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notesMasterIdLst>
    <p:notesMasterId r:id="rId17"/>
  </p:notesMasterIdLst>
  <p:sldIdLst>
    <p:sldId id="256" r:id="rId2"/>
    <p:sldId id="270" r:id="rId3"/>
    <p:sldId id="258" r:id="rId4"/>
    <p:sldId id="271" r:id="rId5"/>
    <p:sldId id="259" r:id="rId6"/>
    <p:sldId id="260" r:id="rId7"/>
    <p:sldId id="261" r:id="rId8"/>
    <p:sldId id="272" r:id="rId9"/>
    <p:sldId id="273" r:id="rId10"/>
    <p:sldId id="262" r:id="rId11"/>
    <p:sldId id="263" r:id="rId12"/>
    <p:sldId id="274" r:id="rId13"/>
    <p:sldId id="275" r:id="rId14"/>
    <p:sldId id="286" r:id="rId15"/>
    <p:sldId id="280" r:id="rId16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558" autoAdjust="0"/>
    <p:restoredTop sz="93250" autoAdjust="0"/>
  </p:normalViewPr>
  <p:slideViewPr>
    <p:cSldViewPr>
      <p:cViewPr varScale="1">
        <p:scale>
          <a:sx n="115" d="100"/>
          <a:sy n="115" d="100"/>
        </p:scale>
        <p:origin x="3282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21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646" y="-10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A4955919-2438-4BF8-840B-E21E48049236}" type="datetimeFigureOut">
              <a:rPr lang="fa-IR" smtClean="0"/>
              <a:pPr/>
              <a:t>18/05/1444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F59E9407-5B16-4F15-9F96-6F6092B19EB2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5509394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9E9407-5B16-4F15-9F96-6F6092B19EB2}" type="slidenum">
              <a:rPr lang="fa-IR" smtClean="0"/>
              <a:pPr/>
              <a:t>1</a:t>
            </a:fld>
            <a:endParaRPr lang="fa-I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99AB547-88A8-40AF-A1C4-4BFC3EB39B78}" type="datetimeFigureOut">
              <a:rPr lang="fa-IR" smtClean="0"/>
              <a:pPr/>
              <a:t>18/05/1444</a:t>
            </a:fld>
            <a:endParaRPr lang="fa-IR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fa-IR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E8B6A07C-BAB0-4E21-8904-AC5DEE69C9FC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99AB547-88A8-40AF-A1C4-4BFC3EB39B78}" type="datetimeFigureOut">
              <a:rPr lang="fa-IR" smtClean="0"/>
              <a:pPr/>
              <a:t>18/05/1444</a:t>
            </a:fld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8B6A07C-BAB0-4E21-8904-AC5DEE69C9FC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99AB547-88A8-40AF-A1C4-4BFC3EB39B78}" type="datetimeFigureOut">
              <a:rPr lang="fa-IR" smtClean="0"/>
              <a:pPr/>
              <a:t>18/05/1444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fa-IR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E8B6A07C-BAB0-4E21-8904-AC5DEE69C9FC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AB547-88A8-40AF-A1C4-4BFC3EB39B78}" type="datetimeFigureOut">
              <a:rPr lang="fa-IR" smtClean="0"/>
              <a:pPr/>
              <a:t>18/05/1444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6A07C-BAB0-4E21-8904-AC5DEE69C9FC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AB547-88A8-40AF-A1C4-4BFC3EB39B78}" type="datetimeFigureOut">
              <a:rPr lang="fa-IR" smtClean="0"/>
              <a:pPr/>
              <a:t>18/05/1444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6A07C-BAB0-4E21-8904-AC5DEE69C9FC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99AB547-88A8-40AF-A1C4-4BFC3EB39B78}" type="datetimeFigureOut">
              <a:rPr lang="fa-IR" smtClean="0"/>
              <a:pPr/>
              <a:t>18/05/1444</a:t>
            </a:fld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8B6A07C-BAB0-4E21-8904-AC5DEE69C9FC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AB547-88A8-40AF-A1C4-4BFC3EB39B78}" type="datetimeFigureOut">
              <a:rPr lang="fa-IR" smtClean="0"/>
              <a:pPr/>
              <a:t>18/05/1444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6A07C-BAB0-4E21-8904-AC5DEE69C9FC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1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99AB547-88A8-40AF-A1C4-4BFC3EB39B78}" type="datetimeFigureOut">
              <a:rPr lang="fa-IR" smtClean="0"/>
              <a:pPr/>
              <a:t>18/05/1444</a:t>
            </a:fld>
            <a:endParaRPr lang="fa-IR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8B6A07C-BAB0-4E21-8904-AC5DEE69C9FC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9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99AB547-88A8-40AF-A1C4-4BFC3EB39B78}" type="datetimeFigureOut">
              <a:rPr lang="fa-IR" smtClean="0"/>
              <a:pPr/>
              <a:t>18/05/1444</a:t>
            </a:fld>
            <a:endParaRPr lang="fa-I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8B6A07C-BAB0-4E21-8904-AC5DEE69C9FC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fa-I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AB547-88A8-40AF-A1C4-4BFC3EB39B78}" type="datetimeFigureOut">
              <a:rPr lang="fa-IR" smtClean="0"/>
              <a:pPr/>
              <a:t>18/05/1444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6A07C-BAB0-4E21-8904-AC5DEE69C9FC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AB547-88A8-40AF-A1C4-4BFC3EB39B78}" type="datetimeFigureOut">
              <a:rPr lang="fa-IR" smtClean="0"/>
              <a:pPr/>
              <a:t>18/05/1444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6A07C-BAB0-4E21-8904-AC5DEE69C9FC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99AB547-88A8-40AF-A1C4-4BFC3EB39B78}" type="datetimeFigureOut">
              <a:rPr lang="fa-IR" smtClean="0"/>
              <a:pPr/>
              <a:t>18/05/1444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7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fa-IR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8B6A07C-BAB0-4E21-8904-AC5DEE69C9FC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1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r" rtl="1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r" rtl="1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r" rtl="1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r" rtl="1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r" rtl="1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r" rtl="1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r" rtl="1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r" rtl="1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932538" y="2361694"/>
            <a:ext cx="6678062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6000" dirty="0" smtClean="0">
                <a:solidFill>
                  <a:schemeClr val="bg2">
                    <a:lumMod val="10000"/>
                  </a:schemeClr>
                </a:solidFill>
                <a:cs typeface="B Titr" pitchFamily="2" charset="-78"/>
              </a:rPr>
              <a:t>بسم الله الرحمن الرحیم</a:t>
            </a:r>
            <a:endParaRPr lang="fa-IR" sz="6000" dirty="0">
              <a:solidFill>
                <a:schemeClr val="bg2">
                  <a:lumMod val="10000"/>
                </a:schemeClr>
              </a:solidFill>
              <a:cs typeface="B Titr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52400" y="12700"/>
            <a:ext cx="2084937" cy="6858000"/>
          </a:xfrm>
          <a:prstGeom prst="rect">
            <a:avLst/>
          </a:prstGeom>
        </p:spPr>
      </p:pic>
      <p:sp>
        <p:nvSpPr>
          <p:cNvPr id="5" name="Title 4"/>
          <p:cNvSpPr txBox="1">
            <a:spLocks noGrp="1"/>
          </p:cNvSpPr>
          <p:nvPr>
            <p:ph type="ctrTitle"/>
          </p:nvPr>
        </p:nvSpPr>
        <p:spPr>
          <a:xfrm>
            <a:off x="1932537" y="2667000"/>
            <a:ext cx="6629400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7200" dirty="0" smtClean="0">
                <a:solidFill>
                  <a:schemeClr val="accent1">
                    <a:lumMod val="50000"/>
                  </a:schemeClr>
                </a:solidFill>
                <a:cs typeface="B Titr" pitchFamily="2" charset="-78"/>
              </a:rPr>
              <a:t>روش محاسبه خمس</a:t>
            </a:r>
            <a:endParaRPr lang="fa-IR" sz="7200" dirty="0">
              <a:solidFill>
                <a:schemeClr val="accent1">
                  <a:lumMod val="50000"/>
                </a:schemeClr>
              </a:solidFill>
              <a:cs typeface="B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54755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469900" y="914400"/>
            <a:ext cx="7315200" cy="1846659"/>
          </a:xfrm>
          <a:prstGeom prst="rect">
            <a:avLst/>
          </a:prstGeom>
          <a:noFill/>
        </p:spPr>
        <p:txBody>
          <a:bodyPr wrap="square" rtlCol="1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a-IR" sz="3200" b="1" dirty="0" smtClean="0">
                <a:cs typeface="B Zar" pitchFamily="2" charset="-78"/>
              </a:rPr>
              <a:t>وظیفه علماء به حکم اولی؛ </a:t>
            </a:r>
          </a:p>
          <a:p>
            <a:pPr algn="l">
              <a:lnSpc>
                <a:spcPct val="150000"/>
              </a:lnSpc>
            </a:pPr>
            <a:r>
              <a:rPr lang="fa-IR" sz="4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بیان احکام خمس است</a:t>
            </a:r>
          </a:p>
        </p:txBody>
      </p:sp>
      <p:pic>
        <p:nvPicPr>
          <p:cNvPr id="7" name="Picture 6" descr="01.png"/>
          <p:cNvPicPr>
            <a:picLocks noChangeAspect="1"/>
          </p:cNvPicPr>
          <p:nvPr/>
        </p:nvPicPr>
        <p:blipFill rotWithShape="1">
          <a:blip r:embed="rId2" cstate="print"/>
          <a:srcRect t="2573" b="80492"/>
          <a:stretch/>
        </p:blipFill>
        <p:spPr>
          <a:xfrm rot="19405824">
            <a:off x="6354026" y="2248143"/>
            <a:ext cx="2354895" cy="1409163"/>
          </a:xfrm>
          <a:prstGeom prst="rect">
            <a:avLst/>
          </a:prstGeom>
        </p:spPr>
      </p:pic>
      <p:pic>
        <p:nvPicPr>
          <p:cNvPr id="9" name="Picture 8" descr="01.png"/>
          <p:cNvPicPr>
            <a:picLocks noChangeAspect="1"/>
          </p:cNvPicPr>
          <p:nvPr/>
        </p:nvPicPr>
        <p:blipFill rotWithShape="1">
          <a:blip r:embed="rId2" cstate="print"/>
          <a:srcRect t="2573" b="80492"/>
          <a:stretch/>
        </p:blipFill>
        <p:spPr>
          <a:xfrm rot="19405824">
            <a:off x="6055390" y="4525213"/>
            <a:ext cx="2354895" cy="1409163"/>
          </a:xfrm>
          <a:prstGeom prst="rect">
            <a:avLst/>
          </a:prstGeom>
        </p:spPr>
      </p:pic>
      <p:sp>
        <p:nvSpPr>
          <p:cNvPr id="2" name="Footer Placeholder 1"/>
          <p:cNvSpPr>
            <a:spLocks noGrp="1"/>
          </p:cNvSpPr>
          <p:nvPr>
            <p:ph type="ftr" sz="quarter" idx="16"/>
          </p:nvPr>
        </p:nvSpPr>
        <p:spPr>
          <a:xfrm>
            <a:off x="8286583" y="5638800"/>
            <a:ext cx="922020" cy="754379"/>
          </a:xfrm>
        </p:spPr>
        <p:txBody>
          <a:bodyPr/>
          <a:lstStyle/>
          <a:p>
            <a:fld id="{E7C68A1B-1435-4755-8F9A-3D386CB84081}" type="slidenum">
              <a:rPr lang="fa-IR" sz="1800" smtClean="0">
                <a:cs typeface="B Titr" panose="00000700000000000000" pitchFamily="2" charset="-78"/>
              </a:rPr>
              <a:t>3</a:t>
            </a:fld>
            <a:endParaRPr lang="fa-IR" sz="1800" dirty="0">
              <a:cs typeface="B Titr" panose="00000700000000000000" pitchFamily="2" charset="-78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95400" y="4038600"/>
            <a:ext cx="3657600" cy="1905000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>
              <a:lnSpc>
                <a:spcPct val="150000"/>
              </a:lnSpc>
            </a:pPr>
            <a:r>
              <a:rPr lang="fa-IR" sz="2800" dirty="0" smtClean="0">
                <a:solidFill>
                  <a:prstClr val="black"/>
                </a:solidFill>
                <a:cs typeface="B Titr" pitchFamily="2" charset="-78"/>
              </a:rPr>
              <a:t>امر به معروف واجب است</a:t>
            </a:r>
            <a:endParaRPr lang="fa-IR" sz="2800" dirty="0">
              <a:solidFill>
                <a:prstClr val="black"/>
              </a:solidFill>
              <a:cs typeface="B Titr" pitchFamily="2" charset="-78"/>
            </a:endParaRPr>
          </a:p>
        </p:txBody>
      </p:sp>
      <p:sp>
        <p:nvSpPr>
          <p:cNvPr id="3" name="Oval 2"/>
          <p:cNvSpPr/>
          <p:nvPr/>
        </p:nvSpPr>
        <p:spPr>
          <a:xfrm>
            <a:off x="4343400" y="457200"/>
            <a:ext cx="3657600" cy="3581400"/>
          </a:xfrm>
          <a:prstGeom prst="ellipse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>
              <a:lnSpc>
                <a:spcPct val="150000"/>
              </a:lnSpc>
            </a:pPr>
            <a:r>
              <a:rPr lang="fa-IR" sz="2800" dirty="0">
                <a:solidFill>
                  <a:prstClr val="black"/>
                </a:solidFill>
                <a:cs typeface="B Titr" pitchFamily="2" charset="-78"/>
              </a:rPr>
              <a:t>اگر مردم به وظیفه خود عمل نکنند و خمس اموالشان را نپردازند</a:t>
            </a:r>
          </a:p>
        </p:txBody>
      </p:sp>
      <p:sp>
        <p:nvSpPr>
          <p:cNvPr id="4" name="Footer Placeholder 1"/>
          <p:cNvSpPr>
            <a:spLocks noGrp="1"/>
          </p:cNvSpPr>
          <p:nvPr>
            <p:ph type="ftr" sz="quarter" idx="4294967295"/>
          </p:nvPr>
        </p:nvSpPr>
        <p:spPr>
          <a:xfrm>
            <a:off x="7696200" y="5791200"/>
            <a:ext cx="922020" cy="754379"/>
          </a:xfrm>
          <a:prstGeom prst="rect">
            <a:avLst/>
          </a:prstGeom>
        </p:spPr>
        <p:txBody>
          <a:bodyPr/>
          <a:lstStyle/>
          <a:p>
            <a:fld id="{03E9F820-0E3E-4177-8910-D3B8629774E4}" type="slidenum">
              <a:rPr lang="fa-IR" sz="1800" smtClean="0">
                <a:cs typeface="B Titr" panose="00000700000000000000" pitchFamily="2" charset="-78"/>
              </a:rPr>
              <a:t>4</a:t>
            </a:fld>
            <a:endParaRPr lang="fa-IR" sz="18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90819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352800" y="381000"/>
            <a:ext cx="5029200" cy="18288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>
              <a:lnSpc>
                <a:spcPct val="150000"/>
              </a:lnSpc>
            </a:pPr>
            <a:r>
              <a:rPr lang="fa-IR" sz="2800" b="1" dirty="0">
                <a:solidFill>
                  <a:srgbClr val="C00000"/>
                </a:solidFill>
                <a:cs typeface="B Titr" panose="00000700000000000000" pitchFamily="2" charset="-78"/>
              </a:rPr>
              <a:t>محاسبه اموال مردم برای پرداختن خمس وظیفه اولی ما نیست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57200" y="3352800"/>
            <a:ext cx="7315200" cy="2362200"/>
          </a:xfrm>
          <a:prstGeom prst="roundRect">
            <a:avLst>
              <a:gd name="adj" fmla="val 30303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lvl="0" algn="ctr">
              <a:lnSpc>
                <a:spcPct val="150000"/>
              </a:lnSpc>
            </a:pPr>
            <a:r>
              <a:rPr lang="fa-IR" sz="3200" b="1" dirty="0" smtClean="0">
                <a:solidFill>
                  <a:srgbClr val="002060"/>
                </a:solidFill>
                <a:cs typeface="B Titr" panose="00000700000000000000" pitchFamily="2" charset="-78"/>
              </a:rPr>
              <a:t>پیش از محاسبه اموال، مناسب است درباره ضرورت پرداختن خمس و آثار آن صحبت شود.</a:t>
            </a:r>
            <a:endParaRPr lang="fa-IR" sz="3200" b="1" dirty="0">
              <a:solidFill>
                <a:srgbClr val="002060"/>
              </a:solidFill>
              <a:cs typeface="B Titr" panose="00000700000000000000" pitchFamily="2" charset="-78"/>
            </a:endParaRPr>
          </a:p>
        </p:txBody>
      </p:sp>
      <p:sp>
        <p:nvSpPr>
          <p:cNvPr id="4" name="Footer Placeholder 1"/>
          <p:cNvSpPr>
            <a:spLocks noGrp="1"/>
          </p:cNvSpPr>
          <p:nvPr>
            <p:ph type="ftr" sz="quarter" idx="4294967295"/>
          </p:nvPr>
        </p:nvSpPr>
        <p:spPr>
          <a:xfrm>
            <a:off x="8229600" y="5638800"/>
            <a:ext cx="922020" cy="754379"/>
          </a:xfrm>
          <a:prstGeom prst="rect">
            <a:avLst/>
          </a:prstGeom>
        </p:spPr>
        <p:txBody>
          <a:bodyPr/>
          <a:lstStyle/>
          <a:p>
            <a:fld id="{D59E5422-4670-49A6-8836-719C613B390C}" type="slidenum">
              <a:rPr lang="fa-IR" sz="1800" smtClean="0">
                <a:cs typeface="B Titr" panose="00000700000000000000" pitchFamily="2" charset="-78"/>
              </a:rPr>
              <a:t>5</a:t>
            </a:fld>
            <a:endParaRPr lang="fa-IR" sz="1800" dirty="0">
              <a:cs typeface="B Titr" panose="00000700000000000000" pitchFamily="2" charset="-78"/>
            </a:endParaRPr>
          </a:p>
        </p:txBody>
      </p:sp>
    </p:spTree>
  </p:cSld>
  <p:clrMapOvr>
    <a:masterClrMapping/>
  </p:clrMapOvr>
  <p:transition spd="slow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28600" y="609600"/>
            <a:ext cx="8394700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r>
              <a:rPr lang="fa-IR" sz="3200" dirty="0" smtClean="0">
                <a:solidFill>
                  <a:srgbClr val="002060"/>
                </a:solidFill>
                <a:cs typeface="B Titr" pitchFamily="2" charset="-78"/>
              </a:rPr>
              <a:t>برای محاسبه اموال مراجعه کننده سؤالات ذیل مطرح شود:</a:t>
            </a:r>
            <a:endParaRPr lang="fa-IR" sz="3600" dirty="0">
              <a:solidFill>
                <a:srgbClr val="002060"/>
              </a:solidFill>
              <a:cs typeface="B Titr" pitchFamily="2" charset="-78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quarter" idx="1"/>
          </p:nvPr>
        </p:nvSpPr>
        <p:spPr>
          <a:xfrm>
            <a:off x="304800" y="1828800"/>
            <a:ext cx="5867400" cy="3477768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200000"/>
              </a:lnSpc>
            </a:pPr>
            <a:r>
              <a:rPr lang="fa-IR" sz="2800" b="1" dirty="0" smtClean="0">
                <a:cs typeface="B Zar" pitchFamily="2" charset="-78"/>
              </a:rPr>
              <a:t>الف) مقلّد کدام یک از مراجع تقلید است؟</a:t>
            </a:r>
          </a:p>
          <a:p>
            <a:pPr>
              <a:lnSpc>
                <a:spcPct val="200000"/>
              </a:lnSpc>
            </a:pPr>
            <a:r>
              <a:rPr lang="fa-IR" sz="2800" b="1" cap="small" dirty="0" smtClean="0">
                <a:cs typeface="B Zar" pitchFamily="2" charset="-78"/>
              </a:rPr>
              <a:t>ب) حسابرسی خمس داشته است یا نه؟</a:t>
            </a:r>
          </a:p>
          <a:p>
            <a:pPr>
              <a:lnSpc>
                <a:spcPct val="200000"/>
              </a:lnSpc>
            </a:pPr>
            <a:r>
              <a:rPr lang="fa-IR" sz="2800" b="1" cap="small" dirty="0" smtClean="0">
                <a:cs typeface="B Zar" pitchFamily="2" charset="-78"/>
              </a:rPr>
              <a:t>ج) دارایی او چیست؟</a:t>
            </a:r>
          </a:p>
          <a:p>
            <a:pPr>
              <a:lnSpc>
                <a:spcPct val="200000"/>
              </a:lnSpc>
            </a:pPr>
            <a:r>
              <a:rPr lang="fa-IR" sz="2800" b="1" cap="small" dirty="0" smtClean="0">
                <a:cs typeface="B Zar" pitchFamily="2" charset="-78"/>
              </a:rPr>
              <a:t>د) بدهی های او چیست؟</a:t>
            </a:r>
          </a:p>
          <a:p>
            <a:endParaRPr lang="fa-IR" b="1" dirty="0">
              <a:cs typeface="B Zar" pitchFamily="2" charset="-78"/>
            </a:endParaRPr>
          </a:p>
        </p:txBody>
      </p:sp>
      <p:sp>
        <p:nvSpPr>
          <p:cNvPr id="4" name="Footer Placeholder 1"/>
          <p:cNvSpPr>
            <a:spLocks noGrp="1"/>
          </p:cNvSpPr>
          <p:nvPr>
            <p:ph type="ftr" sz="quarter" idx="4294967295"/>
          </p:nvPr>
        </p:nvSpPr>
        <p:spPr>
          <a:xfrm>
            <a:off x="8221980" y="5638800"/>
            <a:ext cx="922020" cy="754379"/>
          </a:xfrm>
          <a:prstGeom prst="rect">
            <a:avLst/>
          </a:prstGeom>
        </p:spPr>
        <p:txBody>
          <a:bodyPr/>
          <a:lstStyle/>
          <a:p>
            <a:fld id="{F1BE92F0-FB55-4FAD-B785-1AA32899A840}" type="slidenum">
              <a:rPr lang="fa-IR" sz="1800" smtClean="0">
                <a:cs typeface="B Titr" panose="00000700000000000000" pitchFamily="2" charset="-78"/>
              </a:rPr>
              <a:t>6</a:t>
            </a:fld>
            <a:endParaRPr lang="fa-IR" sz="1800" dirty="0">
              <a:cs typeface="B Titr" panose="00000700000000000000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6"/>
          <p:cNvSpPr>
            <a:spLocks noGrp="1"/>
          </p:cNvSpPr>
          <p:nvPr>
            <p:ph sz="quarter" idx="1"/>
          </p:nvPr>
        </p:nvSpPr>
        <p:spPr>
          <a:xfrm>
            <a:off x="127000" y="2362200"/>
            <a:ext cx="5867400" cy="2667000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fa-IR" b="1" cap="small" dirty="0" smtClean="0">
                <a:cs typeface="B Zar" pitchFamily="2" charset="-78"/>
              </a:rPr>
              <a:t>1- مقلد جامع الشرایط تقلید است.</a:t>
            </a:r>
          </a:p>
          <a:p>
            <a:pPr>
              <a:lnSpc>
                <a:spcPct val="200000"/>
              </a:lnSpc>
            </a:pPr>
            <a:r>
              <a:rPr lang="fa-IR" b="1" cap="small" dirty="0" smtClean="0">
                <a:cs typeface="B Zar" pitchFamily="2" charset="-78"/>
              </a:rPr>
              <a:t>2- مقلد غیر جامع الشرایط تقلید است.</a:t>
            </a:r>
          </a:p>
          <a:p>
            <a:pPr>
              <a:lnSpc>
                <a:spcPct val="200000"/>
              </a:lnSpc>
            </a:pPr>
            <a:r>
              <a:rPr lang="fa-IR" b="1" cap="small" dirty="0" smtClean="0">
                <a:cs typeface="B Zar" pitchFamily="2" charset="-78"/>
              </a:rPr>
              <a:t>3- تقلید نمی کند.</a:t>
            </a:r>
            <a:endParaRPr lang="fa-IR" b="1" dirty="0">
              <a:cs typeface="B Zar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981700" y="228600"/>
            <a:ext cx="2362200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dirty="0" smtClean="0">
                <a:solidFill>
                  <a:schemeClr val="accent1">
                    <a:lumMod val="50000"/>
                  </a:schemeClr>
                </a:solidFill>
                <a:cs typeface="B Titr" pitchFamily="2" charset="-78"/>
              </a:rPr>
              <a:t>پاسخ سؤال اول</a:t>
            </a:r>
            <a:endParaRPr lang="fa-IR" sz="3200" dirty="0">
              <a:solidFill>
                <a:schemeClr val="accent1">
                  <a:lumMod val="50000"/>
                </a:schemeClr>
              </a:solidFill>
              <a:cs typeface="B Titr" pitchFamily="2" charset="-78"/>
            </a:endParaRPr>
          </a:p>
        </p:txBody>
      </p:sp>
      <p:sp>
        <p:nvSpPr>
          <p:cNvPr id="8" name="Oval 7"/>
          <p:cNvSpPr/>
          <p:nvPr/>
        </p:nvSpPr>
        <p:spPr>
          <a:xfrm>
            <a:off x="6197600" y="1066800"/>
            <a:ext cx="2514600" cy="2286000"/>
          </a:xfrm>
          <a:prstGeom prst="ellipse">
            <a:avLst/>
          </a:prstGeom>
          <a:ln w="57150">
            <a:solidFill>
              <a:srgbClr val="00206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lvl="0" algn="ctr"/>
            <a:r>
              <a:rPr lang="fa-IR" sz="2600" dirty="0">
                <a:solidFill>
                  <a:srgbClr val="002060"/>
                </a:solidFill>
                <a:cs typeface="B Titr" pitchFamily="2" charset="-78"/>
              </a:rPr>
              <a:t>مقلد کدام یک از مراجع تقلید است؟</a:t>
            </a:r>
          </a:p>
        </p:txBody>
      </p:sp>
      <p:sp>
        <p:nvSpPr>
          <p:cNvPr id="5" name="Footer Placeholder 1"/>
          <p:cNvSpPr>
            <a:spLocks noGrp="1"/>
          </p:cNvSpPr>
          <p:nvPr>
            <p:ph type="ftr" sz="quarter" idx="4294967295"/>
          </p:nvPr>
        </p:nvSpPr>
        <p:spPr>
          <a:xfrm>
            <a:off x="8229600" y="5638800"/>
            <a:ext cx="922020" cy="754379"/>
          </a:xfrm>
          <a:prstGeom prst="rect">
            <a:avLst/>
          </a:prstGeom>
        </p:spPr>
        <p:txBody>
          <a:bodyPr/>
          <a:lstStyle/>
          <a:p>
            <a:fld id="{E0A4B8FF-582B-456B-8938-F57546564E6E}" type="slidenum">
              <a:rPr lang="fa-IR" sz="1800" smtClean="0">
                <a:cs typeface="B Titr" panose="00000700000000000000" pitchFamily="2" charset="-78"/>
              </a:rPr>
              <a:t>7</a:t>
            </a:fld>
            <a:endParaRPr lang="fa-IR" sz="1800" dirty="0">
              <a:cs typeface="B Titr" panose="00000700000000000000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4" grpId="0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261100" y="520750"/>
            <a:ext cx="2362200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dirty="0" smtClean="0">
                <a:solidFill>
                  <a:schemeClr val="accent1">
                    <a:lumMod val="50000"/>
                  </a:schemeClr>
                </a:solidFill>
                <a:cs typeface="B Titr" pitchFamily="2" charset="-78"/>
              </a:rPr>
              <a:t>پاسخ سؤال دوم</a:t>
            </a:r>
            <a:endParaRPr lang="fa-IR" sz="3200" dirty="0">
              <a:solidFill>
                <a:schemeClr val="accent1">
                  <a:lumMod val="50000"/>
                </a:schemeClr>
              </a:solidFill>
              <a:cs typeface="B Titr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67000" y="1498600"/>
            <a:ext cx="4495800" cy="685800"/>
          </a:xfrm>
          <a:prstGeom prst="rect">
            <a:avLst/>
          </a:prstGeom>
          <a:ln w="57150">
            <a:solidFill>
              <a:srgbClr val="00206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sz="2600" dirty="0" smtClean="0">
                <a:solidFill>
                  <a:schemeClr val="bg2">
                    <a:lumMod val="10000"/>
                  </a:schemeClr>
                </a:solidFill>
                <a:cs typeface="B Titr" pitchFamily="2" charset="-78"/>
              </a:rPr>
              <a:t>حسابرسی خمسی داشته است یا نه؟</a:t>
            </a:r>
            <a:endParaRPr lang="fa-IR" sz="2600" dirty="0">
              <a:solidFill>
                <a:schemeClr val="bg2">
                  <a:lumMod val="10000"/>
                </a:schemeClr>
              </a:solidFill>
              <a:cs typeface="B Titr" pitchFamily="2" charset="-78"/>
            </a:endParaRPr>
          </a:p>
        </p:txBody>
      </p:sp>
      <p:sp>
        <p:nvSpPr>
          <p:cNvPr id="7" name="Content Placeholder 6"/>
          <p:cNvSpPr txBox="1">
            <a:spLocks/>
          </p:cNvSpPr>
          <p:nvPr/>
        </p:nvSpPr>
        <p:spPr>
          <a:xfrm>
            <a:off x="1905000" y="3124200"/>
            <a:ext cx="6743700" cy="2590800"/>
          </a:xfrm>
          <a:prstGeom prst="rect">
            <a:avLst/>
          </a:prstGeom>
        </p:spPr>
        <p:txBody>
          <a:bodyPr vert="horz">
            <a:noAutofit/>
          </a:bodyPr>
          <a:lstStyle>
            <a:lvl1pPr marL="0" indent="0" algn="l" rtl="1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None/>
              <a:defRPr kumimoji="0"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rtl="1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1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1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1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1" eaLnBrk="1" latinLnBrk="0" hangingPunct="1">
              <a:spcBef>
                <a:spcPct val="20000"/>
              </a:spcBef>
              <a:buClr>
                <a:schemeClr val="accent1"/>
              </a:buClr>
              <a:buNone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1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None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1" eaLnBrk="1" latinLnBrk="0" hangingPunct="1">
              <a:spcBef>
                <a:spcPct val="20000"/>
              </a:spcBef>
              <a:buClr>
                <a:schemeClr val="accent2"/>
              </a:buClr>
              <a:buNone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1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None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fa-IR" sz="2800" cap="small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1- تاکنون حسابرسی نداشته است.</a:t>
            </a:r>
          </a:p>
          <a:p>
            <a:pPr algn="r">
              <a:lnSpc>
                <a:spcPct val="150000"/>
              </a:lnSpc>
            </a:pPr>
            <a:r>
              <a:rPr lang="fa-IR" sz="2800" cap="small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2- تا مدتی پیش حسابرسی داشته است.</a:t>
            </a:r>
          </a:p>
          <a:p>
            <a:pPr algn="r">
              <a:lnSpc>
                <a:spcPct val="150000"/>
              </a:lnSpc>
            </a:pPr>
            <a:r>
              <a:rPr lang="fa-IR" sz="2800" cap="small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3- حسابرسی خمسی داشته و دارد.</a:t>
            </a:r>
            <a:endParaRPr lang="fa-IR" sz="2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</p:txBody>
      </p:sp>
      <p:sp>
        <p:nvSpPr>
          <p:cNvPr id="2" name="Oval 1"/>
          <p:cNvSpPr/>
          <p:nvPr/>
        </p:nvSpPr>
        <p:spPr>
          <a:xfrm>
            <a:off x="8153400" y="6019800"/>
            <a:ext cx="533400" cy="533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1"/>
          <p:cNvSpPr>
            <a:spLocks noGrp="1"/>
          </p:cNvSpPr>
          <p:nvPr>
            <p:ph type="ftr" sz="quarter" idx="4294967295"/>
          </p:nvPr>
        </p:nvSpPr>
        <p:spPr>
          <a:xfrm>
            <a:off x="8229600" y="5951221"/>
            <a:ext cx="990600" cy="754379"/>
          </a:xfrm>
          <a:prstGeom prst="rect">
            <a:avLst/>
          </a:prstGeom>
        </p:spPr>
        <p:txBody>
          <a:bodyPr/>
          <a:lstStyle/>
          <a:p>
            <a:fld id="{C17D14E6-D2BB-48B7-8C15-D425BC6DF179}" type="slidenum">
              <a:rPr lang="fa-IR" sz="1800" smtClean="0">
                <a:cs typeface="B Titr" panose="00000700000000000000" pitchFamily="2" charset="-78"/>
              </a:rPr>
              <a:t>8</a:t>
            </a:fld>
            <a:endParaRPr lang="fa-IR" sz="18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1469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6"/>
          <p:cNvSpPr>
            <a:spLocks noGrp="1"/>
          </p:cNvSpPr>
          <p:nvPr>
            <p:ph sz="quarter" idx="1"/>
          </p:nvPr>
        </p:nvSpPr>
        <p:spPr>
          <a:xfrm>
            <a:off x="1981200" y="3352800"/>
            <a:ext cx="5867400" cy="19812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a-IR" b="1" cap="small" dirty="0" smtClean="0">
                <a:cs typeface="B Zar" pitchFamily="2" charset="-78"/>
              </a:rPr>
              <a:t>1- اموالی که خمس ندارد.</a:t>
            </a:r>
          </a:p>
          <a:p>
            <a:pPr>
              <a:lnSpc>
                <a:spcPct val="150000"/>
              </a:lnSpc>
            </a:pPr>
            <a:r>
              <a:rPr lang="fa-IR" b="1" cap="small" dirty="0">
                <a:cs typeface="B Zar" pitchFamily="2" charset="-78"/>
              </a:rPr>
              <a:t>2- اموالی که خمس دارد.</a:t>
            </a:r>
          </a:p>
          <a:p>
            <a:pPr>
              <a:lnSpc>
                <a:spcPct val="150000"/>
              </a:lnSpc>
            </a:pPr>
            <a:r>
              <a:rPr lang="fa-IR" b="1" cap="small" dirty="0">
                <a:cs typeface="B Zar" pitchFamily="2" charset="-78"/>
              </a:rPr>
              <a:t>3- اموال مشکوک.</a:t>
            </a:r>
          </a:p>
        </p:txBody>
      </p:sp>
      <p:sp>
        <p:nvSpPr>
          <p:cNvPr id="6" name="Rectangle 5"/>
          <p:cNvSpPr/>
          <p:nvPr/>
        </p:nvSpPr>
        <p:spPr>
          <a:xfrm>
            <a:off x="609600" y="762000"/>
            <a:ext cx="7543800" cy="1447800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>
              <a:lnSpc>
                <a:spcPct val="150000"/>
              </a:lnSpc>
            </a:pPr>
            <a:r>
              <a:rPr lang="fa-IR" sz="2800" dirty="0" smtClean="0">
                <a:solidFill>
                  <a:schemeClr val="bg2">
                    <a:lumMod val="10000"/>
                  </a:schemeClr>
                </a:solidFill>
                <a:cs typeface="B Titr" pitchFamily="2" charset="-78"/>
              </a:rPr>
              <a:t>مجموع اموال کسی که تا کنون حسابرسی نداشته است، به سه دسته تقسیم می شود:</a:t>
            </a:r>
            <a:endParaRPr lang="fa-IR" sz="2800" dirty="0">
              <a:solidFill>
                <a:schemeClr val="bg2">
                  <a:lumMod val="10000"/>
                </a:schemeClr>
              </a:solidFill>
              <a:cs typeface="B Titr" pitchFamily="2" charset="-78"/>
            </a:endParaRPr>
          </a:p>
        </p:txBody>
      </p:sp>
      <p:sp>
        <p:nvSpPr>
          <p:cNvPr id="5" name="Footer Placeholder 1"/>
          <p:cNvSpPr>
            <a:spLocks noGrp="1"/>
          </p:cNvSpPr>
          <p:nvPr>
            <p:ph type="ftr" sz="quarter" idx="4294967295"/>
          </p:nvPr>
        </p:nvSpPr>
        <p:spPr>
          <a:xfrm>
            <a:off x="8229600" y="5638800"/>
            <a:ext cx="990600" cy="754379"/>
          </a:xfrm>
          <a:prstGeom prst="rect">
            <a:avLst/>
          </a:prstGeom>
        </p:spPr>
        <p:txBody>
          <a:bodyPr/>
          <a:lstStyle/>
          <a:p>
            <a:fld id="{17BD0175-3DA2-42F3-B8C6-66386AF8318A}" type="slidenum">
              <a:rPr lang="fa-IR" sz="1800" smtClean="0">
                <a:cs typeface="B Titr" panose="00000700000000000000" pitchFamily="2" charset="-78"/>
              </a:rPr>
              <a:t>9</a:t>
            </a:fld>
            <a:endParaRPr lang="fa-IR" sz="18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33454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7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191000" y="304800"/>
            <a:ext cx="3810000" cy="1066800"/>
          </a:xfr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r"/>
            <a:r>
              <a:rPr lang="fa-IR" dirty="0" smtClean="0">
                <a:solidFill>
                  <a:schemeClr val="accent2">
                    <a:lumMod val="50000"/>
                  </a:schemeClr>
                </a:solidFill>
                <a:cs typeface="B Titr" pitchFamily="2" charset="-78"/>
              </a:rPr>
              <a:t>    اموالی که خمس ندارد؛</a:t>
            </a:r>
            <a:endParaRPr lang="fa-IR" dirty="0">
              <a:solidFill>
                <a:schemeClr val="accent2">
                  <a:lumMod val="50000"/>
                </a:schemeClr>
              </a:solidFill>
              <a:cs typeface="B Titr" pitchFamily="2" charset="-78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"/>
          </p:nvPr>
        </p:nvSpPr>
        <p:spPr>
          <a:xfrm>
            <a:off x="1295400" y="1569720"/>
            <a:ext cx="6705600" cy="5059680"/>
          </a:xfrm>
          <a:prstGeom prst="roundRect">
            <a:avLst>
              <a:gd name="adj" fmla="val 1108"/>
            </a:avLst>
          </a:prstGeom>
          <a:solidFill>
            <a:schemeClr val="bg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>
              <a:lnSpc>
                <a:spcPct val="150000"/>
              </a:lnSpc>
            </a:pPr>
            <a:r>
              <a:rPr lang="fa-IR" dirty="0" smtClean="0">
                <a:solidFill>
                  <a:schemeClr val="tx1"/>
                </a:solidFill>
                <a:cs typeface="B Titr" panose="00000700000000000000" pitchFamily="2" charset="-78"/>
              </a:rPr>
              <a:t>1- ارث </a:t>
            </a:r>
          </a:p>
          <a:p>
            <a:pPr>
              <a:lnSpc>
                <a:spcPct val="150000"/>
              </a:lnSpc>
            </a:pPr>
            <a:r>
              <a:rPr lang="fa-IR" dirty="0" smtClean="0">
                <a:solidFill>
                  <a:schemeClr val="tx1"/>
                </a:solidFill>
                <a:cs typeface="B Titr" panose="00000700000000000000" pitchFamily="2" charset="-78"/>
              </a:rPr>
              <a:t>2- دیه</a:t>
            </a:r>
          </a:p>
          <a:p>
            <a:pPr>
              <a:lnSpc>
                <a:spcPct val="150000"/>
              </a:lnSpc>
            </a:pPr>
            <a:r>
              <a:rPr lang="fa-IR" dirty="0" smtClean="0">
                <a:solidFill>
                  <a:schemeClr val="tx1"/>
                </a:solidFill>
                <a:cs typeface="B Titr" panose="00000700000000000000" pitchFamily="2" charset="-78"/>
              </a:rPr>
              <a:t>3- مهریه</a:t>
            </a:r>
          </a:p>
          <a:p>
            <a:pPr>
              <a:lnSpc>
                <a:spcPct val="150000"/>
              </a:lnSpc>
            </a:pPr>
            <a:r>
              <a:rPr lang="fa-IR" dirty="0" smtClean="0">
                <a:solidFill>
                  <a:schemeClr val="tx1"/>
                </a:solidFill>
                <a:cs typeface="B Titr" panose="00000700000000000000" pitchFamily="2" charset="-78"/>
              </a:rPr>
              <a:t>4- هـبـه</a:t>
            </a:r>
          </a:p>
          <a:p>
            <a:pPr>
              <a:lnSpc>
                <a:spcPct val="150000"/>
              </a:lnSpc>
            </a:pPr>
            <a:r>
              <a:rPr lang="fa-IR" dirty="0" smtClean="0">
                <a:solidFill>
                  <a:schemeClr val="tx1"/>
                </a:solidFill>
                <a:cs typeface="B Titr" panose="00000700000000000000" pitchFamily="2" charset="-78"/>
              </a:rPr>
              <a:t>5- قـرض</a:t>
            </a:r>
          </a:p>
          <a:p>
            <a:pPr>
              <a:lnSpc>
                <a:spcPct val="150000"/>
              </a:lnSpc>
            </a:pPr>
            <a:r>
              <a:rPr lang="fa-IR" dirty="0" smtClean="0">
                <a:solidFill>
                  <a:schemeClr val="tx1"/>
                </a:solidFill>
                <a:cs typeface="B Titr" panose="00000700000000000000" pitchFamily="2" charset="-78"/>
              </a:rPr>
              <a:t>6- صلـح</a:t>
            </a:r>
          </a:p>
          <a:p>
            <a:pPr>
              <a:lnSpc>
                <a:spcPct val="150000"/>
              </a:lnSpc>
            </a:pPr>
            <a:r>
              <a:rPr lang="fa-IR" dirty="0" smtClean="0">
                <a:solidFill>
                  <a:schemeClr val="tx1"/>
                </a:solidFill>
                <a:cs typeface="B Titr" panose="00000700000000000000" pitchFamily="2" charset="-78"/>
              </a:rPr>
              <a:t>7- وقـف</a:t>
            </a:r>
          </a:p>
          <a:p>
            <a:pPr>
              <a:lnSpc>
                <a:spcPct val="150000"/>
              </a:lnSpc>
            </a:pPr>
            <a:r>
              <a:rPr lang="fa-IR" dirty="0" smtClean="0">
                <a:solidFill>
                  <a:schemeClr val="tx1"/>
                </a:solidFill>
                <a:cs typeface="B Titr" panose="00000700000000000000" pitchFamily="2" charset="-78"/>
              </a:rPr>
              <a:t>8- خمس و زکات و کفارات و مظالم عباد</a:t>
            </a:r>
          </a:p>
          <a:p>
            <a:pPr>
              <a:lnSpc>
                <a:spcPct val="150000"/>
              </a:lnSpc>
            </a:pPr>
            <a:r>
              <a:rPr lang="fa-IR" dirty="0" smtClean="0">
                <a:solidFill>
                  <a:schemeClr val="tx1"/>
                </a:solidFill>
                <a:cs typeface="B Titr" panose="00000700000000000000" pitchFamily="2" charset="-78"/>
              </a:rPr>
              <a:t>9- مؤونه ای که از درآمد بین سال تهیه شده است</a:t>
            </a:r>
            <a:endParaRPr lang="fa-IR" dirty="0">
              <a:solidFill>
                <a:schemeClr val="tx1"/>
              </a:solidFill>
              <a:cs typeface="B Titr" panose="00000700000000000000" pitchFamily="2" charset="-78"/>
            </a:endParaRPr>
          </a:p>
        </p:txBody>
      </p:sp>
      <p:sp>
        <p:nvSpPr>
          <p:cNvPr id="6" name="Footer Placeholder 1"/>
          <p:cNvSpPr>
            <a:spLocks noGrp="1"/>
          </p:cNvSpPr>
          <p:nvPr>
            <p:ph type="ftr" sz="quarter" idx="4294967295"/>
          </p:nvPr>
        </p:nvSpPr>
        <p:spPr>
          <a:xfrm>
            <a:off x="8229600" y="5638800"/>
            <a:ext cx="990600" cy="754379"/>
          </a:xfrm>
          <a:prstGeom prst="rect">
            <a:avLst/>
          </a:prstGeom>
        </p:spPr>
        <p:txBody>
          <a:bodyPr/>
          <a:lstStyle/>
          <a:p>
            <a:fld id="{D5BFEF8E-264D-4EE8-8AD9-F53B73046F5A}" type="slidenum">
              <a:rPr lang="fa-IR" sz="1800" smtClean="0">
                <a:cs typeface="B Titr" panose="00000700000000000000" pitchFamily="2" charset="-78"/>
              </a:rPr>
              <a:t>10</a:t>
            </a:fld>
            <a:endParaRPr lang="fa-IR" sz="1800" dirty="0">
              <a:cs typeface="B Titr" panose="00000700000000000000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" decel="100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800" decel="100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800" decel="100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800" decel="100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800" decel="100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800" decel="100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800" decel="100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00" decel="100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800" decel="100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800" decel="100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" decel="100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800" decel="100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800" decel="100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00" decel="100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800" decel="100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800" decel="100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800" decel="100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800" decel="100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800" decel="100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4"/>
          <p:cNvSpPr>
            <a:spLocks noGrp="1"/>
          </p:cNvSpPr>
          <p:nvPr>
            <p:ph type="title"/>
          </p:nvPr>
        </p:nvSpPr>
        <p:spPr>
          <a:xfrm>
            <a:off x="1828800" y="304800"/>
            <a:ext cx="6629400" cy="1066800"/>
          </a:xfr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r"/>
            <a:r>
              <a:rPr lang="fa-IR" sz="2800" dirty="0" smtClean="0">
                <a:solidFill>
                  <a:schemeClr val="accent2">
                    <a:lumMod val="50000"/>
                  </a:schemeClr>
                </a:solidFill>
                <a:cs typeface="B Titr" pitchFamily="2" charset="-78"/>
              </a:rPr>
              <a:t>اموالی که خمس دارد               مازاد بر مخارج سال </a:t>
            </a:r>
            <a:endParaRPr lang="fa-IR" sz="2800" dirty="0">
              <a:solidFill>
                <a:schemeClr val="accent2">
                  <a:lumMod val="50000"/>
                </a:schemeClr>
              </a:solidFill>
              <a:cs typeface="B Titr" pitchFamily="2" charset="-78"/>
            </a:endParaRPr>
          </a:p>
        </p:txBody>
      </p:sp>
      <p:sp>
        <p:nvSpPr>
          <p:cNvPr id="8" name="Text Placeholder 5"/>
          <p:cNvSpPr>
            <a:spLocks noGrp="1"/>
          </p:cNvSpPr>
          <p:nvPr>
            <p:ph type="body" sz="quarter" idx="1"/>
          </p:nvPr>
        </p:nvSpPr>
        <p:spPr>
          <a:xfrm>
            <a:off x="609600" y="2357345"/>
            <a:ext cx="7543800" cy="3606800"/>
          </a:xfrm>
          <a:prstGeom prst="roundRect">
            <a:avLst>
              <a:gd name="adj" fmla="val 19132"/>
            </a:avLst>
          </a:prstGeo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pPr algn="justLow">
              <a:lnSpc>
                <a:spcPct val="150000"/>
              </a:lnSpc>
              <a:spcBef>
                <a:spcPts val="800"/>
              </a:spcBef>
            </a:pPr>
            <a:r>
              <a:rPr lang="fa-IR" sz="3200" cap="small" dirty="0" smtClean="0">
                <a:solidFill>
                  <a:srgbClr val="002060"/>
                </a:solidFill>
                <a:cs typeface="B Zar" pitchFamily="2" charset="-78"/>
              </a:rPr>
              <a:t>1- پول پس انداز شده </a:t>
            </a:r>
          </a:p>
          <a:p>
            <a:pPr algn="justLow">
              <a:lnSpc>
                <a:spcPct val="150000"/>
              </a:lnSpc>
              <a:spcBef>
                <a:spcPts val="800"/>
              </a:spcBef>
            </a:pPr>
            <a:r>
              <a:rPr lang="fa-IR" sz="3200" cap="small" dirty="0" smtClean="0">
                <a:solidFill>
                  <a:srgbClr val="002060"/>
                </a:solidFill>
                <a:cs typeface="B Zar" pitchFamily="2" charset="-78"/>
              </a:rPr>
              <a:t>2- اموال و املاک ما زاد بر نیاز</a:t>
            </a:r>
          </a:p>
          <a:p>
            <a:pPr algn="justLow">
              <a:lnSpc>
                <a:spcPct val="150000"/>
              </a:lnSpc>
              <a:spcBef>
                <a:spcPts val="800"/>
              </a:spcBef>
            </a:pPr>
            <a:r>
              <a:rPr lang="fa-IR" sz="3200" cap="small" dirty="0" smtClean="0">
                <a:solidFill>
                  <a:srgbClr val="002060"/>
                </a:solidFill>
                <a:cs typeface="B Zar" pitchFamily="2" charset="-78"/>
              </a:rPr>
              <a:t>3- مؤونه مصرفی اضافه آمده</a:t>
            </a:r>
          </a:p>
          <a:p>
            <a:pPr algn="justLow">
              <a:lnSpc>
                <a:spcPct val="150000"/>
              </a:lnSpc>
              <a:spcBef>
                <a:spcPts val="800"/>
              </a:spcBef>
            </a:pPr>
            <a:r>
              <a:rPr lang="fa-IR" sz="3200" dirty="0" smtClean="0">
                <a:solidFill>
                  <a:srgbClr val="002060"/>
                </a:solidFill>
                <a:cs typeface="B Zar" pitchFamily="2" charset="-78"/>
              </a:rPr>
              <a:t>4- سرمایه (با تفاوت</a:t>
            </a:r>
            <a:r>
              <a:rPr lang="en-US" sz="3200" dirty="0" smtClean="0">
                <a:solidFill>
                  <a:srgbClr val="002060"/>
                </a:solidFill>
                <a:cs typeface="B Zar" pitchFamily="2" charset="-78"/>
              </a:rPr>
              <a:t> </a:t>
            </a:r>
            <a:r>
              <a:rPr lang="fa-IR" sz="3200" dirty="0" smtClean="0">
                <a:solidFill>
                  <a:srgbClr val="002060"/>
                </a:solidFill>
                <a:cs typeface="B Zar" pitchFamily="2" charset="-78"/>
              </a:rPr>
              <a:t>موارد و فتوا)</a:t>
            </a:r>
            <a:endParaRPr lang="en-US" sz="3200" dirty="0" smtClean="0">
              <a:solidFill>
                <a:srgbClr val="002060"/>
              </a:solidFill>
              <a:cs typeface="B Zar" pitchFamily="2" charset="-78"/>
            </a:endParaRPr>
          </a:p>
        </p:txBody>
      </p:sp>
      <p:sp>
        <p:nvSpPr>
          <p:cNvPr id="4" name="Left Arrow 3"/>
          <p:cNvSpPr/>
          <p:nvPr/>
        </p:nvSpPr>
        <p:spPr>
          <a:xfrm>
            <a:off x="4686300" y="647700"/>
            <a:ext cx="838200" cy="381000"/>
          </a:xfrm>
          <a:prstGeom prst="leftArrow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Down Arrow 4"/>
          <p:cNvSpPr/>
          <p:nvPr/>
        </p:nvSpPr>
        <p:spPr>
          <a:xfrm rot="20652761">
            <a:off x="1316649" y="918322"/>
            <a:ext cx="685800" cy="1371600"/>
          </a:xfrm>
          <a:prstGeom prst="downArrow">
            <a:avLst>
              <a:gd name="adj1" fmla="val 30556"/>
              <a:gd name="adj2" fmla="val 9027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Footer Placeholder 1"/>
          <p:cNvSpPr>
            <a:spLocks noGrp="1"/>
          </p:cNvSpPr>
          <p:nvPr>
            <p:ph type="ftr" sz="quarter" idx="4294967295"/>
          </p:nvPr>
        </p:nvSpPr>
        <p:spPr>
          <a:xfrm>
            <a:off x="8229600" y="5638800"/>
            <a:ext cx="990600" cy="754379"/>
          </a:xfrm>
          <a:prstGeom prst="rect">
            <a:avLst/>
          </a:prstGeom>
        </p:spPr>
        <p:txBody>
          <a:bodyPr/>
          <a:lstStyle/>
          <a:p>
            <a:fld id="{6A0FCC25-29D3-43F3-AC5E-50AE0E9B259E}" type="slidenum">
              <a:rPr lang="fa-IR" sz="1800" smtClean="0">
                <a:cs typeface="B Titr" panose="00000700000000000000" pitchFamily="2" charset="-78"/>
              </a:rPr>
              <a:t>11</a:t>
            </a:fld>
            <a:endParaRPr lang="fa-IR" sz="1800" dirty="0">
              <a:cs typeface="B Titr" panose="00000700000000000000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8" grpId="0" uiExpand="1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48400" y="1828800"/>
            <a:ext cx="2514600" cy="1410842"/>
          </a:xfrm>
        </p:spPr>
        <p:txBody>
          <a:bodyPr anchor="ctr">
            <a:normAutofit/>
          </a:bodyPr>
          <a:lstStyle/>
          <a:p>
            <a:pPr algn="ctr"/>
            <a:r>
              <a:rPr lang="fa-IR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rPr>
              <a:t>سرمایه</a:t>
            </a:r>
          </a:p>
          <a:p>
            <a:pPr algn="ctr"/>
            <a:r>
              <a:rPr lang="fa-I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rPr>
              <a:t>(اموال درآمدزا)</a:t>
            </a:r>
            <a:endParaRPr lang="fa-I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anose="00000700000000000000" pitchFamily="2" charset="-78"/>
            </a:endParaRPr>
          </a:p>
        </p:txBody>
      </p:sp>
      <p:sp>
        <p:nvSpPr>
          <p:cNvPr id="6" name="Text Placeholder 1"/>
          <p:cNvSpPr txBox="1">
            <a:spLocks/>
          </p:cNvSpPr>
          <p:nvPr/>
        </p:nvSpPr>
        <p:spPr>
          <a:xfrm>
            <a:off x="12700" y="33020"/>
            <a:ext cx="6159500" cy="6672580"/>
          </a:xfrm>
          <a:prstGeom prst="roundRect">
            <a:avLst>
              <a:gd name="adj" fmla="val 1108"/>
            </a:avLst>
          </a:prstGeom>
          <a:solidFill>
            <a:schemeClr val="bg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>
            <a:lvl1pPr marL="274320" indent="-274320" algn="r" rtl="1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182880" algn="r" rtl="1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88720" indent="-182880" algn="r" rtl="1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182880" algn="r" rtl="1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r" rtl="1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r" rtl="1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r" rtl="1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r" rtl="1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fa-IR" dirty="0" smtClean="0">
                <a:solidFill>
                  <a:schemeClr val="tx1"/>
                </a:solidFill>
                <a:cs typeface="B Titr" panose="00000700000000000000" pitchFamily="2" charset="-78"/>
              </a:rPr>
              <a:t>1- مزرعه</a:t>
            </a:r>
          </a:p>
          <a:p>
            <a:pPr>
              <a:lnSpc>
                <a:spcPct val="150000"/>
              </a:lnSpc>
            </a:pPr>
            <a:r>
              <a:rPr lang="fa-IR" dirty="0" smtClean="0">
                <a:solidFill>
                  <a:schemeClr val="tx1"/>
                </a:solidFill>
                <a:cs typeface="B Titr" panose="00000700000000000000" pitchFamily="2" charset="-78"/>
              </a:rPr>
              <a:t>2- کارخانه</a:t>
            </a:r>
          </a:p>
          <a:p>
            <a:pPr>
              <a:lnSpc>
                <a:spcPct val="150000"/>
              </a:lnSpc>
            </a:pPr>
            <a:r>
              <a:rPr lang="fa-IR" dirty="0" smtClean="0">
                <a:solidFill>
                  <a:schemeClr val="tx1"/>
                </a:solidFill>
                <a:cs typeface="B Titr" panose="00000700000000000000" pitchFamily="2" charset="-78"/>
              </a:rPr>
              <a:t>3- مغازه و اجناس آن</a:t>
            </a:r>
          </a:p>
          <a:p>
            <a:pPr>
              <a:lnSpc>
                <a:spcPct val="150000"/>
              </a:lnSpc>
            </a:pPr>
            <a:r>
              <a:rPr lang="fa-IR" dirty="0" smtClean="0">
                <a:solidFill>
                  <a:schemeClr val="tx1"/>
                </a:solidFill>
                <a:cs typeface="B Titr" panose="00000700000000000000" pitchFamily="2" charset="-78"/>
              </a:rPr>
              <a:t>4- ابزار کار</a:t>
            </a:r>
          </a:p>
          <a:p>
            <a:pPr>
              <a:lnSpc>
                <a:spcPct val="150000"/>
              </a:lnSpc>
            </a:pPr>
            <a:r>
              <a:rPr lang="fa-IR" dirty="0" smtClean="0">
                <a:solidFill>
                  <a:schemeClr val="tx1"/>
                </a:solidFill>
                <a:cs typeface="B Titr" panose="00000700000000000000" pitchFamily="2" charset="-78"/>
              </a:rPr>
              <a:t>5- کامیون و وانت</a:t>
            </a:r>
          </a:p>
          <a:p>
            <a:pPr>
              <a:lnSpc>
                <a:spcPct val="150000"/>
              </a:lnSpc>
            </a:pPr>
            <a:r>
              <a:rPr lang="fa-IR" dirty="0" smtClean="0">
                <a:solidFill>
                  <a:schemeClr val="tx1"/>
                </a:solidFill>
                <a:cs typeface="B Titr" panose="00000700000000000000" pitchFamily="2" charset="-78"/>
              </a:rPr>
              <a:t>6- اتوبوس و مینی بوس</a:t>
            </a:r>
          </a:p>
          <a:p>
            <a:pPr>
              <a:lnSpc>
                <a:spcPct val="150000"/>
              </a:lnSpc>
            </a:pPr>
            <a:r>
              <a:rPr lang="fa-IR" dirty="0" smtClean="0">
                <a:solidFill>
                  <a:schemeClr val="tx1"/>
                </a:solidFill>
                <a:cs typeface="B Titr" panose="00000700000000000000" pitchFamily="2" charset="-78"/>
              </a:rPr>
              <a:t>7- تاکسی</a:t>
            </a:r>
          </a:p>
          <a:p>
            <a:pPr>
              <a:lnSpc>
                <a:spcPct val="150000"/>
              </a:lnSpc>
            </a:pPr>
            <a:r>
              <a:rPr lang="fa-IR" dirty="0" smtClean="0">
                <a:solidFill>
                  <a:schemeClr val="tx1"/>
                </a:solidFill>
                <a:cs typeface="B Titr" panose="00000700000000000000" pitchFamily="2" charset="-78"/>
              </a:rPr>
              <a:t>8- مطب</a:t>
            </a:r>
          </a:p>
          <a:p>
            <a:pPr>
              <a:lnSpc>
                <a:spcPct val="150000"/>
              </a:lnSpc>
            </a:pPr>
            <a:r>
              <a:rPr lang="fa-IR" dirty="0" smtClean="0">
                <a:solidFill>
                  <a:schemeClr val="tx1"/>
                </a:solidFill>
                <a:cs typeface="B Titr" panose="00000700000000000000" pitchFamily="2" charset="-78"/>
              </a:rPr>
              <a:t>9- دفتر کار</a:t>
            </a:r>
          </a:p>
          <a:p>
            <a:pPr>
              <a:lnSpc>
                <a:spcPct val="150000"/>
              </a:lnSpc>
            </a:pPr>
            <a:r>
              <a:rPr lang="fa-IR" dirty="0" smtClean="0">
                <a:solidFill>
                  <a:schemeClr val="tx1"/>
                </a:solidFill>
                <a:cs typeface="B Titr" panose="00000700000000000000" pitchFamily="2" charset="-78"/>
              </a:rPr>
              <a:t>10- و ... </a:t>
            </a:r>
            <a:endParaRPr lang="fa-IR" dirty="0">
              <a:solidFill>
                <a:schemeClr val="tx1"/>
              </a:solidFill>
              <a:cs typeface="B Titr" panose="00000700000000000000" pitchFamily="2" charset="-78"/>
            </a:endParaRPr>
          </a:p>
        </p:txBody>
      </p:sp>
      <p:sp>
        <p:nvSpPr>
          <p:cNvPr id="5" name="Footer Placeholder 1"/>
          <p:cNvSpPr>
            <a:spLocks noGrp="1"/>
          </p:cNvSpPr>
          <p:nvPr>
            <p:ph type="ftr" sz="quarter" idx="4294967295"/>
          </p:nvPr>
        </p:nvSpPr>
        <p:spPr>
          <a:xfrm>
            <a:off x="8229600" y="5638800"/>
            <a:ext cx="990600" cy="754379"/>
          </a:xfrm>
          <a:prstGeom prst="rect">
            <a:avLst/>
          </a:prstGeom>
        </p:spPr>
        <p:txBody>
          <a:bodyPr/>
          <a:lstStyle/>
          <a:p>
            <a:fld id="{CCA8DD88-C00F-4A18-9FE1-210895CA0383}" type="slidenum">
              <a:rPr lang="fa-IR" sz="1800" smtClean="0">
                <a:cs typeface="B Titr" panose="00000700000000000000" pitchFamily="2" charset="-78"/>
              </a:rPr>
              <a:t>12</a:t>
            </a:fld>
            <a:endParaRPr lang="fa-IR" sz="18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74766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2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25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25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25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25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25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25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25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 decel="100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decel="100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decel="100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decel="100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25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25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25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125" decel="100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25" accel="100000" fill="hold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25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 tmFilter="0,0; .5, 1; 1, 1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457200" y="838200"/>
            <a:ext cx="4114800" cy="1752600"/>
          </a:xfrm>
        </p:spPr>
        <p:txBody>
          <a:bodyPr>
            <a:normAutofit fontScale="55000" lnSpcReduction="20000"/>
          </a:bodyPr>
          <a:lstStyle/>
          <a:p>
            <a:pPr>
              <a:lnSpc>
                <a:spcPct val="200000"/>
              </a:lnSpc>
            </a:pPr>
            <a:r>
              <a:rPr lang="fa-IR" dirty="0" smtClean="0">
                <a:cs typeface="B Titr" panose="00000700000000000000" pitchFamily="2" charset="-78"/>
              </a:rPr>
              <a:t>1- صرف در اموالی شده است که خمس به آنها تعلق می گیرد.</a:t>
            </a:r>
          </a:p>
          <a:p>
            <a:pPr>
              <a:lnSpc>
                <a:spcPct val="200000"/>
              </a:lnSpc>
            </a:pPr>
            <a:r>
              <a:rPr lang="fa-IR" dirty="0" smtClean="0">
                <a:cs typeface="B Titr" panose="00000700000000000000" pitchFamily="2" charset="-78"/>
              </a:rPr>
              <a:t>2- صرف در اموالی شده که خمس به آنها تعلق نمی گیرد.</a:t>
            </a:r>
            <a:endParaRPr lang="fa-IR" dirty="0">
              <a:cs typeface="B Titr" panose="000007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fa-IR" dirty="0" smtClean="0">
                <a:cs typeface="B Titr" panose="00000700000000000000" pitchFamily="2" charset="-78"/>
              </a:rPr>
              <a:t>3- صرف هزینه های  زندگی شده است.</a:t>
            </a:r>
          </a:p>
        </p:txBody>
      </p:sp>
      <p:grpSp>
        <p:nvGrpSpPr>
          <p:cNvPr id="37" name="Group 36"/>
          <p:cNvGrpSpPr/>
          <p:nvPr/>
        </p:nvGrpSpPr>
        <p:grpSpPr>
          <a:xfrm>
            <a:off x="4495800" y="381000"/>
            <a:ext cx="3810002" cy="2438400"/>
            <a:chOff x="4403196" y="381000"/>
            <a:chExt cx="3902605" cy="2438400"/>
          </a:xfrm>
        </p:grpSpPr>
        <p:sp>
          <p:nvSpPr>
            <p:cNvPr id="5" name="Oval 4"/>
            <p:cNvSpPr/>
            <p:nvPr/>
          </p:nvSpPr>
          <p:spPr>
            <a:xfrm>
              <a:off x="5730081" y="381000"/>
              <a:ext cx="2575720" cy="2438400"/>
            </a:xfrm>
            <a:prstGeom prst="ellipse">
              <a:avLst/>
            </a:pr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fa-IR" sz="2800" cap="small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B Titr" panose="00000700000000000000" pitchFamily="2" charset="-78"/>
                </a:rPr>
                <a:t>بدهی ها</a:t>
              </a:r>
              <a:endPara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endParaRPr>
            </a:p>
          </p:txBody>
        </p:sp>
        <p:cxnSp>
          <p:nvCxnSpPr>
            <p:cNvPr id="8" name="Straight Arrow Connector 7"/>
            <p:cNvCxnSpPr/>
            <p:nvPr/>
          </p:nvCxnSpPr>
          <p:spPr>
            <a:xfrm flipH="1" flipV="1">
              <a:off x="4403196" y="1104900"/>
              <a:ext cx="1320536" cy="36830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8"/>
            <p:cNvCxnSpPr>
              <a:stCxn id="5" idx="2"/>
            </p:cNvCxnSpPr>
            <p:nvPr/>
          </p:nvCxnSpPr>
          <p:spPr>
            <a:xfrm flipH="1" flipV="1">
              <a:off x="4403196" y="1536700"/>
              <a:ext cx="1326885" cy="6350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/>
            <p:nvPr/>
          </p:nvCxnSpPr>
          <p:spPr>
            <a:xfrm flipH="1">
              <a:off x="4403196" y="1731356"/>
              <a:ext cx="1320535" cy="211744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Group 65"/>
          <p:cNvGrpSpPr/>
          <p:nvPr/>
        </p:nvGrpSpPr>
        <p:grpSpPr>
          <a:xfrm>
            <a:off x="4724400" y="3632200"/>
            <a:ext cx="3873500" cy="1981200"/>
            <a:chOff x="4724400" y="3632200"/>
            <a:chExt cx="3873500" cy="1981200"/>
          </a:xfrm>
        </p:grpSpPr>
        <p:sp>
          <p:nvSpPr>
            <p:cNvPr id="15" name="Oval 14"/>
            <p:cNvSpPr/>
            <p:nvPr/>
          </p:nvSpPr>
          <p:spPr>
            <a:xfrm>
              <a:off x="6464300" y="3632200"/>
              <a:ext cx="2133600" cy="1981200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 w="38100">
              <a:solidFill>
                <a:srgbClr val="FF0000"/>
              </a:solidFill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fa-IR" sz="4000" cap="small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B Titr" panose="00000700000000000000" pitchFamily="2" charset="-78"/>
                </a:rPr>
                <a:t>وام</a:t>
              </a:r>
              <a:endParaRPr lang="fa-IR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endParaRPr>
            </a:p>
          </p:txBody>
        </p:sp>
        <p:cxnSp>
          <p:nvCxnSpPr>
            <p:cNvPr id="25" name="Straight Arrow Connector 24"/>
            <p:cNvCxnSpPr>
              <a:stCxn id="15" idx="2"/>
            </p:cNvCxnSpPr>
            <p:nvPr/>
          </p:nvCxnSpPr>
          <p:spPr>
            <a:xfrm flipH="1" flipV="1">
              <a:off x="4724400" y="3886200"/>
              <a:ext cx="1739900" cy="73660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28"/>
            <p:cNvCxnSpPr>
              <a:stCxn id="15" idx="2"/>
            </p:cNvCxnSpPr>
            <p:nvPr/>
          </p:nvCxnSpPr>
          <p:spPr>
            <a:xfrm flipH="1" flipV="1">
              <a:off x="4724400" y="4559300"/>
              <a:ext cx="1739900" cy="6350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Arrow Connector 33"/>
            <p:cNvCxnSpPr>
              <a:stCxn id="15" idx="2"/>
            </p:cNvCxnSpPr>
            <p:nvPr/>
          </p:nvCxnSpPr>
          <p:spPr>
            <a:xfrm flipH="1">
              <a:off x="4724400" y="4622800"/>
              <a:ext cx="1739900" cy="55880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Content Placeholder 3"/>
          <p:cNvSpPr>
            <a:spLocks noGrp="1"/>
          </p:cNvSpPr>
          <p:nvPr>
            <p:ph sz="quarter" idx="2"/>
          </p:nvPr>
        </p:nvSpPr>
        <p:spPr>
          <a:xfrm>
            <a:off x="174798" y="3632200"/>
            <a:ext cx="4559300" cy="2832100"/>
          </a:xfrm>
        </p:spPr>
        <p:txBody>
          <a:bodyPr>
            <a:noAutofit/>
          </a:bodyPr>
          <a:lstStyle/>
          <a:p>
            <a:pPr>
              <a:lnSpc>
                <a:spcPct val="200000"/>
              </a:lnSpc>
            </a:pPr>
            <a:r>
              <a:rPr lang="fa-IR" sz="1800" dirty="0" smtClean="0">
                <a:cs typeface="B Titr" panose="00000700000000000000" pitchFamily="2" charset="-78"/>
              </a:rPr>
              <a:t>1- موجود است.</a:t>
            </a:r>
          </a:p>
          <a:p>
            <a:pPr>
              <a:lnSpc>
                <a:spcPct val="200000"/>
              </a:lnSpc>
            </a:pPr>
            <a:r>
              <a:rPr lang="fa-IR" sz="1800" dirty="0" smtClean="0">
                <a:cs typeface="B Titr" panose="00000700000000000000" pitchFamily="2" charset="-78"/>
              </a:rPr>
              <a:t>2- هزینه شده است.</a:t>
            </a:r>
          </a:p>
          <a:p>
            <a:pPr>
              <a:lnSpc>
                <a:spcPct val="200000"/>
              </a:lnSpc>
            </a:pPr>
            <a:r>
              <a:rPr lang="fa-IR" sz="1800" dirty="0" smtClean="0">
                <a:cs typeface="B Titr" panose="00000700000000000000" pitchFamily="2" charset="-78"/>
              </a:rPr>
              <a:t>3- بخشی از آن هزینه شده او بخشی از آن موجود است.</a:t>
            </a:r>
            <a:endParaRPr lang="fa-IR" sz="1800" dirty="0">
              <a:cs typeface="B Titr" panose="00000700000000000000" pitchFamily="2" charset="-78"/>
            </a:endParaRPr>
          </a:p>
        </p:txBody>
      </p:sp>
      <p:sp>
        <p:nvSpPr>
          <p:cNvPr id="17" name="Footer Placeholder 1"/>
          <p:cNvSpPr>
            <a:spLocks noGrp="1"/>
          </p:cNvSpPr>
          <p:nvPr>
            <p:ph type="ftr" sz="quarter" idx="4294967295"/>
          </p:nvPr>
        </p:nvSpPr>
        <p:spPr>
          <a:xfrm>
            <a:off x="8229600" y="5638800"/>
            <a:ext cx="990600" cy="754379"/>
          </a:xfrm>
          <a:prstGeom prst="rect">
            <a:avLst/>
          </a:prstGeom>
        </p:spPr>
        <p:txBody>
          <a:bodyPr/>
          <a:lstStyle/>
          <a:p>
            <a:fld id="{E142C20E-C402-4BD5-9D04-EC5BB90EF6FD}" type="slidenum">
              <a:rPr lang="fa-IR" sz="1800" smtClean="0">
                <a:cs typeface="B Titr" panose="00000700000000000000" pitchFamily="2" charset="-78"/>
              </a:rPr>
              <a:t>13</a:t>
            </a:fld>
            <a:endParaRPr lang="fa-IR" sz="18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77267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800" decel="100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800" decel="1000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" decel="1000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800" decel="1000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800" decel="1000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457200" y="838200"/>
            <a:ext cx="4114800" cy="1752600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200000"/>
              </a:lnSpc>
            </a:pPr>
            <a:r>
              <a:rPr lang="fa-IR" dirty="0" smtClean="0">
                <a:cs typeface="B Titr" panose="00000700000000000000" pitchFamily="2" charset="-78"/>
              </a:rPr>
              <a:t>1- قسط آن پرداخت نشده است.</a:t>
            </a:r>
          </a:p>
          <a:p>
            <a:pPr>
              <a:lnSpc>
                <a:spcPct val="200000"/>
              </a:lnSpc>
            </a:pPr>
            <a:endParaRPr lang="fa-IR" dirty="0" smtClean="0">
              <a:cs typeface="B Titr" panose="000007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fa-IR" dirty="0" smtClean="0">
                <a:cs typeface="B Titr" panose="00000700000000000000" pitchFamily="2" charset="-78"/>
              </a:rPr>
              <a:t>2- قسط آن پرداخت شده است.</a:t>
            </a:r>
            <a:endParaRPr lang="fa-IR" dirty="0">
              <a:cs typeface="B Titr" panose="00000700000000000000" pitchFamily="2" charset="-78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4515888" y="625134"/>
            <a:ext cx="3479572" cy="2212444"/>
            <a:chOff x="4423772" y="625134"/>
            <a:chExt cx="3564144" cy="2212444"/>
          </a:xfrm>
        </p:grpSpPr>
        <p:cxnSp>
          <p:nvCxnSpPr>
            <p:cNvPr id="8" name="Straight Arrow Connector 7"/>
            <p:cNvCxnSpPr/>
            <p:nvPr/>
          </p:nvCxnSpPr>
          <p:spPr>
            <a:xfrm flipH="1" flipV="1">
              <a:off x="4423772" y="1219200"/>
              <a:ext cx="1299960" cy="25400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/>
            <p:nvPr/>
          </p:nvCxnSpPr>
          <p:spPr>
            <a:xfrm flipH="1">
              <a:off x="4423773" y="1731356"/>
              <a:ext cx="1299959" cy="478444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Oval 4"/>
            <p:cNvSpPr/>
            <p:nvPr/>
          </p:nvSpPr>
          <p:spPr>
            <a:xfrm>
              <a:off x="5686834" y="625134"/>
              <a:ext cx="2301082" cy="2212444"/>
            </a:xfrm>
            <a:prstGeom prst="ellipse">
              <a:avLst/>
            </a:pr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lIns="0" tIns="0" rIns="0" bIns="0" rtlCol="1" anchor="ctr"/>
            <a:lstStyle/>
            <a:p>
              <a:pPr algn="ctr"/>
              <a:r>
                <a:rPr lang="fa-IR" sz="2400" cap="small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B Titr" panose="00000700000000000000" pitchFamily="2" charset="-78"/>
                </a:rPr>
                <a:t>وام موجود</a:t>
              </a:r>
              <a:endParaRPr lang="fa-IR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endParaRPr>
            </a:p>
          </p:txBody>
        </p:sp>
      </p:grpSp>
      <p:sp>
        <p:nvSpPr>
          <p:cNvPr id="24" name="Content Placeholder 3"/>
          <p:cNvSpPr>
            <a:spLocks noGrp="1"/>
          </p:cNvSpPr>
          <p:nvPr>
            <p:ph sz="quarter" idx="2"/>
          </p:nvPr>
        </p:nvSpPr>
        <p:spPr>
          <a:xfrm>
            <a:off x="174798" y="3632200"/>
            <a:ext cx="4559300" cy="2832100"/>
          </a:xfrm>
        </p:spPr>
        <p:txBody>
          <a:bodyPr>
            <a:noAutofit/>
          </a:bodyPr>
          <a:lstStyle/>
          <a:p>
            <a:pPr>
              <a:lnSpc>
                <a:spcPct val="200000"/>
              </a:lnSpc>
            </a:pPr>
            <a:r>
              <a:rPr lang="fa-IR" sz="1600" dirty="0" smtClean="0">
                <a:cs typeface="B Titr" panose="00000700000000000000" pitchFamily="2" charset="-78"/>
              </a:rPr>
              <a:t>1- سرمایه گذاری شده است = حکم وام موجود را دارد</a:t>
            </a:r>
          </a:p>
          <a:p>
            <a:pPr>
              <a:lnSpc>
                <a:spcPct val="200000"/>
              </a:lnSpc>
            </a:pPr>
            <a:endParaRPr lang="fa-IR" sz="1600" dirty="0" smtClean="0">
              <a:cs typeface="B Titr" panose="000007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fa-IR" sz="1600" dirty="0" smtClean="0">
                <a:cs typeface="B Titr" panose="00000700000000000000" pitchFamily="2" charset="-78"/>
              </a:rPr>
              <a:t>2- صرف در مؤونه شده 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4635038" y="3429000"/>
            <a:ext cx="3416534" cy="2212444"/>
            <a:chOff x="4488342" y="625134"/>
            <a:chExt cx="3499574" cy="2212444"/>
          </a:xfrm>
        </p:grpSpPr>
        <p:cxnSp>
          <p:nvCxnSpPr>
            <p:cNvPr id="17" name="Straight Arrow Connector 16"/>
            <p:cNvCxnSpPr/>
            <p:nvPr/>
          </p:nvCxnSpPr>
          <p:spPr>
            <a:xfrm flipH="1" flipV="1">
              <a:off x="4488342" y="1209334"/>
              <a:ext cx="1235390" cy="263866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17"/>
            <p:cNvCxnSpPr/>
            <p:nvPr/>
          </p:nvCxnSpPr>
          <p:spPr>
            <a:xfrm flipH="1">
              <a:off x="4488342" y="1731356"/>
              <a:ext cx="1235391" cy="513028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Oval 18"/>
            <p:cNvSpPr/>
            <p:nvPr/>
          </p:nvSpPr>
          <p:spPr>
            <a:xfrm>
              <a:off x="5686834" y="625134"/>
              <a:ext cx="2301082" cy="2212444"/>
            </a:xfrm>
            <a:prstGeom prst="ellipse">
              <a:avLst/>
            </a:pr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lIns="0" tIns="0" rIns="0" bIns="0" rtlCol="1" anchor="ctr"/>
            <a:lstStyle/>
            <a:p>
              <a:pPr algn="ctr"/>
              <a:r>
                <a:rPr lang="fa-IR" sz="2400" cap="small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B Titr" panose="00000700000000000000" pitchFamily="2" charset="-78"/>
                </a:rPr>
                <a:t> وام هزینه شده است</a:t>
              </a:r>
              <a:endParaRPr lang="fa-IR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endParaRPr>
            </a:p>
          </p:txBody>
        </p:sp>
      </p:grpSp>
      <p:sp>
        <p:nvSpPr>
          <p:cNvPr id="20" name="Content Placeholder 3"/>
          <p:cNvSpPr txBox="1">
            <a:spLocks/>
          </p:cNvSpPr>
          <p:nvPr/>
        </p:nvSpPr>
        <p:spPr>
          <a:xfrm>
            <a:off x="232064" y="4176390"/>
            <a:ext cx="2197100" cy="28321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r" rtl="1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r" rtl="1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r" rtl="1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r" rtl="1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r" rtl="1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r" rtl="1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r" rtl="1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r" rtl="1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200000"/>
              </a:lnSpc>
              <a:buNone/>
            </a:pPr>
            <a:r>
              <a:rPr lang="fa-IR" sz="1600" dirty="0" smtClean="0">
                <a:solidFill>
                  <a:schemeClr val="accent5">
                    <a:lumMod val="50000"/>
                  </a:schemeClr>
                </a:solidFill>
                <a:cs typeface="B Titr" panose="00000700000000000000" pitchFamily="2" charset="-78"/>
              </a:rPr>
              <a:t>مؤونه مصرفی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fa-IR" sz="1600" dirty="0" smtClean="0">
                <a:solidFill>
                  <a:schemeClr val="accent5">
                    <a:lumMod val="50000"/>
                  </a:schemeClr>
                </a:solidFill>
                <a:cs typeface="B Titr" panose="00000700000000000000" pitchFamily="2" charset="-78"/>
              </a:rPr>
              <a:t>مؤونه غیر مصرفی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fa-IR" sz="1600" dirty="0" smtClean="0">
                <a:solidFill>
                  <a:schemeClr val="accent5">
                    <a:lumMod val="50000"/>
                  </a:schemeClr>
                </a:solidFill>
                <a:cs typeface="B Titr" panose="00000700000000000000" pitchFamily="2" charset="-78"/>
              </a:rPr>
              <a:t>سایر هزینه های زندگی</a:t>
            </a:r>
          </a:p>
        </p:txBody>
      </p:sp>
      <p:sp>
        <p:nvSpPr>
          <p:cNvPr id="10" name="Right Brace 9"/>
          <p:cNvSpPr/>
          <p:nvPr/>
        </p:nvSpPr>
        <p:spPr>
          <a:xfrm>
            <a:off x="2362200" y="4419600"/>
            <a:ext cx="215900" cy="1371600"/>
          </a:xfrm>
          <a:prstGeom prst="righ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Footer Placeholder 1"/>
          <p:cNvSpPr>
            <a:spLocks noGrp="1"/>
          </p:cNvSpPr>
          <p:nvPr>
            <p:ph type="ftr" sz="quarter" idx="4294967295"/>
          </p:nvPr>
        </p:nvSpPr>
        <p:spPr>
          <a:xfrm>
            <a:off x="8229600" y="5638800"/>
            <a:ext cx="990600" cy="754379"/>
          </a:xfrm>
          <a:prstGeom prst="rect">
            <a:avLst/>
          </a:prstGeom>
        </p:spPr>
        <p:txBody>
          <a:bodyPr/>
          <a:lstStyle/>
          <a:p>
            <a:fld id="{17AFE98B-EE34-4465-99CA-815ECF53C158}" type="slidenum">
              <a:rPr lang="fa-IR" sz="1800" smtClean="0">
                <a:cs typeface="B Titr" panose="00000700000000000000" pitchFamily="2" charset="-78"/>
              </a:rPr>
              <a:t>14</a:t>
            </a:fld>
            <a:endParaRPr lang="fa-IR" sz="18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4687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800" decel="100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800" decel="1000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800" decel="100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800" decel="1000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800" decel="1000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" decel="1000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800" decel="1000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800" decel="1000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800" decel="1000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" decel="1000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0" y="381000"/>
            <a:ext cx="7391400" cy="1752600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>
              <a:lnSpc>
                <a:spcPct val="150000"/>
              </a:lnSpc>
            </a:pPr>
            <a:r>
              <a:rPr lang="fa-IR" sz="2100" dirty="0" smtClean="0">
                <a:solidFill>
                  <a:schemeClr val="bg2">
                    <a:lumMod val="10000"/>
                  </a:schemeClr>
                </a:solidFill>
                <a:cs typeface="B Titr" pitchFamily="2" charset="-78"/>
              </a:rPr>
              <a:t>16- کسی که تا مدتی قبل حسابرسی خمسی داشته است ، مثلاً تا سال 1385 ، دارایی و بدهی های او از آن تاریخ تاکنون مانند کسی که تاکنون حسابرسی نداشته محاسبه می شود، مثلاً </a:t>
            </a:r>
            <a:endParaRPr lang="fa-IR" sz="2100" dirty="0">
              <a:solidFill>
                <a:schemeClr val="bg2">
                  <a:lumMod val="10000"/>
                </a:schemeClr>
              </a:solidFill>
              <a:cs typeface="B Titr" pitchFamily="2" charset="-78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1752600" y="2819400"/>
            <a:ext cx="6705600" cy="0"/>
          </a:xfrm>
          <a:prstGeom prst="straightConnector1">
            <a:avLst/>
          </a:prstGeom>
          <a:ln w="5715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1219200" y="2133600"/>
            <a:ext cx="1066800" cy="965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0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rPr>
              <a:t>1396</a:t>
            </a:r>
            <a:endParaRPr lang="fa-IR" sz="20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anose="00000700000000000000" pitchFamily="2" charset="-78"/>
            </a:endParaRPr>
          </a:p>
        </p:txBody>
      </p:sp>
      <p:sp>
        <p:nvSpPr>
          <p:cNvPr id="10" name="Oval 9"/>
          <p:cNvSpPr/>
          <p:nvPr/>
        </p:nvSpPr>
        <p:spPr>
          <a:xfrm>
            <a:off x="7772400" y="2120900"/>
            <a:ext cx="1181100" cy="9779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rPr>
              <a:t>1385</a:t>
            </a:r>
            <a:endParaRPr lang="fa-IR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anose="00000700000000000000" pitchFamily="2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409700" y="3352800"/>
            <a:ext cx="7391400" cy="1752600"/>
          </a:xfrm>
          <a:prstGeom prst="rect">
            <a:avLst/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lnSpc>
                <a:spcPct val="150000"/>
              </a:lnSpc>
            </a:pPr>
            <a:r>
              <a:rPr lang="fa-IR" sz="2100" dirty="0" smtClean="0">
                <a:solidFill>
                  <a:schemeClr val="bg2">
                    <a:lumMod val="10000"/>
                  </a:schemeClr>
                </a:solidFill>
                <a:cs typeface="B Titr" pitchFamily="2" charset="-78"/>
              </a:rPr>
              <a:t>17- کسی که همیشه حسابرسی خمسی داشته است ، تنها برای یک سال آخر دارایی و بدهی های وی به حساب آورده می شود، مثلاً </a:t>
            </a:r>
            <a:endParaRPr lang="fa-IR" sz="2100" dirty="0">
              <a:solidFill>
                <a:schemeClr val="bg2">
                  <a:lumMod val="10000"/>
                </a:schemeClr>
              </a:solidFill>
              <a:cs typeface="B Titr" pitchFamily="2" charset="-78"/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1790700" y="6019800"/>
            <a:ext cx="6705600" cy="0"/>
          </a:xfrm>
          <a:prstGeom prst="straightConnector1">
            <a:avLst/>
          </a:prstGeom>
          <a:ln w="5715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7137400" y="5181600"/>
            <a:ext cx="1854200" cy="9779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rPr>
              <a:t>95/03/15</a:t>
            </a:r>
            <a:endParaRPr lang="fa-IR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anose="00000700000000000000" pitchFamily="2" charset="-78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1066800" y="5118100"/>
            <a:ext cx="1841500" cy="965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0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rPr>
              <a:t>96/03/15</a:t>
            </a:r>
            <a:endParaRPr lang="fa-IR" sz="20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89750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 animBg="1"/>
      <p:bldP spid="15" grpId="0"/>
      <p:bldP spid="1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887</TotalTime>
  <Words>494</Words>
  <Application>Microsoft Office PowerPoint</Application>
  <PresentationFormat>On-screen Show (4:3)</PresentationFormat>
  <Paragraphs>92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4" baseType="lpstr">
      <vt:lpstr>Arial</vt:lpstr>
      <vt:lpstr>B Titr</vt:lpstr>
      <vt:lpstr>B Zar</vt:lpstr>
      <vt:lpstr>Calibri</vt:lpstr>
      <vt:lpstr>Century Schoolbook</vt:lpstr>
      <vt:lpstr>Times New Roman</vt:lpstr>
      <vt:lpstr>Wingdings</vt:lpstr>
      <vt:lpstr>Wingdings 2</vt:lpstr>
      <vt:lpstr>Oriel</vt:lpstr>
      <vt:lpstr>PowerPoint Presentation</vt:lpstr>
      <vt:lpstr>روش محاسبه خمس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  اموالی که خمس ندارد؛</vt:lpstr>
      <vt:lpstr>اموالی که خمس دارد               مازاد بر مخارج سال 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Design</dc:creator>
  <cp:lastModifiedBy>pc66</cp:lastModifiedBy>
  <cp:revision>90</cp:revision>
  <dcterms:created xsi:type="dcterms:W3CDTF">2013-02-20T08:58:51Z</dcterms:created>
  <dcterms:modified xsi:type="dcterms:W3CDTF">2022-12-11T09:27:40Z</dcterms:modified>
</cp:coreProperties>
</file>