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2"/>
  </p:notesMasterIdLst>
  <p:sldIdLst>
    <p:sldId id="257" r:id="rId2"/>
    <p:sldId id="259" r:id="rId3"/>
    <p:sldId id="258" r:id="rId4"/>
    <p:sldId id="302" r:id="rId5"/>
    <p:sldId id="260" r:id="rId6"/>
    <p:sldId id="261" r:id="rId7"/>
    <p:sldId id="262" r:id="rId8"/>
    <p:sldId id="301" r:id="rId9"/>
    <p:sldId id="263" r:id="rId10"/>
    <p:sldId id="264" r:id="rId11"/>
    <p:sldId id="297" r:id="rId12"/>
    <p:sldId id="265" r:id="rId13"/>
    <p:sldId id="266" r:id="rId14"/>
    <p:sldId id="299" r:id="rId15"/>
    <p:sldId id="267" r:id="rId16"/>
    <p:sldId id="268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98" r:id="rId25"/>
    <p:sldId id="281" r:id="rId26"/>
    <p:sldId id="282" r:id="rId27"/>
    <p:sldId id="300" r:id="rId28"/>
    <p:sldId id="283" r:id="rId29"/>
    <p:sldId id="284" r:id="rId30"/>
    <p:sldId id="285" r:id="rId31"/>
    <p:sldId id="303" r:id="rId32"/>
    <p:sldId id="286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3600450" cy="5400675"/>
  <p:notesSz cx="3322638" cy="4870450"/>
  <p:defaultTextStyle>
    <a:defPPr>
      <a:defRPr lang="fa-IR"/>
    </a:defPPr>
    <a:lvl1pPr marL="0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57175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14350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71525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028700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85875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543050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800225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057400" algn="r" defTabSz="514350" rtl="1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91" d="100"/>
          <a:sy n="91" d="100"/>
        </p:scale>
        <p:origin x="-2310" y="-102"/>
      </p:cViewPr>
      <p:guideLst>
        <p:guide orient="horz" pos="1701"/>
        <p:guide pos="11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882828" y="0"/>
            <a:ext cx="1439810" cy="243523"/>
          </a:xfrm>
          <a:prstGeom prst="rect">
            <a:avLst/>
          </a:prstGeom>
        </p:spPr>
        <p:txBody>
          <a:bodyPr vert="horz" lIns="46811" tIns="23406" rIns="46811" bIns="23406" rtlCol="1"/>
          <a:lstStyle>
            <a:lvl1pPr algn="r">
              <a:defRPr sz="6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69" y="0"/>
            <a:ext cx="1439810" cy="243523"/>
          </a:xfrm>
          <a:prstGeom prst="rect">
            <a:avLst/>
          </a:prstGeom>
        </p:spPr>
        <p:txBody>
          <a:bodyPr vert="horz" lIns="46811" tIns="23406" rIns="46811" bIns="23406" rtlCol="1"/>
          <a:lstStyle>
            <a:lvl1pPr algn="l">
              <a:defRPr sz="600"/>
            </a:lvl1pPr>
          </a:lstStyle>
          <a:p>
            <a:fld id="{DFD1EB3D-8EEF-46D5-B343-DC86AB9C73F2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54100" y="365125"/>
            <a:ext cx="1214438" cy="1825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6811" tIns="23406" rIns="46811" bIns="23406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32264" y="2313464"/>
            <a:ext cx="2658110" cy="2191703"/>
          </a:xfrm>
          <a:prstGeom prst="rect">
            <a:avLst/>
          </a:prstGeom>
        </p:spPr>
        <p:txBody>
          <a:bodyPr vert="horz" lIns="46811" tIns="23406" rIns="46811" bIns="23406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882828" y="4626082"/>
            <a:ext cx="1439810" cy="243523"/>
          </a:xfrm>
          <a:prstGeom prst="rect">
            <a:avLst/>
          </a:prstGeom>
        </p:spPr>
        <p:txBody>
          <a:bodyPr vert="horz" lIns="46811" tIns="23406" rIns="46811" bIns="23406" rtlCol="1" anchor="b"/>
          <a:lstStyle>
            <a:lvl1pPr algn="r">
              <a:defRPr sz="6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69" y="4626082"/>
            <a:ext cx="1439810" cy="243523"/>
          </a:xfrm>
          <a:prstGeom prst="rect">
            <a:avLst/>
          </a:prstGeom>
        </p:spPr>
        <p:txBody>
          <a:bodyPr vert="horz" lIns="46811" tIns="23406" rIns="46811" bIns="23406" rtlCol="1" anchor="b"/>
          <a:lstStyle>
            <a:lvl1pPr algn="l">
              <a:defRPr sz="600"/>
            </a:lvl1pPr>
          </a:lstStyle>
          <a:p>
            <a:fld id="{4DF50493-4F40-4E56-8E61-D1CFA5EE192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768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50493-4F40-4E56-8E61-D1CFA5EE192D}" type="slidenum">
              <a:rPr lang="fa-IR" smtClean="0"/>
              <a:t>40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603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034" y="1677710"/>
            <a:ext cx="3060383" cy="1157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68" y="3060382"/>
            <a:ext cx="2520315" cy="13801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592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224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8254" y="170022"/>
            <a:ext cx="318790" cy="36292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634" y="170022"/>
            <a:ext cx="897612" cy="36292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476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0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10" y="3470434"/>
            <a:ext cx="3060383" cy="1072634"/>
          </a:xfrm>
        </p:spPr>
        <p:txBody>
          <a:bodyPr anchor="t"/>
          <a:lstStyle>
            <a:lvl1pPr algn="r">
              <a:defRPr sz="23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10" y="2289037"/>
            <a:ext cx="3060383" cy="1181397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2718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634" y="992624"/>
            <a:ext cx="608201" cy="2806601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8842" y="992624"/>
            <a:ext cx="608201" cy="2806601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0536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23" y="216277"/>
            <a:ext cx="3240405" cy="90011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23" y="1208901"/>
            <a:ext cx="1590824" cy="503813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023" y="1712714"/>
            <a:ext cx="1590824" cy="3111639"/>
          </a:xfr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8979" y="1208901"/>
            <a:ext cx="1591449" cy="503813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8979" y="1712714"/>
            <a:ext cx="1591449" cy="3111639"/>
          </a:xfr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527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3110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359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23" y="215027"/>
            <a:ext cx="1184523" cy="915114"/>
          </a:xfrm>
        </p:spPr>
        <p:txBody>
          <a:bodyPr anchor="b"/>
          <a:lstStyle>
            <a:lvl1pPr algn="r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7676" y="215028"/>
            <a:ext cx="2012752" cy="460932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023" y="1130142"/>
            <a:ext cx="1184523" cy="3694212"/>
          </a:xfr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982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713" y="3780473"/>
            <a:ext cx="2160270" cy="446306"/>
          </a:xfrm>
        </p:spPr>
        <p:txBody>
          <a:bodyPr anchor="b"/>
          <a:lstStyle>
            <a:lvl1pPr algn="r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05713" y="482560"/>
            <a:ext cx="2160270" cy="324040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5713" y="4226779"/>
            <a:ext cx="2160270" cy="633829"/>
          </a:xfrm>
        </p:spPr>
        <p:txBody>
          <a:bodyPr/>
          <a:lstStyle>
            <a:lvl1pPr marL="0" indent="0">
              <a:buNone/>
              <a:defRPr sz="800"/>
            </a:lvl1pPr>
            <a:lvl2pPr marL="257175" indent="0">
              <a:buNone/>
              <a:defRPr sz="700"/>
            </a:lvl2pPr>
            <a:lvl3pPr marL="514350" indent="0">
              <a:buNone/>
              <a:defRPr sz="600"/>
            </a:lvl3pPr>
            <a:lvl4pPr marL="771525" indent="0">
              <a:buNone/>
              <a:defRPr sz="500"/>
            </a:lvl4pPr>
            <a:lvl5pPr marL="1028700" indent="0">
              <a:buNone/>
              <a:defRPr sz="500"/>
            </a:lvl5pPr>
            <a:lvl6pPr marL="1285875" indent="0">
              <a:buNone/>
              <a:defRPr sz="500"/>
            </a:lvl6pPr>
            <a:lvl7pPr marL="1543050" indent="0">
              <a:buNone/>
              <a:defRPr sz="500"/>
            </a:lvl7pPr>
            <a:lvl8pPr marL="1800225" indent="0">
              <a:buNone/>
              <a:defRPr sz="500"/>
            </a:lvl8pPr>
            <a:lvl9pPr marL="205740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905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0023" y="216277"/>
            <a:ext cx="3240405" cy="900113"/>
          </a:xfrm>
          <a:prstGeom prst="rect">
            <a:avLst/>
          </a:prstGeom>
        </p:spPr>
        <p:txBody>
          <a:bodyPr vert="horz" lIns="51435" tIns="25718" rIns="51435" bIns="25718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23" y="1260158"/>
            <a:ext cx="3240405" cy="3564196"/>
          </a:xfrm>
          <a:prstGeom prst="rect">
            <a:avLst/>
          </a:prstGeom>
        </p:spPr>
        <p:txBody>
          <a:bodyPr vert="horz" lIns="51435" tIns="25718" rIns="51435" bIns="25718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80323" y="5005626"/>
            <a:ext cx="840105" cy="287536"/>
          </a:xfrm>
          <a:prstGeom prst="rect">
            <a:avLst/>
          </a:prstGeom>
        </p:spPr>
        <p:txBody>
          <a:bodyPr vert="horz" lIns="51435" tIns="25718" rIns="51435" bIns="25718" rtlCol="1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42798-988D-49F0-8913-E9469FB13E3F}" type="datetimeFigureOut">
              <a:rPr lang="fa-IR" smtClean="0"/>
              <a:t>1435/07/12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0154" y="5005626"/>
            <a:ext cx="1140143" cy="287536"/>
          </a:xfrm>
          <a:prstGeom prst="rect">
            <a:avLst/>
          </a:prstGeom>
        </p:spPr>
        <p:txBody>
          <a:bodyPr vert="horz" lIns="51435" tIns="25718" rIns="51435" bIns="25718" rtlCol="1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0023" y="5005626"/>
            <a:ext cx="840105" cy="287536"/>
          </a:xfrm>
          <a:prstGeom prst="rect">
            <a:avLst/>
          </a:prstGeom>
        </p:spPr>
        <p:txBody>
          <a:bodyPr vert="horz" lIns="51435" tIns="25718" rIns="51435" bIns="25718" rtlCol="1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F6D5A-DBCB-43FE-BC00-BCCFB5DD641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5168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4350" rtl="1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81" indent="-192881" algn="r" defTabSz="514350" rtl="1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09" indent="-160734" algn="r" defTabSz="514350" rtl="1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Autofit/>
          </a:bodyPr>
          <a:lstStyle/>
          <a:p>
            <a:r>
              <a:rPr lang="fa-IR" sz="1100" dirty="0" smtClean="0">
                <a:cs typeface="B Titr" pitchFamily="2" charset="-78"/>
              </a:rPr>
              <a:t>یاد امام عصر</a:t>
            </a:r>
            <a:r>
              <a:rPr lang="fa-IR" sz="900" dirty="0" smtClean="0">
                <a:cs typeface="B Titr" pitchFamily="2" charset="-78"/>
              </a:rPr>
              <a:t> </a:t>
            </a:r>
            <a:r>
              <a:rPr lang="fa-IR" sz="700" dirty="0" smtClean="0">
                <a:cs typeface="B Titr" pitchFamily="2" charset="-78"/>
              </a:rPr>
              <a:t>(عج</a:t>
            </a:r>
            <a:r>
              <a:rPr lang="en-US" sz="700" dirty="0" smtClean="0">
                <a:cs typeface="B Titr" pitchFamily="2" charset="-78"/>
              </a:rPr>
              <a:t> </a:t>
            </a:r>
            <a:r>
              <a:rPr lang="fa-IR" sz="700" dirty="0" smtClean="0">
                <a:cs typeface="B Titr" pitchFamily="2" charset="-78"/>
              </a:rPr>
              <a:t> الله)</a:t>
            </a:r>
            <a:endParaRPr lang="fa-IR" sz="7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64" y="828129"/>
            <a:ext cx="2952329" cy="40324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1050" dirty="0" smtClean="0">
                <a:latin typeface="Nabi" pitchFamily="2" charset="0"/>
                <a:cs typeface="Nabi" pitchFamily="2" charset="0"/>
              </a:rPr>
              <a:t>بسم الله الرحمن الرحیم</a:t>
            </a:r>
          </a:p>
          <a:p>
            <a:pPr marL="0" indent="0" algn="ctr">
              <a:buNone/>
            </a:pPr>
            <a:endParaRPr lang="fa-IR" sz="400" dirty="0" smtClean="0">
              <a:latin typeface="Nabi" pitchFamily="2" charset="0"/>
              <a:cs typeface="Nabi" pitchFamily="2" charset="0"/>
            </a:endParaRPr>
          </a:p>
          <a:p>
            <a:pPr marL="0" indent="0" algn="ctr">
              <a:buNone/>
            </a:pPr>
            <a:r>
              <a:rPr lang="fa-IR" sz="1200" dirty="0" smtClean="0">
                <a:latin typeface="Nabi" pitchFamily="2" charset="0"/>
                <a:cs typeface="Nabi" pitchFamily="2" charset="0"/>
              </a:rPr>
              <a:t>السلام علیک یا ابا صالح المهدی </a:t>
            </a:r>
            <a:r>
              <a:rPr lang="fa-IR" sz="700" dirty="0" smtClean="0">
                <a:latin typeface="Nabi" pitchFamily="2" charset="0"/>
                <a:cs typeface="Nabi" pitchFamily="2" charset="0"/>
              </a:rPr>
              <a:t>روحی لک الفداه</a:t>
            </a:r>
            <a:endParaRPr lang="fa-IR" sz="1400" dirty="0" smtClean="0">
              <a:latin typeface="Nabi" pitchFamily="2" charset="0"/>
              <a:cs typeface="Nabi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من را برای هر چه خطا کرده ام ببخش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ای مهربان که بر تو جفا کرده ام ببخش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پشت و پناه من شده ای هر زمان ولی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پشت تو را به غصه دوتا کرده ام ببخش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بعد از هزار سال که در میزنی ببین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در را به روی غیر تو وا کرده ام ببخش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من را فدای جان خودت خواستی و من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1300" dirty="0" smtClean="0">
                <a:cs typeface="Sultan K Bold" pitchFamily="2" charset="-78"/>
              </a:rPr>
              <a:t>خود را بلای جان شما کرده ام ببخش</a:t>
            </a:r>
          </a:p>
        </p:txBody>
      </p:sp>
      <p:pic>
        <p:nvPicPr>
          <p:cNvPr id="1026" name="Picture 2" descr="C:\Documents and Settings\morteza\Desktop\Untitled-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1"/>
          <a:stretch/>
        </p:blipFill>
        <p:spPr bwMode="auto">
          <a:xfrm>
            <a:off x="936129" y="3952296"/>
            <a:ext cx="1611524" cy="115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1508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0065" y="900137"/>
            <a:ext cx="29523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 smtClean="0">
                <a:cs typeface="B Mitra" pitchFamily="2" charset="-78"/>
              </a:rPr>
              <a:t>مرجع </a:t>
            </a:r>
            <a:r>
              <a:rPr lang="fa-IR" sz="1400" b="1" dirty="0">
                <a:cs typeface="B Mitra" pitchFamily="2" charset="-78"/>
              </a:rPr>
              <a:t>تقلید انتخاب کردی یا نه</a:t>
            </a:r>
            <a:r>
              <a:rPr lang="fa-IR" sz="1400" b="1" dirty="0" smtClean="0">
                <a:cs typeface="B Mitra" pitchFamily="2" charset="-78"/>
              </a:rPr>
              <a:t>؟</a:t>
            </a:r>
            <a:endParaRPr lang="en-US" sz="1400" b="1" dirty="0" smtClean="0">
              <a:cs typeface="B Mitra" pitchFamily="2" charset="-78"/>
            </a:endParaRPr>
          </a:p>
          <a:p>
            <a:pPr algn="ctr"/>
            <a:r>
              <a:rPr lang="fa-IR" sz="1400" b="1" dirty="0" smtClean="0">
                <a:cs typeface="B Mitra" pitchFamily="2" charset="-78"/>
              </a:rPr>
              <a:t> </a:t>
            </a:r>
            <a:r>
              <a:rPr lang="fa-IR" sz="1400" b="1" dirty="0">
                <a:cs typeface="B Mitra" pitchFamily="2" charset="-78"/>
              </a:rPr>
              <a:t>میدونی اگه مرجع تقلید نداشته باشی خدا هیچ کدوم از اعمالت رو قبول نمیکنه؟ </a:t>
            </a:r>
            <a:endParaRPr lang="en-US" sz="1400" b="1" dirty="0" smtClean="0">
              <a:cs typeface="B Mitra" pitchFamily="2" charset="-78"/>
            </a:endParaRPr>
          </a:p>
          <a:p>
            <a:pPr algn="ctr"/>
            <a:r>
              <a:rPr lang="fa-IR" sz="1400" b="1" dirty="0" smtClean="0">
                <a:cs typeface="B Mitra" pitchFamily="2" charset="-78"/>
              </a:rPr>
              <a:t>دلیلش </a:t>
            </a:r>
            <a:r>
              <a:rPr lang="fa-IR" sz="1400" b="1" dirty="0">
                <a:cs typeface="B Mitra" pitchFamily="2" charset="-78"/>
              </a:rPr>
              <a:t>رو </a:t>
            </a:r>
            <a:r>
              <a:rPr lang="en-US" sz="1400" b="1" dirty="0" smtClean="0">
                <a:cs typeface="B Mitra" pitchFamily="2" charset="-78"/>
              </a:rPr>
              <a:t> </a:t>
            </a:r>
            <a:r>
              <a:rPr lang="fa-IR" sz="1400" b="1" dirty="0" smtClean="0">
                <a:cs typeface="B Mitra" pitchFamily="2" charset="-78"/>
              </a:rPr>
              <a:t>برو</a:t>
            </a:r>
            <a:r>
              <a:rPr lang="en-US" sz="1400" b="1" dirty="0" smtClean="0">
                <a:cs typeface="B Mitra" pitchFamily="2" charset="-78"/>
              </a:rPr>
              <a:t> </a:t>
            </a:r>
            <a:r>
              <a:rPr lang="fa-IR" sz="1400" b="1" dirty="0" smtClean="0">
                <a:cs typeface="B Mitra" pitchFamily="2" charset="-78"/>
              </a:rPr>
              <a:t> </a:t>
            </a:r>
            <a:r>
              <a:rPr lang="fa-IR" sz="1400" b="1" dirty="0">
                <a:cs typeface="B Mitra" pitchFamily="2" charset="-78"/>
              </a:rPr>
              <a:t>بپرس اگه قانع نشدی تا آخر عمر بدون مرجع تقلید باش</a:t>
            </a:r>
            <a:r>
              <a:rPr lang="fa-IR" sz="1400" b="1" dirty="0" smtClean="0">
                <a:cs typeface="B Mitra" pitchFamily="2" charset="-78"/>
              </a:rPr>
              <a:t>.</a:t>
            </a:r>
            <a:endParaRPr lang="fa-IR" sz="1600" b="1" dirty="0" smtClean="0">
              <a:cs typeface="A EntezareZohoor B4" pitchFamily="2" charset="-78"/>
            </a:endParaRPr>
          </a:p>
          <a:p>
            <a:pPr algn="ctr">
              <a:lnSpc>
                <a:spcPct val="200000"/>
              </a:lnSpc>
            </a:pPr>
            <a:endParaRPr lang="fa-IR" sz="600" b="1" dirty="0" smtClean="0">
              <a:cs typeface="B Mitra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نام </a:t>
            </a:r>
            <a:r>
              <a:rPr lang="fa-IR" sz="1400" b="1" dirty="0">
                <a:cs typeface="B Mitra" pitchFamily="2" charset="-78"/>
              </a:rPr>
              <a:t>مرجع تقلید </a:t>
            </a:r>
            <a:r>
              <a:rPr lang="fa-IR" sz="1400" b="1" dirty="0" smtClean="0">
                <a:cs typeface="B Mitra" pitchFamily="2" charset="-78"/>
              </a:rPr>
              <a:t>من حضرت آیت الله العظمی </a:t>
            </a:r>
          </a:p>
          <a:p>
            <a:pPr algn="ctr">
              <a:lnSpc>
                <a:spcPct val="200000"/>
              </a:lnSpc>
            </a:pPr>
            <a:r>
              <a:rPr lang="fa-IR" sz="1400" dirty="0" smtClean="0">
                <a:cs typeface="B Mitra" pitchFamily="2" charset="-78"/>
              </a:rPr>
              <a:t>.............................................................</a:t>
            </a:r>
            <a:endParaRPr lang="en-US" sz="1400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مرجع تقلید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 rot="21177355">
            <a:off x="243267" y="3745735"/>
            <a:ext cx="3185947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b="1" dirty="0" smtClean="0">
                <a:latin typeface="Nabi" pitchFamily="2" charset="0"/>
                <a:cs typeface="Nabi" pitchFamily="2" charset="0"/>
              </a:rPr>
              <a:t> أَمَّا الْحَوَادِثُ‏ </a:t>
            </a:r>
            <a:r>
              <a:rPr lang="fa-IR" sz="1400" b="1" dirty="0" smtClean="0">
                <a:latin typeface="Nabi" pitchFamily="2" charset="0"/>
                <a:cs typeface="Nabi" pitchFamily="2" charset="0"/>
              </a:rPr>
              <a:t>الْوَاقِعَةُ       فَارْجِعُوا </a:t>
            </a:r>
            <a:r>
              <a:rPr lang="fa-IR" sz="1400" b="1" dirty="0" smtClean="0">
                <a:latin typeface="Nabi" pitchFamily="2" charset="0"/>
                <a:cs typeface="Nabi" pitchFamily="2" charset="0"/>
              </a:rPr>
              <a:t>فِيهَا إِلَى رُوَاةِ حَدِيثِنَا فَإِنَّهُمْ حُجَّتِي عَلَيْكُمْ وَ أَنَا حُجَّةُ اللَّهِ عَلَيْهِمْ</a:t>
            </a:r>
            <a:endParaRPr lang="en-US" sz="1400" b="1" dirty="0">
              <a:latin typeface="Nabi" pitchFamily="2" charset="0"/>
              <a:cs typeface="Nabi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 rot="21192225">
            <a:off x="495091" y="4523105"/>
            <a:ext cx="28482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cs typeface="B Mitra" pitchFamily="2" charset="-78"/>
              </a:rPr>
              <a:t>در امور دینی خودتان به کسانی مراجعه نمایید که احادیث ما را روایت میکنند آنها حجت من بر شما و من حجت خدا بر آنان هستم.</a:t>
            </a:r>
            <a:endParaRPr lang="en-US" b="1" dirty="0">
              <a:cs typeface="B Mitr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10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orteza\Desktop\bahjat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71" y="2592415"/>
            <a:ext cx="2815346" cy="264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5071" y="828129"/>
            <a:ext cx="29173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400" dirty="0" smtClean="0">
                <a:latin typeface="Nabi" pitchFamily="2" charset="0"/>
                <a:cs typeface="Nabi" pitchFamily="2" charset="0"/>
              </a:rPr>
              <a:t>حضرت آیت الله العظمی  بهجت (ره) :</a:t>
            </a:r>
          </a:p>
          <a:p>
            <a:pPr lvl="0" algn="ctr">
              <a:lnSpc>
                <a:spcPct val="200000"/>
              </a:lnSpc>
            </a:pPr>
            <a:r>
              <a:rPr lang="fa-IR" sz="1400" dirty="0" smtClean="0">
                <a:cs typeface="Sultan K Bold" pitchFamily="2" charset="-78"/>
              </a:rPr>
              <a:t>بابا؛ با خدا بساز،  کار را درست می کند، چرا در خلوت و جلوت دلت هر چه می خواهد می </a:t>
            </a:r>
            <a:r>
              <a:rPr lang="fa-IR" sz="1400" dirty="0" smtClean="0">
                <a:cs typeface="Sultan K Bold" pitchFamily="2" charset="-78"/>
              </a:rPr>
              <a:t>کنی؟</a:t>
            </a:r>
            <a:endParaRPr lang="fa-IR" sz="1400" dirty="0" smtClean="0">
              <a:cs typeface="Sultan K Bold" pitchFamily="2" charset="-78"/>
            </a:endParaRPr>
          </a:p>
          <a:p>
            <a:pPr lvl="0" algn="ctr">
              <a:lnSpc>
                <a:spcPct val="200000"/>
              </a:lnSpc>
            </a:pPr>
            <a:r>
              <a:rPr lang="fa-IR" sz="1400" dirty="0" smtClean="0">
                <a:cs typeface="Sultan K Bold" pitchFamily="2" charset="-78"/>
              </a:rPr>
              <a:t>ما اگر از انبیاء و اوصیاء دور شدیم ، گرگ های داخل و خارج بلافاصله ما را می خورند .</a:t>
            </a:r>
            <a:endParaRPr lang="en-US" sz="1400" dirty="0">
              <a:cs typeface="Sultan K Bold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در محضر بهجت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11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8756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73" y="773174"/>
            <a:ext cx="2736329" cy="394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1400" dirty="0">
                <a:cs typeface="Sultan Adan" pitchFamily="2" charset="-78"/>
              </a:rPr>
              <a:t>لباس های ورزشی ام را شستم </a:t>
            </a:r>
            <a:r>
              <a:rPr lang="fa-IR" sz="1400" dirty="0" smtClean="0">
                <a:cs typeface="Sultan Adan" pitchFamily="2" charset="-78"/>
              </a:rPr>
              <a:t>و اتو </a:t>
            </a:r>
            <a:r>
              <a:rPr lang="fa-IR" sz="1400" dirty="0">
                <a:cs typeface="Sultan Adan" pitchFamily="2" charset="-78"/>
              </a:rPr>
              <a:t>کشیدم تا برای روز امتحان آماده باشد. با عجله آمد خانه . آن ها را برداشت </a:t>
            </a:r>
            <a:r>
              <a:rPr lang="fa-IR" sz="1400" dirty="0" smtClean="0">
                <a:cs typeface="Sultan Adan" pitchFamily="2" charset="-78"/>
              </a:rPr>
              <a:t>و برد</a:t>
            </a:r>
            <a:r>
              <a:rPr lang="fa-IR" sz="1400" dirty="0">
                <a:cs typeface="Sultan Adan" pitchFamily="2" charset="-78"/>
              </a:rPr>
              <a:t>. از پنجره دیدم که آن ها را داده به یکی از دوستانش. وقتی برگشت، خوش حالی توی چهره اش موج می زد. با عصبانیت گفتم</a:t>
            </a:r>
            <a:r>
              <a:rPr lang="fa-IR" sz="1400" dirty="0" smtClean="0">
                <a:cs typeface="Sultan Adan" pitchFamily="2" charset="-78"/>
              </a:rPr>
              <a:t>: من </a:t>
            </a:r>
            <a:r>
              <a:rPr lang="fa-IR" sz="1400" dirty="0">
                <a:cs typeface="Sultan Adan" pitchFamily="2" charset="-78"/>
              </a:rPr>
              <a:t>تازه لباس ها رو اتو کرده بودم. چه کار کردی ؟! بغض کرد </a:t>
            </a:r>
            <a:r>
              <a:rPr lang="fa-IR" sz="1400" dirty="0" smtClean="0">
                <a:cs typeface="Sultan Adan" pitchFamily="2" charset="-78"/>
              </a:rPr>
              <a:t>و گفت: دوستم </a:t>
            </a:r>
            <a:r>
              <a:rPr lang="fa-IR" sz="1400" dirty="0">
                <a:cs typeface="Sultan Adan" pitchFamily="2" charset="-78"/>
              </a:rPr>
              <a:t>همه ی نمره هاش بیسته؛ اما اگه لباس ورزشی نپوشه، دونمره ازش کم می شه !</a:t>
            </a:r>
            <a:r>
              <a:rPr lang="fa-IR" sz="800" dirty="0">
                <a:cs typeface="Sultan Adan" pitchFamily="2" charset="-78"/>
              </a:rPr>
              <a:t>(شهید بابک سرمدی،«زنگ عبور »ص91)</a:t>
            </a:r>
            <a:endParaRPr lang="en-US" sz="800" dirty="0">
              <a:cs typeface="Sultan Ada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خاطره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12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>
                <a:cs typeface="B Titr" pitchFamily="2" charset="-78"/>
              </a:rPr>
              <a:t>نکات سخنرانی 2</a:t>
            </a:r>
          </a:p>
        </p:txBody>
      </p:sp>
      <p:sp>
        <p:nvSpPr>
          <p:cNvPr id="2" name="Rectangle 1"/>
          <p:cNvSpPr/>
          <p:nvPr/>
        </p:nvSpPr>
        <p:spPr>
          <a:xfrm>
            <a:off x="571436" y="612105"/>
            <a:ext cx="2465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600" b="1" dirty="0">
                <a:cs typeface="Sultan K Bold" pitchFamily="2" charset="-78"/>
              </a:rPr>
              <a:t>یادداشت نکات ناب سخنرانی روز </a:t>
            </a:r>
            <a:r>
              <a:rPr lang="fa-IR" sz="1600" b="1" dirty="0" smtClean="0">
                <a:cs typeface="Sultan K Bold" pitchFamily="2" charset="-78"/>
              </a:rPr>
              <a:t>دوم</a:t>
            </a:r>
            <a:endParaRPr lang="en-US" sz="1600" b="1" dirty="0">
              <a:cs typeface="Sultan K Bold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13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یادداشت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065" y="900137"/>
            <a:ext cx="2952353" cy="4475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50000"/>
              </a:lnSpc>
            </a:pPr>
            <a:r>
              <a:rPr lang="fa-IR" sz="1050" dirty="0" smtClean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 lvl="0">
              <a:lnSpc>
                <a:spcPct val="250000"/>
              </a:lnSpc>
            </a:pPr>
            <a:endParaRPr lang="fa-IR" sz="1050" dirty="0" smtClean="0">
              <a:cs typeface="B Mitr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14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7757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6144" y="756121"/>
            <a:ext cx="1008137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a-IR" sz="2800" dirty="0">
                <a:latin typeface="IranNastaliq" pitchFamily="18" charset="0"/>
                <a:cs typeface="IranNastaliq" pitchFamily="18" charset="0"/>
              </a:rPr>
              <a:t>نقاط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قوّت </a:t>
            </a:r>
            <a:r>
              <a:rPr lang="fa-IR" sz="2800" dirty="0">
                <a:latin typeface="IranNastaliq" pitchFamily="18" charset="0"/>
                <a:cs typeface="IranNastaliq" pitchFamily="18" charset="0"/>
              </a:rPr>
              <a:t>من </a:t>
            </a:r>
            <a:endParaRPr lang="en-US" sz="28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تفکر ـ نقاط قوّت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073" y="4286254"/>
            <a:ext cx="2610627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دنیا میدان </a:t>
            </a:r>
            <a:r>
              <a:rPr lang="fa-IR" sz="2000" dirty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تلاش </a:t>
            </a:r>
            <a:r>
              <a:rPr lang="fa-IR" sz="2000" dirty="0" smtClean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است</a:t>
            </a:r>
          </a:p>
          <a:p>
            <a:pPr algn="ctr"/>
            <a:r>
              <a:rPr lang="fa-IR" sz="1600" dirty="0" smtClean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نه </a:t>
            </a:r>
            <a:r>
              <a:rPr lang="fa-IR" sz="1600" dirty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تفریحگاه </a:t>
            </a:r>
            <a:r>
              <a:rPr lang="fa-IR" sz="1600" dirty="0" smtClean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، نه </a:t>
            </a:r>
            <a:r>
              <a:rPr lang="fa-IR" sz="1600" dirty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استراحتگاه </a:t>
            </a:r>
            <a:r>
              <a:rPr lang="fa-IR" sz="1600" dirty="0" smtClean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و نه </a:t>
            </a:r>
            <a:r>
              <a:rPr lang="fa-IR" sz="1600" dirty="0">
                <a:solidFill>
                  <a:sysClr val="windowText" lastClr="000000"/>
                </a:solidFill>
                <a:latin typeface="Nabi" pitchFamily="2" charset="0"/>
                <a:cs typeface="A EntezareZohoor B3" pitchFamily="2" charset="-78"/>
              </a:rPr>
              <a:t>چراگاه</a:t>
            </a:r>
            <a:endParaRPr lang="en-US" sz="1600" dirty="0">
              <a:solidFill>
                <a:sysClr val="windowText" lastClr="000000"/>
              </a:solidFill>
              <a:latin typeface="Nabi" pitchFamily="2" charset="0"/>
              <a:cs typeface="A EntezareZohoor B3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15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نقاط ضعف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3144" y="756121"/>
            <a:ext cx="1494160" cy="4001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IranNastaliq" pitchFamily="18" charset="0"/>
                <a:cs typeface="A EntezareZohoor B3" pitchFamily="2" charset="-78"/>
              </a:rPr>
              <a:t>نقاط </a:t>
            </a:r>
            <a:r>
              <a:rPr lang="fa-IR" sz="2000" dirty="0" smtClean="0">
                <a:latin typeface="IranNastaliq" pitchFamily="18" charset="0"/>
                <a:cs typeface="A EntezareZohoor B3" pitchFamily="2" charset="-78"/>
              </a:rPr>
              <a:t>ضعف من </a:t>
            </a:r>
            <a:endParaRPr lang="en-US" sz="2000" dirty="0">
              <a:latin typeface="IranNastaliq" pitchFamily="18" charset="0"/>
              <a:cs typeface="A EntezareZohoor B3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16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حق </a:t>
            </a:r>
            <a:r>
              <a:rPr lang="fa-IR" sz="1200" dirty="0" smtClean="0">
                <a:cs typeface="B Titr" pitchFamily="2" charset="-78"/>
              </a:rPr>
              <a:t>الناس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9060" y="663093"/>
            <a:ext cx="1800225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fa-IR" sz="1200" dirty="0" smtClean="0">
                <a:latin typeface="Nabi" pitchFamily="2" charset="0"/>
                <a:cs typeface="Nabi" pitchFamily="2" charset="0"/>
              </a:rPr>
              <a:t>می دونی داستان بوق چیه؟</a:t>
            </a:r>
            <a:endParaRPr lang="en-US" sz="1200" dirty="0">
              <a:latin typeface="Nabi" pitchFamily="2" charset="0"/>
              <a:cs typeface="Nabi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17</a:t>
            </a:r>
            <a:endParaRPr lang="fa-IR" b="1" dirty="0">
              <a:cs typeface="B Mitra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2073" y="1034275"/>
            <a:ext cx="28803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1400" b="1" dirty="0" smtClean="0">
                <a:cs typeface="B Mitra" pitchFamily="2" charset="-78"/>
              </a:rPr>
              <a:t>یکی </a:t>
            </a:r>
            <a:r>
              <a:rPr lang="fa-IR" sz="1400" b="1" dirty="0">
                <a:cs typeface="B Mitra" pitchFamily="2" charset="-78"/>
              </a:rPr>
              <a:t>از </a:t>
            </a:r>
            <a:r>
              <a:rPr lang="fa-IR" sz="1400" b="1" dirty="0" smtClean="0">
                <a:cs typeface="B Mitra" pitchFamily="2" charset="-78"/>
              </a:rPr>
              <a:t>علما و اساتید </a:t>
            </a:r>
            <a:r>
              <a:rPr lang="fa-IR" sz="1400" b="1" dirty="0">
                <a:cs typeface="B Mitra" pitchFamily="2" charset="-78"/>
              </a:rPr>
              <a:t>اخلاق از دنیا رفته بود</a:t>
            </a:r>
            <a:r>
              <a:rPr lang="fa-IR" sz="1400" b="1" dirty="0" smtClean="0">
                <a:cs typeface="B Mitra" pitchFamily="2" charset="-78"/>
              </a:rPr>
              <a:t>. چند شب </a:t>
            </a:r>
            <a:r>
              <a:rPr lang="fa-IR" sz="1400" b="1" dirty="0">
                <a:cs typeface="B Mitra" pitchFamily="2" charset="-78"/>
              </a:rPr>
              <a:t>بعد به خوابم آمد. از او پرسیدم</a:t>
            </a:r>
            <a:r>
              <a:rPr lang="fa-IR" sz="1400" b="1" dirty="0" smtClean="0">
                <a:cs typeface="B Mitra" pitchFamily="2" charset="-78"/>
              </a:rPr>
              <a:t>: آنطرف </a:t>
            </a:r>
            <a:r>
              <a:rPr lang="fa-IR" sz="1400" b="1" dirty="0">
                <a:cs typeface="B Mitra" pitchFamily="2" charset="-78"/>
              </a:rPr>
              <a:t>چه خبره؟ خوش به حال شما که وضعتون خوبه و حسابرسی تون راحته!</a:t>
            </a:r>
            <a:endParaRPr lang="en-US" sz="1400" b="1" dirty="0">
              <a:cs typeface="B Mitra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B Mitra" pitchFamily="2" charset="-78"/>
              </a:rPr>
              <a:t>ایشون فرمودند: فقط همین رو بهت بگم که اینجا به من گفتند که تو چندنفر رو به قتل رسوندی!!!</a:t>
            </a:r>
            <a:endParaRPr lang="en-US" sz="1400" b="1" dirty="0">
              <a:cs typeface="B Mitra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B Mitra" pitchFamily="2" charset="-78"/>
              </a:rPr>
              <a:t>گفتند: یادته پشت فرمان ماشینت بودی</a:t>
            </a:r>
            <a:r>
              <a:rPr lang="fa-IR" sz="1400" b="1" dirty="0" smtClean="0">
                <a:cs typeface="B Mitra" pitchFamily="2" charset="-78"/>
              </a:rPr>
              <a:t>، بوق </a:t>
            </a:r>
            <a:r>
              <a:rPr lang="fa-IR" sz="1400" b="1" dirty="0">
                <a:cs typeface="B Mitra" pitchFamily="2" charset="-78"/>
              </a:rPr>
              <a:t>زدی </a:t>
            </a:r>
            <a:r>
              <a:rPr lang="fa-IR" sz="1400" b="1" dirty="0" smtClean="0">
                <a:cs typeface="B Mitra" pitchFamily="2" charset="-78"/>
              </a:rPr>
              <a:t>یک نفر ترسید</a:t>
            </a:r>
            <a:r>
              <a:rPr lang="fa-IR" sz="1400" b="1" dirty="0">
                <a:cs typeface="B Mitra" pitchFamily="2" charset="-78"/>
              </a:rPr>
              <a:t>؟ چندروز از عمرش کم </a:t>
            </a:r>
            <a:r>
              <a:rPr lang="fa-IR" sz="1400" b="1" dirty="0" smtClean="0">
                <a:cs typeface="B Mitra" pitchFamily="2" charset="-78"/>
              </a:rPr>
              <a:t>شد !!!...</a:t>
            </a:r>
            <a:endParaRPr lang="en-US" sz="1400" b="1" dirty="0">
              <a:cs typeface="B Mitra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B Mitra" pitchFamily="2" charset="-78"/>
              </a:rPr>
              <a:t>رفقا! ما با کارهای اشتباهمون چقدر حق الناس به گردنمونه و قاتل چندنفر هستیم</a:t>
            </a:r>
            <a:r>
              <a:rPr lang="fa-IR" sz="1400" b="1" dirty="0" smtClean="0">
                <a:cs typeface="B Mitra" pitchFamily="2" charset="-78"/>
              </a:rPr>
              <a:t>؟</a:t>
            </a:r>
            <a:endParaRPr lang="en-US" sz="1400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حق الناس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81" y="612105"/>
            <a:ext cx="273632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400" dirty="0">
                <a:cs typeface="Sultan Adan" pitchFamily="2" charset="-78"/>
              </a:rPr>
              <a:t>حق الناس هایی که بر گردن دارم</a:t>
            </a:r>
            <a:endParaRPr lang="en-US" sz="1400" b="1" dirty="0">
              <a:cs typeface="Sultan Adan" pitchFamily="2" charset="-78"/>
            </a:endParaRPr>
          </a:p>
        </p:txBody>
      </p:sp>
      <p:pic>
        <p:nvPicPr>
          <p:cNvPr id="7" name="Picture 3" descr="C:\Documents and Settings\morteza\My Documents\Downloads\002842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69" y="1154270"/>
            <a:ext cx="1528552" cy="917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Rectangle 7"/>
          <p:cNvSpPr/>
          <p:nvPr/>
        </p:nvSpPr>
        <p:spPr>
          <a:xfrm>
            <a:off x="1512168" y="2052265"/>
            <a:ext cx="18002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>
                <a:latin typeface="Nabi" pitchFamily="2" charset="0"/>
                <a:cs typeface="Nabi" pitchFamily="2" charset="0"/>
              </a:rPr>
              <a:t>میزان بدهکاری:</a:t>
            </a:r>
            <a:endParaRPr lang="en-US" sz="1600" dirty="0">
              <a:latin typeface="Nabi" pitchFamily="2" charset="0"/>
              <a:cs typeface="Nabi" pitchFamily="2" charset="0"/>
            </a:endParaRPr>
          </a:p>
          <a:p>
            <a:pPr lvl="0">
              <a:lnSpc>
                <a:spcPct val="200000"/>
              </a:lnSpc>
            </a:pPr>
            <a:r>
              <a:rPr lang="fa-IR" sz="1600" dirty="0" smtClean="0">
                <a:latin typeface="Nabi" pitchFamily="2" charset="0"/>
                <a:cs typeface="Nabi" pitchFamily="2" charset="0"/>
              </a:rPr>
              <a:t>1.</a:t>
            </a:r>
            <a:endParaRPr lang="en-US" sz="1600" dirty="0">
              <a:latin typeface="Nabi" pitchFamily="2" charset="0"/>
              <a:cs typeface="Nabi" pitchFamily="2" charset="0"/>
            </a:endParaRPr>
          </a:p>
          <a:p>
            <a:pPr lvl="0">
              <a:lnSpc>
                <a:spcPct val="200000"/>
              </a:lnSpc>
            </a:pPr>
            <a:r>
              <a:rPr lang="fa-IR" sz="1600" dirty="0" smtClean="0">
                <a:latin typeface="Nabi" pitchFamily="2" charset="0"/>
                <a:cs typeface="Nabi" pitchFamily="2" charset="0"/>
              </a:rPr>
              <a:t>2.</a:t>
            </a:r>
            <a:endParaRPr lang="en-US" sz="1600" dirty="0">
              <a:latin typeface="Nabi" pitchFamily="2" charset="0"/>
              <a:cs typeface="Nabi" pitchFamily="2" charset="0"/>
            </a:endParaRPr>
          </a:p>
          <a:p>
            <a:pPr lvl="0">
              <a:lnSpc>
                <a:spcPct val="200000"/>
              </a:lnSpc>
            </a:pPr>
            <a:r>
              <a:rPr lang="fa-IR" sz="1600" dirty="0" smtClean="0">
                <a:latin typeface="Nabi" pitchFamily="2" charset="0"/>
                <a:cs typeface="Nabi" pitchFamily="2" charset="0"/>
              </a:rPr>
              <a:t>3.</a:t>
            </a:r>
            <a:endParaRPr lang="en-US" sz="1600" dirty="0">
              <a:latin typeface="Nabi" pitchFamily="2" charset="0"/>
              <a:cs typeface="Nabi" pitchFamily="2" charset="0"/>
            </a:endParaRPr>
          </a:p>
          <a:p>
            <a:pPr lvl="0">
              <a:lnSpc>
                <a:spcPct val="200000"/>
              </a:lnSpc>
            </a:pPr>
            <a:r>
              <a:rPr lang="fa-IR" sz="1600" dirty="0" smtClean="0">
                <a:latin typeface="Nabi" pitchFamily="2" charset="0"/>
                <a:cs typeface="Nabi" pitchFamily="2" charset="0"/>
              </a:rPr>
              <a:t>4.</a:t>
            </a:r>
            <a:endParaRPr lang="en-US" sz="1600" dirty="0">
              <a:latin typeface="Nabi" pitchFamily="2" charset="0"/>
              <a:cs typeface="Nabi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18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امانت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64321" y="3352472"/>
            <a:ext cx="6461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1.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2.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3.</a:t>
            </a:r>
            <a:endParaRPr lang="en-US" sz="1600" dirty="0">
              <a:cs typeface="Sultan Ada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4041" y="2628329"/>
            <a:ext cx="3312368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1400" dirty="0">
                <a:cs typeface="Sultan Adan" pitchFamily="2" charset="-78"/>
              </a:rPr>
              <a:t>امانت هایی که تحت اختیار من می باشد و باید به صاحبان آنها برگردانم</a:t>
            </a:r>
            <a:endParaRPr lang="en-US" sz="1400" dirty="0">
              <a:cs typeface="Sultan Ada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26105" y="3348409"/>
            <a:ext cx="6461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4.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5.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6.</a:t>
            </a:r>
            <a:endParaRPr lang="en-US" sz="1600" dirty="0">
              <a:cs typeface="Sultan Ada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19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88007" y="756121"/>
            <a:ext cx="36724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Titr" pitchFamily="2" charset="-78"/>
              </a:rPr>
              <a:t>راضی نیستم کسی محتوای این دفتر چه رو بخونه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Titr" pitchFamily="2" charset="-78"/>
              </a:rPr>
              <a:t>چون ...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این دفترچه نقشه راه من است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این دفترچه شبیه نامه اعمال من است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>
                <a:cs typeface="B Mitra" pitchFamily="2" charset="-78"/>
              </a:rPr>
              <a:t>این دفترچه صندوق اسرار من است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این </a:t>
            </a:r>
            <a:r>
              <a:rPr lang="fa-IR" sz="1200" b="1" dirty="0">
                <a:cs typeface="B Mitra" pitchFamily="2" charset="-78"/>
              </a:rPr>
              <a:t>دفترچه نتیجه افکار من </a:t>
            </a:r>
            <a:r>
              <a:rPr lang="fa-IR" sz="1200" b="1" dirty="0" smtClean="0">
                <a:cs typeface="B Mitra" pitchFamily="2" charset="-78"/>
              </a:rPr>
              <a:t>است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>
                <a:cs typeface="B Mitra" pitchFamily="2" charset="-78"/>
              </a:rPr>
              <a:t>این دفترچه همیشه همراه من است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این </a:t>
            </a:r>
            <a:r>
              <a:rPr lang="fa-IR" sz="1200" b="1" dirty="0">
                <a:cs typeface="B Mitra" pitchFamily="2" charset="-78"/>
              </a:rPr>
              <a:t>دفترچه خودم را روی کاغذ به من نشان میدهد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این دفترچه تاریخ انقضاء </a:t>
            </a:r>
            <a:r>
              <a:rPr lang="fa-IR" sz="1200" b="1" dirty="0" smtClean="0">
                <a:cs typeface="B Mitra" pitchFamily="2" charset="-78"/>
              </a:rPr>
              <a:t>ندارد </a:t>
            </a:r>
            <a:r>
              <a:rPr lang="fa-IR" sz="1200" b="1" dirty="0" smtClean="0">
                <a:cs typeface="B Mitra" pitchFamily="2" charset="-78"/>
              </a:rPr>
              <a:t>و مرتب تمدید </a:t>
            </a:r>
            <a:r>
              <a:rPr lang="fa-IR" sz="1200" b="1" dirty="0" smtClean="0">
                <a:cs typeface="B Mitra" pitchFamily="2" charset="-78"/>
              </a:rPr>
              <a:t>می شود</a:t>
            </a:r>
            <a:endParaRPr lang="fa-IR" sz="1200" b="1" dirty="0" smtClean="0">
              <a:cs typeface="B Mitra" pitchFamily="2" charset="-78"/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v"/>
            </a:pPr>
            <a:r>
              <a:rPr lang="fa-IR" sz="1200" b="1" dirty="0" smtClean="0">
                <a:cs typeface="B Mitra" pitchFamily="2" charset="-78"/>
              </a:rPr>
              <a:t>ان </a:t>
            </a:r>
            <a:r>
              <a:rPr lang="fa-IR" sz="1200" b="1" dirty="0" smtClean="0">
                <a:cs typeface="B Mitra" pitchFamily="2" charset="-78"/>
              </a:rPr>
              <a:t>شاء </a:t>
            </a:r>
            <a:r>
              <a:rPr lang="fa-IR" sz="1200" b="1" dirty="0" smtClean="0">
                <a:cs typeface="B Mitra" pitchFamily="2" charset="-78"/>
              </a:rPr>
              <a:t>الله با </a:t>
            </a:r>
            <a:r>
              <a:rPr lang="fa-IR" sz="1200" b="1" dirty="0">
                <a:cs typeface="B Mitra" pitchFamily="2" charset="-78"/>
              </a:rPr>
              <a:t>این دفترچه پله پله تا بهشت </a:t>
            </a:r>
            <a:r>
              <a:rPr lang="fa-IR" sz="1200" b="1" dirty="0" smtClean="0">
                <a:cs typeface="B Mitra" pitchFamily="2" charset="-78"/>
              </a:rPr>
              <a:t>میروم . . . </a:t>
            </a:r>
            <a:endParaRPr lang="fa-IR" sz="1200" b="1" dirty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endParaRPr lang="en-US" sz="14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این چیست؟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>
                <a:cs typeface="B Mitra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حق خدا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20</a:t>
            </a:r>
            <a:endParaRPr lang="fa-IR" b="1" dirty="0">
              <a:cs typeface="B Mitra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9272" y="900137"/>
            <a:ext cx="2775119" cy="1065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dirty="0" smtClean="0">
                <a:cs typeface="Sultan Adan" pitchFamily="2" charset="-78"/>
              </a:rPr>
              <a:t>تا حلا فکر کردی گناهان کبیره چند تاست و چیه؟ </a:t>
            </a: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از مربیت بپرس و اینجا بنویس</a:t>
            </a: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از امروز هم...</a:t>
            </a:r>
            <a:endParaRPr lang="en-US" sz="1100" b="1" dirty="0">
              <a:cs typeface="Sultan Ad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حق الله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 rot="21229973">
            <a:off x="407132" y="3562703"/>
            <a:ext cx="2700338" cy="9541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IranNastaliq" pitchFamily="18" charset="0"/>
                <a:cs typeface="IranNastaliq" pitchFamily="18" charset="0"/>
              </a:rPr>
              <a:t> </a:t>
            </a:r>
            <a:r>
              <a:rPr lang="fa-IR" sz="2800" dirty="0">
                <a:latin typeface="IranNastaliq" pitchFamily="18" charset="0"/>
                <a:cs typeface="IranNastaliq" pitchFamily="18" charset="0"/>
              </a:rPr>
              <a:t>درکودکی جستی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، درجوانی مستی، درپیری </a:t>
            </a:r>
            <a:r>
              <a:rPr lang="fa-IR" sz="2800" dirty="0">
                <a:latin typeface="IranNastaliq" pitchFamily="18" charset="0"/>
                <a:cs typeface="IranNastaliq" pitchFamily="18" charset="0"/>
              </a:rPr>
              <a:t>سستی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؛</a:t>
            </a:r>
          </a:p>
          <a:p>
            <a:pPr algn="ctr"/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پس </a:t>
            </a:r>
            <a:r>
              <a:rPr lang="fa-IR" sz="2800" dirty="0">
                <a:latin typeface="IranNastaliq" pitchFamily="18" charset="0"/>
                <a:cs typeface="IranNastaliq" pitchFamily="18" charset="0"/>
              </a:rPr>
              <a:t>کی خداپرستی</a:t>
            </a:r>
            <a:endParaRPr lang="en-US" sz="28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2302" y="777607"/>
            <a:ext cx="2448106" cy="3385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1600" dirty="0" smtClean="0">
                <a:cs typeface="Sultan K Bold" pitchFamily="2" charset="-78"/>
              </a:rPr>
              <a:t>آنچه از حق الله بر گردن من می باشد</a:t>
            </a:r>
            <a:endParaRPr lang="fa-IR" sz="1600" dirty="0">
              <a:cs typeface="Sultan K Bold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2640" y="1332185"/>
            <a:ext cx="2700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400" dirty="0">
                <a:cs typeface="A EntezareZohoor B3" pitchFamily="2" charset="-78"/>
              </a:rPr>
              <a:t>میزان نماز قضا شده </a:t>
            </a:r>
            <a:r>
              <a:rPr lang="fa-IR" sz="1400" dirty="0" smtClean="0">
                <a:cs typeface="A EntezareZohoor B3" pitchFamily="2" charset="-78"/>
              </a:rPr>
              <a:t>.................</a:t>
            </a:r>
            <a:endParaRPr lang="en-US" sz="1400" dirty="0">
              <a:cs typeface="A EntezareZohoor B3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1400" dirty="0">
                <a:cs typeface="A EntezareZohoor B3" pitchFamily="2" charset="-78"/>
              </a:rPr>
              <a:t>میزان روزه قضا شده </a:t>
            </a:r>
            <a:r>
              <a:rPr lang="fa-IR" sz="1400" dirty="0" smtClean="0">
                <a:cs typeface="A EntezareZohoor B3" pitchFamily="2" charset="-78"/>
              </a:rPr>
              <a:t>.................</a:t>
            </a:r>
            <a:endParaRPr lang="en-US" sz="1400" dirty="0">
              <a:cs typeface="A EntezareZohoor B3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1400" dirty="0">
                <a:cs typeface="A EntezareZohoor B3" pitchFamily="2" charset="-78"/>
              </a:rPr>
              <a:t>میزان کفاره هایی که دارم</a:t>
            </a:r>
            <a:r>
              <a:rPr lang="fa-IR" sz="1400" dirty="0" smtClean="0">
                <a:cs typeface="A EntezareZohoor B3" pitchFamily="2" charset="-78"/>
              </a:rPr>
              <a:t>..............</a:t>
            </a:r>
          </a:p>
          <a:p>
            <a:pPr>
              <a:lnSpc>
                <a:spcPct val="200000"/>
              </a:lnSpc>
            </a:pPr>
            <a:r>
              <a:rPr lang="fa-IR" sz="1400" dirty="0" smtClean="0">
                <a:cs typeface="A EntezareZohoor B3" pitchFamily="2" charset="-78"/>
              </a:rPr>
              <a:t>.........................................</a:t>
            </a:r>
            <a:endParaRPr lang="en-US" sz="1400" dirty="0">
              <a:cs typeface="A EntezareZohoor B3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21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orteza\Desktop\Untitled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763" y="601835"/>
            <a:ext cx="152700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8097" y="1672480"/>
            <a:ext cx="2448297" cy="30777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Nabi" pitchFamily="2" charset="0"/>
                <a:cs typeface="A EntezareZohoor B3" pitchFamily="2" charset="-78"/>
              </a:rPr>
              <a:t>مرده بادعاشقی که همرنگ معشوق نباشد</a:t>
            </a:r>
            <a:endParaRPr lang="en-US" sz="1400" dirty="0">
              <a:latin typeface="Nabi" pitchFamily="2" charset="0"/>
              <a:cs typeface="A EntezareZohoor B3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توبه شهید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8056" y="2326356"/>
            <a:ext cx="31683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1200" b="1" dirty="0">
                <a:cs typeface="B Mitra" pitchFamily="2" charset="-78"/>
              </a:rPr>
              <a:t>صدای انفجار آمد و سنگرش رفت هوا هرچه صدا زدیم جواب نداد. سرش شده بود پر از ترکش توی جیبش یک کاغذ بود که نوشته بود: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گناهان </a:t>
            </a:r>
            <a:r>
              <a:rPr lang="fa-IR" sz="1200" b="1" dirty="0">
                <a:cs typeface="B Mitra" pitchFamily="2" charset="-78"/>
              </a:rPr>
              <a:t>هفته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شنبه</a:t>
            </a:r>
            <a:r>
              <a:rPr lang="fa-IR" sz="1200" b="1" dirty="0">
                <a:cs typeface="B Mitra" pitchFamily="2" charset="-78"/>
              </a:rPr>
              <a:t>، احساس غرور از گل زدن به طرف مقابل</a:t>
            </a:r>
            <a:r>
              <a:rPr lang="fa-IR" sz="1200" b="1" dirty="0" smtClean="0">
                <a:cs typeface="B Mitra" pitchFamily="2" charset="-78"/>
              </a:rPr>
              <a:t>.</a:t>
            </a:r>
          </a:p>
          <a:p>
            <a:r>
              <a:rPr lang="fa-IR" sz="1200" b="1" dirty="0" smtClean="0">
                <a:cs typeface="B Mitra" pitchFamily="2" charset="-78"/>
              </a:rPr>
              <a:t> </a:t>
            </a:r>
            <a:r>
              <a:rPr lang="fa-IR" sz="1200" b="1" dirty="0">
                <a:cs typeface="B Mitra" pitchFamily="2" charset="-78"/>
              </a:rPr>
              <a:t>یک شنبه، زود تمام کردن نماز شب.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دوشنبه</a:t>
            </a:r>
            <a:r>
              <a:rPr lang="fa-IR" sz="1200" b="1" dirty="0">
                <a:cs typeface="B Mitra" pitchFamily="2" charset="-78"/>
              </a:rPr>
              <a:t>: فراموش کردن سجده ی شکر بومیه.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سه </a:t>
            </a:r>
            <a:r>
              <a:rPr lang="fa-IR" sz="1200" b="1" dirty="0">
                <a:cs typeface="B Mitra" pitchFamily="2" charset="-78"/>
              </a:rPr>
              <a:t>شنبه: شب بدون وضو خوابیدن.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چهارشنبه</a:t>
            </a:r>
            <a:r>
              <a:rPr lang="fa-IR" sz="1200" b="1" dirty="0">
                <a:cs typeface="B Mitra" pitchFamily="2" charset="-78"/>
              </a:rPr>
              <a:t>: در جمع با صدای بلند خندیدن.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پنج </a:t>
            </a:r>
            <a:r>
              <a:rPr lang="fa-IR" sz="1200" b="1" dirty="0">
                <a:cs typeface="B Mitra" pitchFamily="2" charset="-78"/>
              </a:rPr>
              <a:t>شنبه : سلام کردن فرمانده زودتر از من.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جمعه</a:t>
            </a:r>
            <a:r>
              <a:rPr lang="fa-IR" sz="1200" b="1" dirty="0">
                <a:cs typeface="B Mitra" pitchFamily="2" charset="-78"/>
              </a:rPr>
              <a:t>: تمام کردن صلوات های مخصوس جمعه و رضایت دادن به هفت صدتا. </a:t>
            </a:r>
            <a:endParaRPr lang="fa-IR" sz="12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اسمش </a:t>
            </a:r>
            <a:r>
              <a:rPr lang="fa-IR" sz="1200" b="1" dirty="0">
                <a:cs typeface="B Mitra" pitchFamily="2" charset="-78"/>
              </a:rPr>
              <a:t>حسینی بود تازه رفته بود دبیرستان.</a:t>
            </a:r>
            <a:endParaRPr lang="en-US" sz="1200" b="1" dirty="0">
              <a:cs typeface="B Mitra" pitchFamily="2" charset="-78"/>
            </a:endParaRPr>
          </a:p>
          <a:p>
            <a:pPr algn="l"/>
            <a:r>
              <a:rPr lang="fa-IR" sz="1200" dirty="0">
                <a:cs typeface="B Mitra" pitchFamily="2" charset="-78"/>
              </a:rPr>
              <a:t>(آخرین امتحان ص 74)</a:t>
            </a:r>
            <a:endParaRPr lang="en-US" sz="1200" dirty="0">
              <a:cs typeface="B Mitr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22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900137"/>
            <a:ext cx="2736329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cs typeface="B Titr" pitchFamily="2" charset="-78"/>
              </a:rPr>
              <a:t>درس درجبهه</a:t>
            </a:r>
            <a:endParaRPr lang="en-US" sz="1400" dirty="0">
              <a:cs typeface="B Titr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1400" dirty="0">
                <a:cs typeface="Sultan Adan" pitchFamily="2" charset="-78"/>
              </a:rPr>
              <a:t>سال 72،والفجر1،بدن مطهرشهیدی 16-17ساله را دیدم. حدود ده سال از شهادتش می گذشت.برجستگی روی قلبش نظرم را جلب کرد. با </a:t>
            </a:r>
            <a:r>
              <a:rPr lang="fa-IR" sz="1400" dirty="0" smtClean="0">
                <a:cs typeface="Sultan Adan" pitchFamily="2" charset="-78"/>
              </a:rPr>
              <a:t>احتیاط،مبادا </a:t>
            </a:r>
            <a:r>
              <a:rPr lang="fa-IR" sz="1400" dirty="0">
                <a:cs typeface="Sultan Adan" pitchFamily="2" charset="-78"/>
              </a:rPr>
              <a:t>ترکیب استخوان هایش به هم بریزد،دکمه های لباسش را باز کردم. یک کتاب فیزیک بود، یک دفتر وجزوه،ویک برگه ی سوال. ازروی اسمی که اول کتابش نوشته بود شناسایی اش کردیم</a:t>
            </a:r>
            <a:r>
              <a:rPr lang="fa-IR" sz="1400" dirty="0" smtClean="0">
                <a:cs typeface="B Mitra" pitchFamily="2" charset="-78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fa-IR" sz="1400" dirty="0" smtClean="0">
                <a:cs typeface="B Mitra" pitchFamily="2" charset="-78"/>
              </a:rPr>
              <a:t>(</a:t>
            </a:r>
            <a:r>
              <a:rPr lang="fa-IR" sz="1400" dirty="0">
                <a:cs typeface="B Mitra" pitchFamily="2" charset="-78"/>
              </a:rPr>
              <a:t>آخرین امتحان،ص24</a:t>
            </a:r>
            <a:r>
              <a:rPr lang="fa-IR" sz="1400" dirty="0" smtClean="0">
                <a:cs typeface="B Mitra" pitchFamily="2" charset="-78"/>
              </a:rPr>
              <a:t>)</a:t>
            </a:r>
          </a:p>
          <a:p>
            <a:pPr algn="ctr">
              <a:lnSpc>
                <a:spcPct val="150000"/>
              </a:lnSpc>
            </a:pPr>
            <a:endParaRPr lang="fa-IR" sz="1400" dirty="0">
              <a:cs typeface="Sultan Ada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علم آموزی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23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morteza\Desktop\Untitled-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268"/>
          <a:stretch/>
        </p:blipFill>
        <p:spPr bwMode="auto">
          <a:xfrm>
            <a:off x="432073" y="1372255"/>
            <a:ext cx="2485113" cy="12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ترک گناه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041" y="696887"/>
            <a:ext cx="3240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800" dirty="0" smtClean="0">
                <a:cs typeface="Sultan K Bold" pitchFamily="2" charset="-78"/>
              </a:rPr>
              <a:t>بچه ی </a:t>
            </a:r>
            <a:r>
              <a:rPr lang="fa-IR" sz="1800" dirty="0">
                <a:cs typeface="Sultan K Bold" pitchFamily="2" charset="-78"/>
              </a:rPr>
              <a:t>آدم </a:t>
            </a:r>
            <a:r>
              <a:rPr lang="fa-IR" sz="1800" dirty="0" smtClean="0">
                <a:cs typeface="Sultan K Bold" pitchFamily="2" charset="-78"/>
              </a:rPr>
              <a:t>باشیم، نه </a:t>
            </a:r>
            <a:r>
              <a:rPr lang="fa-IR" sz="1800" dirty="0">
                <a:cs typeface="Sultan K Bold" pitchFamily="2" charset="-78"/>
              </a:rPr>
              <a:t>بچه شیطان</a:t>
            </a:r>
            <a:r>
              <a:rPr lang="fa-IR" sz="1800" dirty="0" smtClean="0">
                <a:cs typeface="Sultan K Bold" pitchFamily="2" charset="-78"/>
              </a:rPr>
              <a:t>.</a:t>
            </a:r>
          </a:p>
          <a:p>
            <a:pPr algn="ctr"/>
            <a:r>
              <a:rPr lang="fa-IR" sz="1800" dirty="0" smtClean="0">
                <a:cs typeface="Sultan K Bold" pitchFamily="2" charset="-78"/>
              </a:rPr>
              <a:t>آدم تا اشتباه </a:t>
            </a:r>
            <a:r>
              <a:rPr lang="fa-IR" sz="1800" dirty="0" smtClean="0">
                <a:cs typeface="Sultan K Bold" pitchFamily="2" charset="-78"/>
              </a:rPr>
              <a:t>کرد،گفت:ببخشید؛</a:t>
            </a:r>
          </a:p>
          <a:p>
            <a:pPr algn="ctr"/>
            <a:r>
              <a:rPr lang="fa-IR" sz="1800" dirty="0" smtClean="0">
                <a:cs typeface="Sultan K Bold" pitchFamily="2" charset="-78"/>
              </a:rPr>
              <a:t>اماشیطان کَل کَل کرد.</a:t>
            </a:r>
            <a:endParaRPr lang="en-US" sz="1800" dirty="0">
              <a:cs typeface="Sultan K Bold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49169" y="2700337"/>
            <a:ext cx="1590499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2000" dirty="0">
                <a:latin typeface="IranNastaliq" pitchFamily="18" charset="0"/>
                <a:cs typeface="A EntezareZohoor B3" pitchFamily="2" charset="-78"/>
              </a:rPr>
              <a:t>تصمیم </a:t>
            </a:r>
            <a:r>
              <a:rPr lang="fa-IR" sz="2000" dirty="0" smtClean="0">
                <a:latin typeface="IranNastaliq" pitchFamily="18" charset="0"/>
                <a:cs typeface="A EntezareZohoor B3" pitchFamily="2" charset="-78"/>
              </a:rPr>
              <a:t>بر ترک </a:t>
            </a:r>
            <a:r>
              <a:rPr lang="fa-IR" sz="2000" dirty="0">
                <a:latin typeface="IranNastaliq" pitchFamily="18" charset="0"/>
                <a:cs typeface="A EntezareZohoor B3" pitchFamily="2" charset="-78"/>
              </a:rPr>
              <a:t>گناه</a:t>
            </a:r>
          </a:p>
        </p:txBody>
      </p:sp>
      <p:sp>
        <p:nvSpPr>
          <p:cNvPr id="6" name="Rectangle 5"/>
          <p:cNvSpPr/>
          <p:nvPr/>
        </p:nvSpPr>
        <p:spPr>
          <a:xfrm>
            <a:off x="2664321" y="2916361"/>
            <a:ext cx="6461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1.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2.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3.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4.</a:t>
            </a:r>
            <a:endParaRPr lang="en-US" sz="1600" dirty="0">
              <a:cs typeface="Sultan Ada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26105" y="2916361"/>
            <a:ext cx="6461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5.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6.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7.</a:t>
            </a:r>
          </a:p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8.</a:t>
            </a:r>
            <a:endParaRPr lang="en-US" sz="1600" dirty="0">
              <a:cs typeface="Sultan Ada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24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07953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یک پله از بهشت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2048" y="900137"/>
            <a:ext cx="2736329" cy="2604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800" b="1" dirty="0" smtClean="0">
                <a:cs typeface="Sultan K Bold" pitchFamily="2" charset="-78"/>
              </a:rPr>
              <a:t>ماهی یکبار هم که شده به گلزار شهدا بروید و درس مبارزه و ایثار و گذشتن از دنیا را فرا گیرید و با شهدا ارتباط معنوی بر قرار کنید</a:t>
            </a:r>
          </a:p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K Bold" pitchFamily="2" charset="-78"/>
              </a:rPr>
              <a:t>شهید </a:t>
            </a:r>
            <a:r>
              <a:rPr lang="fa-IR" sz="1100" b="1" dirty="0" smtClean="0">
                <a:cs typeface="Sultan K Bold" pitchFamily="2" charset="-78"/>
              </a:rPr>
              <a:t>حاج احمد کاظمی</a:t>
            </a:r>
            <a:endParaRPr lang="en-US" sz="1100" b="1" dirty="0">
              <a:cs typeface="Sultan K Bold" pitchFamily="2" charset="-78"/>
            </a:endParaRPr>
          </a:p>
        </p:txBody>
      </p:sp>
      <p:pic>
        <p:nvPicPr>
          <p:cNvPr id="3074" name="Picture 2" descr="C:\Documents and Settings\morteza\Desktop\Untitled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41" y="4311960"/>
            <a:ext cx="3297634" cy="90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25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نکات سخنرانی 3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2060" y="612105"/>
            <a:ext cx="273632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400" b="1" dirty="0" smtClean="0">
                <a:cs typeface="Sultan K Bold" pitchFamily="2" charset="-78"/>
              </a:rPr>
              <a:t>یادداشت نکات ناب سخنرانی روز سوم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26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0065" y="900137"/>
            <a:ext cx="2952353" cy="4475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50000"/>
              </a:lnSpc>
            </a:pPr>
            <a:r>
              <a:rPr lang="fa-IR" sz="1050" dirty="0" smtClean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 lvl="0">
              <a:lnSpc>
                <a:spcPct val="250000"/>
              </a:lnSpc>
            </a:pPr>
            <a:endParaRPr lang="fa-IR" sz="1050" dirty="0" smtClean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یادداشت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27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3133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1153" y="817618"/>
            <a:ext cx="3075324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>
                <a:cs typeface="Sultan K Bold" pitchFamily="2" charset="-78"/>
              </a:rPr>
              <a:t>یکی از بزرگان میگوید، من به دو چیز </a:t>
            </a:r>
            <a:r>
              <a:rPr lang="ar-SA" sz="1400" b="1" dirty="0" smtClean="0">
                <a:cs typeface="Sultan K Bold" pitchFamily="2" charset="-78"/>
              </a:rPr>
              <a:t>امیدوارم</a:t>
            </a:r>
            <a:r>
              <a:rPr lang="fa-IR" sz="1400" b="1" dirty="0" smtClean="0">
                <a:cs typeface="Sultan K Bold" pitchFamily="2" charset="-78"/>
              </a:rPr>
              <a:t>:</a:t>
            </a:r>
            <a:r>
              <a:rPr lang="ar-SA" sz="1400" b="1" dirty="0" smtClean="0">
                <a:cs typeface="Sultan K Bold" pitchFamily="2" charset="-78"/>
              </a:rPr>
              <a:t> </a:t>
            </a:r>
            <a:endParaRPr lang="fa-IR" sz="1400" b="1" dirty="0" smtClean="0">
              <a:cs typeface="Sultan K Bold" pitchFamily="2" charset="-78"/>
            </a:endParaRPr>
          </a:p>
          <a:p>
            <a:endParaRPr lang="en-US" sz="1100" b="1" dirty="0" smtClean="0">
              <a:cs typeface="B Mitra" pitchFamily="2" charset="-78"/>
            </a:endParaRPr>
          </a:p>
          <a:p>
            <a:r>
              <a:rPr lang="ar-SA" sz="1600" b="1" dirty="0" smtClean="0">
                <a:cs typeface="B Mitra" pitchFamily="2" charset="-78"/>
              </a:rPr>
              <a:t>اولاً </a:t>
            </a:r>
            <a:r>
              <a:rPr lang="ar-SA" sz="1600" b="1" dirty="0">
                <a:cs typeface="B Mitra" pitchFamily="2" charset="-78"/>
              </a:rPr>
              <a:t>قرآن را با کسالت نخوانده ام. بر خلاف بعضی که قرآن را آنچنان </a:t>
            </a:r>
            <a:r>
              <a:rPr lang="ar-SA" sz="1600" b="1" dirty="0" smtClean="0">
                <a:cs typeface="B Mitra" pitchFamily="2" charset="-78"/>
              </a:rPr>
              <a:t>می </a:t>
            </a:r>
            <a:r>
              <a:rPr lang="ar-SA" sz="1600" b="1" dirty="0">
                <a:cs typeface="B Mitra" pitchFamily="2" charset="-78"/>
              </a:rPr>
              <a:t>خوانند که گویی شاهنامه </a:t>
            </a:r>
            <a:r>
              <a:rPr lang="ar-SA" sz="1600" b="1" dirty="0" smtClean="0">
                <a:cs typeface="B Mitra" pitchFamily="2" charset="-78"/>
              </a:rPr>
              <a:t>می </a:t>
            </a:r>
            <a:r>
              <a:rPr lang="ar-SA" sz="1600" b="1" dirty="0">
                <a:cs typeface="B Mitra" pitchFamily="2" charset="-78"/>
              </a:rPr>
              <a:t>خوانند. </a:t>
            </a:r>
            <a:endParaRPr lang="fa-IR" sz="1600" b="1" dirty="0" smtClean="0">
              <a:cs typeface="B Mitra" pitchFamily="2" charset="-78"/>
            </a:endParaRPr>
          </a:p>
          <a:p>
            <a:r>
              <a:rPr lang="ar-SA" sz="1600" b="1" dirty="0" smtClean="0">
                <a:cs typeface="B Mitra" pitchFamily="2" charset="-78"/>
              </a:rPr>
              <a:t>قرآن کریم</a:t>
            </a:r>
            <a:r>
              <a:rPr lang="fa-IR" sz="1600" b="1" dirty="0" smtClean="0">
                <a:cs typeface="B Mitra" pitchFamily="2" charset="-78"/>
              </a:rPr>
              <a:t>،</a:t>
            </a:r>
            <a:r>
              <a:rPr lang="ar-SA" sz="1600" b="1" dirty="0" smtClean="0">
                <a:cs typeface="B Mitra" pitchFamily="2" charset="-78"/>
              </a:rPr>
              <a:t> </a:t>
            </a:r>
            <a:r>
              <a:rPr lang="ar-SA" sz="1600" b="1" dirty="0">
                <a:cs typeface="B Mitra" pitchFamily="2" charset="-78"/>
              </a:rPr>
              <a:t>موجودی است شبیه عترت.</a:t>
            </a:r>
            <a:endParaRPr lang="en-US" sz="1600" b="1" dirty="0">
              <a:cs typeface="B Mitra" pitchFamily="2" charset="-78"/>
            </a:endParaRPr>
          </a:p>
          <a:p>
            <a:r>
              <a:rPr lang="ar-SA" sz="1600" b="1" dirty="0">
                <a:cs typeface="B Mitra" pitchFamily="2" charset="-78"/>
              </a:rPr>
              <a:t>ثانیاً در مجلس عزاداری </a:t>
            </a:r>
            <a:r>
              <a:rPr lang="fa-IR" sz="1600" b="1" dirty="0" smtClean="0">
                <a:cs typeface="B Mitra" pitchFamily="2" charset="-78"/>
              </a:rPr>
              <a:t> </a:t>
            </a:r>
            <a:r>
              <a:rPr lang="ar-SA" sz="1600" b="1" dirty="0" smtClean="0">
                <a:cs typeface="B Mitra" pitchFamily="2" charset="-78"/>
              </a:rPr>
              <a:t>حضرت </a:t>
            </a:r>
            <a:r>
              <a:rPr lang="ar-SA" sz="1600" b="1" dirty="0">
                <a:cs typeface="B Mitra" pitchFamily="2" charset="-78"/>
              </a:rPr>
              <a:t>سید الشهداء </a:t>
            </a:r>
            <a:r>
              <a:rPr lang="fa-IR" sz="1600" b="1" dirty="0" smtClean="0">
                <a:cs typeface="B Mitra" pitchFamily="2" charset="-78"/>
              </a:rPr>
              <a:t>(ع)</a:t>
            </a:r>
            <a:r>
              <a:rPr lang="ar-SA" sz="1600" b="1" dirty="0" smtClean="0">
                <a:cs typeface="B Mitra" pitchFamily="2" charset="-78"/>
              </a:rPr>
              <a:t>گریه </a:t>
            </a:r>
            <a:r>
              <a:rPr lang="ar-SA" sz="1600" b="1" dirty="0">
                <a:cs typeface="B Mitra" pitchFamily="2" charset="-78"/>
              </a:rPr>
              <a:t>کرده ام.</a:t>
            </a:r>
            <a:endParaRPr lang="en-US" sz="1600" b="1" dirty="0">
              <a:cs typeface="B Mitra" pitchFamily="2" charset="-78"/>
            </a:endParaRPr>
          </a:p>
          <a:p>
            <a:r>
              <a:rPr lang="ar-SA" sz="1600" b="1" dirty="0">
                <a:cs typeface="B Mitra" pitchFamily="2" charset="-78"/>
              </a:rPr>
              <a:t>حضرت آیت الله العظمی بروجردی</a:t>
            </a:r>
            <a:r>
              <a:rPr lang="ar-SA" sz="1100" b="1" dirty="0">
                <a:cs typeface="B Mitra" pitchFamily="2" charset="-78"/>
              </a:rPr>
              <a:t> رحمه الله </a:t>
            </a:r>
            <a:endParaRPr lang="fa-IR" sz="1100" b="1" dirty="0" smtClean="0">
              <a:cs typeface="B Mitra" pitchFamily="2" charset="-78"/>
            </a:endParaRPr>
          </a:p>
          <a:p>
            <a:r>
              <a:rPr lang="ar-SA" sz="1600" b="1" dirty="0" smtClean="0">
                <a:cs typeface="B Mitra" pitchFamily="2" charset="-78"/>
              </a:rPr>
              <a:t>مبتلا </a:t>
            </a:r>
            <a:r>
              <a:rPr lang="ar-SA" sz="1600" b="1" dirty="0">
                <a:cs typeface="B Mitra" pitchFamily="2" charset="-78"/>
              </a:rPr>
              <a:t>به درد چشم شدند، فرمودند:</a:t>
            </a:r>
            <a:endParaRPr lang="en-US" sz="1600" b="1" dirty="0">
              <a:cs typeface="B Mitra" pitchFamily="2" charset="-78"/>
            </a:endParaRPr>
          </a:p>
          <a:p>
            <a:r>
              <a:rPr lang="ar-SA" sz="1600" b="1" dirty="0">
                <a:cs typeface="B Mitra" pitchFamily="2" charset="-78"/>
              </a:rPr>
              <a:t>« در روز عاشورا مقداری از گِلِ پیشانی عزاداری امام حسین علیه السلام را بر چشمان خود مالیدم، دیگر در عمرم مبتلا به درد چشم نشدم واز عینک هم استفاده نکردم</a:t>
            </a:r>
            <a:r>
              <a:rPr lang="ar-SA" sz="1600" b="1" dirty="0" smtClean="0">
                <a:cs typeface="B Mitra" pitchFamily="2" charset="-78"/>
              </a:rPr>
              <a:t>!</a:t>
            </a:r>
            <a:endParaRPr lang="fa-IR" sz="1600" b="1" dirty="0" smtClean="0">
              <a:cs typeface="B Mitra" pitchFamily="2" charset="-78"/>
            </a:endParaRPr>
          </a:p>
          <a:p>
            <a:r>
              <a:rPr lang="fa-IR" sz="1200" b="1" dirty="0" smtClean="0">
                <a:cs typeface="B Mitra" pitchFamily="2" charset="-78"/>
              </a:rPr>
              <a:t>			نقل </a:t>
            </a:r>
            <a:r>
              <a:rPr lang="fa-IR" sz="1200" b="1" dirty="0" smtClean="0">
                <a:cs typeface="B Mitra" pitchFamily="2" charset="-78"/>
              </a:rPr>
              <a:t>از </a:t>
            </a:r>
            <a:r>
              <a:rPr lang="ar-SA" sz="1200" b="1" dirty="0" smtClean="0">
                <a:cs typeface="B Mitra" pitchFamily="2" charset="-78"/>
              </a:rPr>
              <a:t>آیت </a:t>
            </a:r>
            <a:r>
              <a:rPr lang="ar-SA" sz="1200" b="1" dirty="0">
                <a:cs typeface="B Mitra" pitchFamily="2" charset="-78"/>
              </a:rPr>
              <a:t>الله </a:t>
            </a:r>
            <a:r>
              <a:rPr lang="ar-SA" sz="1200" b="1" dirty="0" smtClean="0">
                <a:cs typeface="B Mitra" pitchFamily="2" charset="-78"/>
              </a:rPr>
              <a:t>بهجت</a:t>
            </a:r>
            <a:r>
              <a:rPr lang="fa-IR" sz="1200" b="1" dirty="0" smtClean="0">
                <a:cs typeface="B Mitra" pitchFamily="2" charset="-78"/>
              </a:rPr>
              <a:t>(ره)</a:t>
            </a:r>
            <a:endParaRPr lang="en-US" sz="1200" b="1" dirty="0">
              <a:cs typeface="B Mitra" pitchFamily="2" charset="-78"/>
            </a:endParaRPr>
          </a:p>
          <a:p>
            <a:r>
              <a:rPr lang="ar-SA" sz="1600" b="1" dirty="0">
                <a:cs typeface="B Mitra" pitchFamily="2" charset="-78"/>
              </a:rPr>
              <a:t> </a:t>
            </a:r>
            <a:endParaRPr lang="en-US" sz="1600" b="1" dirty="0">
              <a:cs typeface="B Mitra" pitchFamily="2" charset="-78"/>
            </a:endParaRPr>
          </a:p>
          <a:p>
            <a:r>
              <a:rPr lang="en-US" sz="1600" b="1" dirty="0">
                <a:cs typeface="B Mitra" pitchFamily="2" charset="-78"/>
              </a:rPr>
              <a:t> 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000" dirty="0" smtClean="0">
                <a:cs typeface="B Titr" pitchFamily="2" charset="-78"/>
              </a:rPr>
              <a:t>قرآن و عترت</a:t>
            </a:r>
            <a:endParaRPr lang="fa-IR" sz="10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28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4867" y="4973744"/>
            <a:ext cx="3605317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098" name="Picture 2" descr="C:\Documents and Settings\morteza\Desktop\Untitled-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9"/>
          <a:stretch/>
        </p:blipFill>
        <p:spPr bwMode="auto">
          <a:xfrm>
            <a:off x="1" y="3420417"/>
            <a:ext cx="3600450" cy="198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تصمیمات تازه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0821" y="828129"/>
            <a:ext cx="1417375" cy="4616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2400" dirty="0">
                <a:latin typeface="IranNastaliq" pitchFamily="18" charset="0"/>
                <a:cs typeface="IranNastaliq" pitchFamily="18" charset="0"/>
              </a:rPr>
              <a:t>باید عبدالله </a:t>
            </a:r>
            <a:r>
              <a:rPr lang="fa-IR" sz="2400" dirty="0" smtClean="0">
                <a:latin typeface="IranNastaliq" pitchFamily="18" charset="0"/>
                <a:cs typeface="IranNastaliq" pitchFamily="18" charset="0"/>
              </a:rPr>
              <a:t>بود، نه </a:t>
            </a:r>
            <a:r>
              <a:rPr lang="fa-IR" sz="2400" dirty="0">
                <a:latin typeface="IranNastaliq" pitchFamily="18" charset="0"/>
                <a:cs typeface="IranNastaliq" pitchFamily="18" charset="0"/>
              </a:rPr>
              <a:t>عبدالحال</a:t>
            </a:r>
            <a:endParaRPr lang="en-US" sz="24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72724" y="1764233"/>
            <a:ext cx="6461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400" dirty="0" smtClean="0">
                <a:cs typeface="Sultan Adan" pitchFamily="2" charset="-78"/>
              </a:rPr>
              <a:t>1.</a:t>
            </a:r>
          </a:p>
          <a:p>
            <a:pPr>
              <a:lnSpc>
                <a:spcPct val="200000"/>
              </a:lnSpc>
            </a:pPr>
            <a:r>
              <a:rPr lang="fa-IR" sz="1400" dirty="0" smtClean="0">
                <a:cs typeface="Sultan Adan" pitchFamily="2" charset="-78"/>
              </a:rPr>
              <a:t>2.</a:t>
            </a:r>
          </a:p>
          <a:p>
            <a:pPr>
              <a:lnSpc>
                <a:spcPct val="200000"/>
              </a:lnSpc>
            </a:pPr>
            <a:r>
              <a:rPr lang="fa-IR" sz="1400" dirty="0" smtClean="0">
                <a:cs typeface="Sultan Adan" pitchFamily="2" charset="-78"/>
              </a:rPr>
              <a:t>3.</a:t>
            </a:r>
          </a:p>
          <a:p>
            <a:pPr>
              <a:lnSpc>
                <a:spcPct val="200000"/>
              </a:lnSpc>
            </a:pPr>
            <a:r>
              <a:rPr lang="fa-IR" sz="1400" dirty="0" smtClean="0">
                <a:cs typeface="Sultan Adan" pitchFamily="2" charset="-78"/>
              </a:rPr>
              <a:t>4.</a:t>
            </a:r>
          </a:p>
          <a:p>
            <a:pPr>
              <a:lnSpc>
                <a:spcPct val="200000"/>
              </a:lnSpc>
            </a:pPr>
            <a:r>
              <a:rPr lang="fa-IR" sz="1400" dirty="0" smtClean="0">
                <a:cs typeface="Sultan Adan" pitchFamily="2" charset="-78"/>
              </a:rPr>
              <a:t>5.</a:t>
            </a:r>
          </a:p>
        </p:txBody>
      </p:sp>
      <p:sp>
        <p:nvSpPr>
          <p:cNvPr id="9" name="Rectangle 8"/>
          <p:cNvSpPr/>
          <p:nvPr/>
        </p:nvSpPr>
        <p:spPr>
          <a:xfrm>
            <a:off x="216050" y="1251466"/>
            <a:ext cx="324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a-IR" sz="1600" dirty="0" smtClean="0">
                <a:cs typeface="Sultan Adan" pitchFamily="2" charset="-78"/>
              </a:rPr>
              <a:t>از امروز این تصمیمات جدید منه:</a:t>
            </a:r>
            <a:endParaRPr lang="en-US" sz="1600" dirty="0">
              <a:cs typeface="Sultan Ada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29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900137"/>
            <a:ext cx="273632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>
                <a:cs typeface="B Mitra" pitchFamily="2" charset="-78"/>
              </a:rPr>
              <a:t>نام و نام </a:t>
            </a:r>
            <a:r>
              <a:rPr lang="fa-IR" sz="1400" b="1" dirty="0" smtClean="0">
                <a:cs typeface="B Mitra" pitchFamily="2" charset="-78"/>
              </a:rPr>
              <a:t>خانوادگی 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نام پدر ....................................................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شماره شناسنامه 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کد ملی ....................................................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تاریخ تولد ...............................................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محل تولد .................................................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گروه خون ................................................</a:t>
            </a:r>
          </a:p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تلفن  .......................................................</a:t>
            </a:r>
            <a:endParaRPr lang="en-US" sz="14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مشخصات فردی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19277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000" dirty="0" smtClean="0">
                <a:cs typeface="B Titr" pitchFamily="2" charset="-78"/>
              </a:rPr>
              <a:t>دوستای جدید و  </a:t>
            </a:r>
            <a:r>
              <a:rPr lang="fa-IR" sz="1000" dirty="0" smtClean="0">
                <a:cs typeface="B Titr" pitchFamily="2" charset="-78"/>
              </a:rPr>
              <a:t>خوب</a:t>
            </a:r>
            <a:endParaRPr lang="fa-IR" sz="10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065" y="687010"/>
            <a:ext cx="2952353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dirty="0" smtClean="0">
                <a:cs typeface="B Morvarid" pitchFamily="2" charset="-78"/>
              </a:rPr>
              <a:t>چند تا آخوند با حال که با آنها دوست </a:t>
            </a:r>
            <a:r>
              <a:rPr lang="fa-IR" sz="1400" dirty="0" smtClean="0">
                <a:cs typeface="B Morvarid" pitchFamily="2" charset="-78"/>
              </a:rPr>
              <a:t>شدم:</a:t>
            </a:r>
            <a:endParaRPr lang="fa-IR" sz="1200" dirty="0" smtClean="0">
              <a:cs typeface="B Morvarid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6049" y="1260177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1.  نام </a:t>
            </a:r>
            <a:r>
              <a:rPr lang="fa-IR" sz="1100" b="1" dirty="0">
                <a:cs typeface="B Mitra" pitchFamily="2" charset="-78"/>
              </a:rPr>
              <a:t>حاج آقا:  	 	</a:t>
            </a:r>
          </a:p>
          <a:p>
            <a:pPr lvl="0">
              <a:lnSpc>
                <a:spcPct val="200000"/>
              </a:lnSpc>
            </a:pPr>
            <a:r>
              <a:rPr lang="fa-IR" sz="1100" b="1" dirty="0">
                <a:cs typeface="B Mitra" pitchFamily="2" charset="-78"/>
              </a:rPr>
              <a:t>تلفن همراه  		          امضاء حاج آقا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069" y="2261247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2.  نام </a:t>
            </a:r>
            <a:r>
              <a:rPr lang="fa-IR" sz="1100" b="1" dirty="0">
                <a:cs typeface="B Mitra" pitchFamily="2" charset="-78"/>
              </a:rPr>
              <a:t>حاج آقا:  	 	</a:t>
            </a:r>
          </a:p>
          <a:p>
            <a:pPr lvl="0">
              <a:lnSpc>
                <a:spcPct val="200000"/>
              </a:lnSpc>
            </a:pPr>
            <a:r>
              <a:rPr lang="fa-IR" sz="1100" b="1" dirty="0">
                <a:cs typeface="B Mitra" pitchFamily="2" charset="-78"/>
              </a:rPr>
              <a:t>تلفن همراه  		          امضاء حاج آقا</a:t>
            </a:r>
          </a:p>
        </p:txBody>
      </p:sp>
      <p:sp>
        <p:nvSpPr>
          <p:cNvPr id="8" name="Rectangle 7"/>
          <p:cNvSpPr/>
          <p:nvPr/>
        </p:nvSpPr>
        <p:spPr>
          <a:xfrm>
            <a:off x="264871" y="3197351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3.  نام </a:t>
            </a:r>
            <a:r>
              <a:rPr lang="fa-IR" sz="1100" b="1" dirty="0">
                <a:cs typeface="B Mitra" pitchFamily="2" charset="-78"/>
              </a:rPr>
              <a:t>حاج آقا:  	 	</a:t>
            </a:r>
          </a:p>
          <a:p>
            <a:pPr lvl="0">
              <a:lnSpc>
                <a:spcPct val="200000"/>
              </a:lnSpc>
            </a:pPr>
            <a:r>
              <a:rPr lang="fa-IR" sz="1100" b="1" dirty="0">
                <a:cs typeface="B Mitra" pitchFamily="2" charset="-78"/>
              </a:rPr>
              <a:t>تلفن همراه  		          امضاء حاج آقا</a:t>
            </a:r>
          </a:p>
        </p:txBody>
      </p:sp>
      <p:sp>
        <p:nvSpPr>
          <p:cNvPr id="9" name="Rectangle 8"/>
          <p:cNvSpPr/>
          <p:nvPr/>
        </p:nvSpPr>
        <p:spPr>
          <a:xfrm>
            <a:off x="294837" y="4061447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4.  نام </a:t>
            </a:r>
            <a:r>
              <a:rPr lang="fa-IR" sz="1100" b="1" dirty="0">
                <a:cs typeface="B Mitra" pitchFamily="2" charset="-78"/>
              </a:rPr>
              <a:t>حاج آقا:  	 	</a:t>
            </a:r>
          </a:p>
          <a:p>
            <a:pPr lvl="0">
              <a:lnSpc>
                <a:spcPct val="200000"/>
              </a:lnSpc>
            </a:pPr>
            <a:r>
              <a:rPr lang="fa-IR" sz="1100" b="1" dirty="0">
                <a:cs typeface="B Mitra" pitchFamily="2" charset="-78"/>
              </a:rPr>
              <a:t>تلفن همراه  		          امضاء حاج آقا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30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48" y="900137"/>
            <a:ext cx="288034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خداوند در سوره  ................... میخواهد به من چه بگوید؟</a:t>
            </a:r>
          </a:p>
          <a:p>
            <a:pPr lvl="0">
              <a:lnSpc>
                <a:spcPct val="200000"/>
              </a:lnSpc>
            </a:pPr>
            <a:endParaRPr lang="fa-IR" sz="1100" b="1" dirty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endParaRPr lang="fa-IR" sz="1100" b="1" dirty="0" smtClean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endParaRPr lang="fa-IR" sz="1100" b="1" dirty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endParaRPr lang="fa-IR" sz="1100" b="1" dirty="0" smtClean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endParaRPr lang="fa-IR" sz="1100" b="1" dirty="0" smtClean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برای شنیدن کلام خدا و انس با قرآن از این پس ............</a:t>
            </a:r>
            <a:endParaRPr lang="en-US" sz="11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تدبر در قرآن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31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1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684113"/>
            <a:ext cx="2736329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 smtClean="0">
                <a:latin typeface="IranNastaliq" pitchFamily="18" charset="0"/>
                <a:cs typeface="Sultan K Bold" pitchFamily="2" charset="-78"/>
              </a:rPr>
              <a:t>درآنجاکه </a:t>
            </a:r>
            <a:r>
              <a:rPr lang="fa-IR" sz="2000" dirty="0">
                <a:latin typeface="IranNastaliq" pitchFamily="18" charset="0"/>
                <a:cs typeface="Sultan K Bold" pitchFamily="2" charset="-78"/>
              </a:rPr>
              <a:t>حسین درصحنه است، </a:t>
            </a:r>
            <a:r>
              <a:rPr lang="fa-IR" sz="2000" dirty="0" smtClean="0">
                <a:latin typeface="IranNastaliq" pitchFamily="18" charset="0"/>
                <a:cs typeface="Sultan K Bold" pitchFamily="2" charset="-78"/>
              </a:rPr>
              <a:t>اگردرصحنه  </a:t>
            </a:r>
            <a:r>
              <a:rPr lang="fa-IR" sz="2000" dirty="0">
                <a:latin typeface="IranNastaliq" pitchFamily="18" charset="0"/>
                <a:cs typeface="Sultan K Bold" pitchFamily="2" charset="-78"/>
              </a:rPr>
              <a:t>نباشی هرکجاکه می خواهی باش!چه ایستاده درنماز وچه نشسته درشراب، هردویکی است</a:t>
            </a:r>
            <a:r>
              <a:rPr lang="fa-IR" sz="2000" dirty="0" smtClean="0">
                <a:latin typeface="IranNastaliq" pitchFamily="18" charset="0"/>
                <a:cs typeface="Sultan K Bold" pitchFamily="2" charset="-78"/>
              </a:rPr>
              <a:t>.</a:t>
            </a:r>
            <a:r>
              <a:rPr lang="fa-IR" sz="1400" dirty="0" smtClean="0">
                <a:latin typeface="IranNastaliq" pitchFamily="18" charset="0"/>
                <a:cs typeface="Sultan K Bold" pitchFamily="2" charset="-78"/>
              </a:rPr>
              <a:t>(شهیدگلستانه</a:t>
            </a:r>
            <a:r>
              <a:rPr lang="fa-IR" sz="1400" dirty="0">
                <a:latin typeface="IranNastaliq" pitchFamily="18" charset="0"/>
                <a:cs typeface="Sultan K Bold" pitchFamily="2" charset="-78"/>
              </a:rPr>
              <a:t>)</a:t>
            </a:r>
            <a:endParaRPr lang="en-US" sz="1400" dirty="0">
              <a:latin typeface="IranNastaliq" pitchFamily="18" charset="0"/>
              <a:cs typeface="Sultan K Bold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وصیت نامه شهید</a:t>
            </a:r>
            <a:endParaRPr lang="fa-IR" sz="1200" dirty="0">
              <a:cs typeface="B Titr" pitchFamily="2" charset="-78"/>
            </a:endParaRPr>
          </a:p>
        </p:txBody>
      </p:sp>
      <p:pic>
        <p:nvPicPr>
          <p:cNvPr id="6146" name="Picture 2" descr="C:\Documents and Settings\morteza\Desktop\Untitled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7" y="2484313"/>
            <a:ext cx="3400681" cy="259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32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3112" y="1548209"/>
            <a:ext cx="2736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Titr" pitchFamily="2" charset="-78"/>
              </a:rPr>
              <a:t>سلام آقا ...</a:t>
            </a:r>
          </a:p>
          <a:p>
            <a:pPr lvl="0">
              <a:lnSpc>
                <a:spcPct val="200000"/>
              </a:lnSpc>
            </a:pPr>
            <a:endParaRPr lang="en-US" sz="14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عهد با امامم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0065" y="684113"/>
            <a:ext cx="3106827" cy="130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400" b="1" dirty="0" smtClean="0">
                <a:cs typeface="B Mitra" pitchFamily="2" charset="-78"/>
              </a:rPr>
              <a:t>این برگه رو اگه دوست داری جدا کن و به مربی بده تا از طرف شما بندازیم چاه </a:t>
            </a:r>
            <a:r>
              <a:rPr lang="fa-IR" sz="1400" b="1" dirty="0" smtClean="0">
                <a:cs typeface="B Mitra" pitchFamily="2" charset="-78"/>
              </a:rPr>
              <a:t>جمکران</a:t>
            </a:r>
          </a:p>
          <a:p>
            <a:pPr lvl="0" algn="ctr">
              <a:lnSpc>
                <a:spcPct val="150000"/>
              </a:lnSpc>
            </a:pPr>
            <a:r>
              <a:rPr lang="fa-IR" sz="1200" b="1" dirty="0" smtClean="0">
                <a:cs typeface="Sultan K Bold" pitchFamily="2" charset="-78"/>
              </a:rPr>
              <a:t>جریان عریضه نویسی و چاه جمکران رو از مربیت بپرس</a:t>
            </a:r>
            <a:endParaRPr lang="fa-IR" sz="1200" b="1" dirty="0" smtClean="0">
              <a:cs typeface="Sultan K Bold" pitchFamily="2" charset="-78"/>
            </a:endParaRPr>
          </a:p>
          <a:p>
            <a:pPr lvl="0" algn="ctr">
              <a:lnSpc>
                <a:spcPct val="150000"/>
              </a:lnSpc>
            </a:pPr>
            <a:endParaRPr lang="en-US" sz="1400" b="1" dirty="0">
              <a:cs typeface="B Mitr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33</a:t>
            </a:r>
            <a:endParaRPr lang="fa-IR" b="1" dirty="0">
              <a:cs typeface="B Mitra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7861" y="4427349"/>
            <a:ext cx="3130893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آقا جان نام من اینه؛ کوچیک شما .....................</a:t>
            </a:r>
            <a:endParaRPr lang="en-US" sz="1400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1030362"/>
            <a:ext cx="2736329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Sultan K Bold" pitchFamily="2" charset="-78"/>
              </a:rPr>
              <a:t>چی شد اومدم اعتکاف </a:t>
            </a:r>
            <a:r>
              <a:rPr lang="fa-IR" sz="1400" b="1" dirty="0" smtClean="0">
                <a:cs typeface="Sultan K Bold" pitchFamily="2" charset="-78"/>
              </a:rPr>
              <a:t>؟</a:t>
            </a:r>
          </a:p>
          <a:p>
            <a:pPr lvl="0">
              <a:lnSpc>
                <a:spcPct val="200000"/>
              </a:lnSpc>
            </a:pPr>
            <a:endParaRPr lang="fa-IR" sz="1400" b="1" dirty="0" smtClean="0">
              <a:cs typeface="Sultan K Bold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تقدیر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065" y="684113"/>
            <a:ext cx="3106827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200" b="1" dirty="0" smtClean="0">
                <a:cs typeface="B Mitra" pitchFamily="2" charset="-78"/>
              </a:rPr>
              <a:t>این برگه رو اگه دوست داری جدا کن و به مربی بده</a:t>
            </a:r>
            <a:endParaRPr lang="en-US" sz="1200" b="1" dirty="0">
              <a:cs typeface="B Mitr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34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612105"/>
            <a:ext cx="273632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400" b="1" dirty="0" smtClean="0">
                <a:cs typeface="B Mitra" pitchFamily="2" charset="-78"/>
              </a:rPr>
              <a:t>بهترین خاطره اعتکافی من ......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خاطره اعتکاف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35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8032" y="900137"/>
            <a:ext cx="3096369" cy="377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بنده من، من تو را دوست دارم تو هم مرا دوست داشته باش.</a:t>
            </a:r>
          </a:p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بنده من، من همه چیز را برای تو خلق کردم و تو را برای خودم ولی تو از من فرار میکنی.</a:t>
            </a:r>
          </a:p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بنده من، وظیفه تو واجبات است و وظیفه من رزق تو اگر تو در انجام وظیفه ات کوتاهی کنی من دررزق تو کوتاهی نمیکنم.</a:t>
            </a:r>
          </a:p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بنده من، همه مردم تو را برای خودشان دوست دارند اما من تو را برای خودت دوست دارم.</a:t>
            </a:r>
          </a:p>
          <a:p>
            <a:pPr lvl="0" algn="ctr">
              <a:lnSpc>
                <a:spcPct val="200000"/>
              </a:lnSpc>
            </a:pPr>
            <a:r>
              <a:rPr lang="fa-IR" sz="1100" b="1" dirty="0" smtClean="0">
                <a:cs typeface="Sultan Adan" pitchFamily="2" charset="-78"/>
              </a:rPr>
              <a:t>بنده من، رزق فردایت را امروز از من طلب نکن همانطور که من عمل فردا را در امروز از تو نمیخواهم.</a:t>
            </a:r>
            <a:endParaRPr lang="en-US" sz="1100" b="1" dirty="0">
              <a:cs typeface="Sultan Ada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سخن معبود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36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042" y="828129"/>
            <a:ext cx="3312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1600" b="1" dirty="0" smtClean="0">
                <a:cs typeface="Sultan K Bold" pitchFamily="2" charset="-78"/>
              </a:rPr>
              <a:t>خدا گفته مرا بخوانید تا اجابت کنم شما را </a:t>
            </a:r>
          </a:p>
          <a:p>
            <a:pPr lvl="0"/>
            <a:r>
              <a:rPr lang="fa-IR" sz="1600" b="1" dirty="0" smtClean="0">
                <a:cs typeface="Sultan K Bold" pitchFamily="2" charset="-78"/>
              </a:rPr>
              <a:t>خدا وعده سر خرمن نمیدهد</a:t>
            </a:r>
          </a:p>
          <a:p>
            <a:pPr lvl="0"/>
            <a:r>
              <a:rPr lang="fa-IR" sz="1600" b="1" dirty="0" smtClean="0">
                <a:cs typeface="Sultan K Bold" pitchFamily="2" charset="-78"/>
              </a:rPr>
              <a:t>پس چرا دعاهایی که میکنیم مستجاب نمیشود؟</a:t>
            </a:r>
          </a:p>
          <a:p>
            <a:pPr lvl="0"/>
            <a:endParaRPr lang="fa-IR" sz="1200" b="1" dirty="0" smtClean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r>
              <a:rPr lang="fa-IR" sz="1200" b="1" dirty="0" smtClean="0">
                <a:cs typeface="B Mitra" pitchFamily="2" charset="-78"/>
              </a:rPr>
              <a:t>1. </a:t>
            </a:r>
            <a:r>
              <a:rPr lang="fa-IR" sz="1100" b="1" dirty="0" smtClean="0">
                <a:cs typeface="B Mitra" pitchFamily="2" charset="-78"/>
              </a:rPr>
              <a:t>مستجاب میشود اما الان وقتش نیست چند ماه یا چند سال دیگه</a:t>
            </a: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2. مستجاب میشود اما خدا به جای آنچیزی که خواستم  و به صلاحم نبوده چیز دیگری به من میدهد ولی من </a:t>
            </a:r>
            <a:r>
              <a:rPr lang="fa-IR" sz="1100" b="1" dirty="0" smtClean="0">
                <a:cs typeface="B Mitra" pitchFamily="2" charset="-78"/>
              </a:rPr>
              <a:t>نمیفهمم</a:t>
            </a:r>
            <a:endParaRPr lang="fa-IR" sz="1100" b="1" dirty="0" smtClean="0">
              <a:cs typeface="B Mitra" pitchFamily="2" charset="-78"/>
            </a:endParaRP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3. مستجاب میشود اما در این دنیا نه، بلکه در آن دنیا چند برابر</a:t>
            </a: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4. مستجاب میشود اما به جای اینکه چیزی به من بدهد بلایی از من دفع میکند</a:t>
            </a:r>
          </a:p>
          <a:p>
            <a:pPr lvl="0">
              <a:lnSpc>
                <a:spcPct val="200000"/>
              </a:lnSpc>
            </a:pPr>
            <a:r>
              <a:rPr lang="fa-IR" sz="1100" b="1" dirty="0" smtClean="0">
                <a:cs typeface="B Mitra" pitchFamily="2" charset="-78"/>
              </a:rPr>
              <a:t>بنابراین هر وقت از خدا چیزی بخواهیم یک برگ برنده داریم.....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برگ برنده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2114" y="4356521"/>
            <a:ext cx="2016224" cy="6463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800" b="1" dirty="0">
                <a:latin typeface="Nabi" pitchFamily="2" charset="0"/>
                <a:cs typeface="Nabi" pitchFamily="2" charset="0"/>
              </a:rPr>
              <a:t>یا رب یا رب یا رب ......</a:t>
            </a:r>
            <a:endParaRPr lang="en-US" sz="1800" b="1" dirty="0">
              <a:latin typeface="Nabi" pitchFamily="2" charset="0"/>
              <a:cs typeface="Nabi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37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morteza\My Documents\Downloads\PRAY-By-Biname_ir_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"/>
          <a:stretch/>
        </p:blipFill>
        <p:spPr bwMode="auto">
          <a:xfrm>
            <a:off x="10535" y="3312367"/>
            <a:ext cx="3516367" cy="205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2033" y="655585"/>
            <a:ext cx="3096344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1100" b="1" dirty="0">
                <a:cs typeface="B Mitra" pitchFamily="2" charset="-78"/>
              </a:rPr>
              <a:t>حاجاتی که در روز عمل ام داوود از خداوند می خواهم </a:t>
            </a:r>
            <a:r>
              <a:rPr lang="fa-IR" sz="1100" b="1" dirty="0" smtClean="0">
                <a:cs typeface="B Mitra" pitchFamily="2" charset="-78"/>
              </a:rPr>
              <a:t>:</a:t>
            </a:r>
            <a:endParaRPr lang="en-US" sz="11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حاجت های من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84176" y="986224"/>
            <a:ext cx="1800225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1.</a:t>
            </a:r>
            <a:endParaRPr lang="en-US" sz="20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2.</a:t>
            </a:r>
            <a:endParaRPr lang="en-US" sz="20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3.</a:t>
            </a:r>
            <a:endParaRPr lang="en-US" sz="20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4.</a:t>
            </a:r>
            <a:endParaRPr lang="en-US" sz="20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5.</a:t>
            </a:r>
          </a:p>
          <a:p>
            <a:pPr lvl="0">
              <a:lnSpc>
                <a:spcPct val="150000"/>
              </a:lnSpc>
            </a:pPr>
            <a:r>
              <a:rPr lang="fa-IR" sz="2000" dirty="0" smtClean="0">
                <a:cs typeface="B Mitra" pitchFamily="2" charset="-78"/>
              </a:rPr>
              <a:t>6.</a:t>
            </a:r>
            <a:endParaRPr lang="en-US" sz="2000" dirty="0">
              <a:cs typeface="B Mitr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38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8" y="756121"/>
            <a:ext cx="27363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fa-IR" sz="2400" dirty="0">
                <a:latin typeface="IranNastaliq" pitchFamily="18" charset="0"/>
                <a:cs typeface="IranNastaliq" pitchFamily="18" charset="0"/>
              </a:rPr>
              <a:t>کسانی که همیشه آنها را دعا میکنم :</a:t>
            </a:r>
            <a:endParaRPr lang="en-US" sz="2400" b="1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 fontScale="90000"/>
          </a:bodyPr>
          <a:lstStyle/>
          <a:p>
            <a:r>
              <a:rPr lang="fa-IR" sz="1200" dirty="0" smtClean="0">
                <a:cs typeface="B Titr" pitchFamily="2" charset="-78"/>
              </a:rPr>
              <a:t>دعا در حق دیگران</a:t>
            </a:r>
            <a:endParaRPr lang="fa-IR" sz="1200" dirty="0">
              <a:cs typeface="B Titr" pitchFamily="2" charset="-78"/>
            </a:endParaRPr>
          </a:p>
        </p:txBody>
      </p:sp>
      <p:pic>
        <p:nvPicPr>
          <p:cNvPr id="6" name="Picture 2" descr="C:\Documents and Settings\morteza\Desktop\Untitled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9" y="3475101"/>
            <a:ext cx="2116832" cy="161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84176" y="1390833"/>
            <a:ext cx="180022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1.</a:t>
            </a:r>
            <a:endParaRPr lang="en-US" sz="16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2.</a:t>
            </a:r>
            <a:endParaRPr lang="en-US" sz="16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3.</a:t>
            </a:r>
            <a:endParaRPr lang="en-US" sz="16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4.</a:t>
            </a:r>
            <a:endParaRPr lang="en-US" sz="1600" dirty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5.</a:t>
            </a:r>
            <a:endParaRPr lang="en-US" sz="1600" dirty="0" smtClean="0">
              <a:cs typeface="B Mitra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6.</a:t>
            </a:r>
          </a:p>
          <a:p>
            <a:pPr lvl="0">
              <a:lnSpc>
                <a:spcPct val="150000"/>
              </a:lnSpc>
            </a:pPr>
            <a:r>
              <a:rPr lang="fa-IR" sz="1600" dirty="0" smtClean="0">
                <a:cs typeface="B Mitra" pitchFamily="2" charset="-78"/>
              </a:rPr>
              <a:t>7.</a:t>
            </a:r>
            <a:endParaRPr lang="en-US" sz="1600" dirty="0">
              <a:cs typeface="B Mitr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39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0065" y="672041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2400" dirty="0" smtClean="0">
                <a:latin typeface="IranNastaliq" pitchFamily="18" charset="0"/>
                <a:cs typeface="Sultan K Bold" pitchFamily="2" charset="-78"/>
              </a:rPr>
              <a:t>بیابان هم که باشی </a:t>
            </a:r>
          </a:p>
          <a:p>
            <a:pPr lvl="0" algn="ctr">
              <a:lnSpc>
                <a:spcPct val="150000"/>
              </a:lnSpc>
            </a:pPr>
            <a:r>
              <a:rPr lang="fa-IR" sz="2400" dirty="0" smtClean="0">
                <a:latin typeface="IranNastaliq" pitchFamily="18" charset="0"/>
                <a:cs typeface="Sultan K Bold" pitchFamily="2" charset="-78"/>
              </a:rPr>
              <a:t>حسین  </a:t>
            </a:r>
            <a:r>
              <a:rPr lang="fa-IR" sz="1100" dirty="0" smtClean="0">
                <a:latin typeface="IranNastaliq" pitchFamily="18" charset="0"/>
                <a:cs typeface="Sultan K Bold" pitchFamily="2" charset="-78"/>
              </a:rPr>
              <a:t>علیه السلام </a:t>
            </a:r>
            <a:r>
              <a:rPr lang="fa-IR" sz="2400" dirty="0" smtClean="0">
                <a:latin typeface="IranNastaliq" pitchFamily="18" charset="0"/>
                <a:cs typeface="Sultan K Bold" pitchFamily="2" charset="-78"/>
              </a:rPr>
              <a:t>آبادت می کند</a:t>
            </a:r>
          </a:p>
          <a:p>
            <a:pPr lvl="0" algn="ctr">
              <a:lnSpc>
                <a:spcPct val="150000"/>
              </a:lnSpc>
            </a:pPr>
            <a:r>
              <a:rPr lang="fa-IR" dirty="0" smtClean="0">
                <a:latin typeface="Nabi" pitchFamily="2" charset="0"/>
                <a:cs typeface="Nabi" pitchFamily="2" charset="0"/>
              </a:rPr>
              <a:t> </a:t>
            </a:r>
            <a:r>
              <a:rPr lang="fa-IR" sz="1800" dirty="0" smtClean="0">
                <a:latin typeface="Nabi" pitchFamily="2" charset="0"/>
                <a:cs typeface="Nabi" pitchFamily="2" charset="0"/>
              </a:rPr>
              <a:t>                          </a:t>
            </a:r>
          </a:p>
          <a:p>
            <a:pPr lvl="0" algn="ctr">
              <a:lnSpc>
                <a:spcPct val="150000"/>
              </a:lnSpc>
            </a:pPr>
            <a:r>
              <a:rPr lang="fa-IR" sz="1800" dirty="0">
                <a:latin typeface="Nabi" pitchFamily="2" charset="0"/>
                <a:cs typeface="Nabi" pitchFamily="2" charset="0"/>
              </a:rPr>
              <a:t> </a:t>
            </a:r>
            <a:r>
              <a:rPr lang="fa-IR" sz="1800" dirty="0" smtClean="0">
                <a:latin typeface="Nabi" pitchFamily="2" charset="0"/>
                <a:cs typeface="Nabi" pitchFamily="2" charset="0"/>
              </a:rPr>
              <a:t>             </a:t>
            </a:r>
            <a:r>
              <a:rPr lang="fa-IR" sz="2800" dirty="0" smtClean="0">
                <a:latin typeface="Nabi" pitchFamily="2" charset="0"/>
                <a:cs typeface="Nabi" pitchFamily="2" charset="0"/>
              </a:rPr>
              <a:t>                         مثل   کربلا ...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معجزه حسین</a:t>
            </a:r>
            <a:endParaRPr lang="fa-IR" sz="1200" dirty="0">
              <a:cs typeface="B Titr" pitchFamily="2" charset="-78"/>
            </a:endParaRPr>
          </a:p>
        </p:txBody>
      </p:sp>
      <p:pic>
        <p:nvPicPr>
          <p:cNvPr id="2051" name="Picture 3" descr="C:\Documents and Settings\morteza\Desktop\Untitled-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023" y="1837910"/>
            <a:ext cx="4840272" cy="3742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4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29579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73" y="756121"/>
            <a:ext cx="27363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cs typeface="Sultan K Bold" pitchFamily="2" charset="-78"/>
              </a:rPr>
              <a:t>مرگ شروع زنگ حساب است</a:t>
            </a:r>
            <a:endParaRPr lang="en-US" sz="1400" dirty="0">
              <a:cs typeface="Sultan K Bold" pitchFamily="2" charset="-78"/>
            </a:endParaRPr>
          </a:p>
          <a:p>
            <a:pPr algn="ctr"/>
            <a:r>
              <a:rPr lang="fa-IR" sz="1400" dirty="0">
                <a:cs typeface="Sultan K Bold" pitchFamily="2" charset="-78"/>
              </a:rPr>
              <a:t>پس خودت قبل از مرگ به حساب خودت </a:t>
            </a:r>
            <a:r>
              <a:rPr lang="fa-IR" sz="1400" dirty="0" smtClean="0">
                <a:cs typeface="Sultan K Bold" pitchFamily="2" charset="-78"/>
              </a:rPr>
              <a:t>برس</a:t>
            </a:r>
          </a:p>
          <a:p>
            <a:pPr algn="ctr"/>
            <a:r>
              <a:rPr lang="fa-IR" sz="1400" dirty="0" smtClean="0">
                <a:cs typeface="Sultan K Bold" pitchFamily="2" charset="-78"/>
              </a:rPr>
              <a:t> </a:t>
            </a:r>
            <a:r>
              <a:rPr lang="fa-IR" sz="1400" dirty="0">
                <a:cs typeface="Sultan K Bold" pitchFamily="2" charset="-78"/>
              </a:rPr>
              <a:t>تا حسابتو </a:t>
            </a:r>
            <a:r>
              <a:rPr lang="fa-IR" sz="1400" dirty="0" smtClean="0">
                <a:cs typeface="Sultan K Bold" pitchFamily="2" charset="-78"/>
              </a:rPr>
              <a:t>نرسند ...</a:t>
            </a:r>
            <a:endParaRPr lang="en-US" sz="1400" dirty="0">
              <a:cs typeface="Sultan K Bold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smtClean="0">
                <a:cs typeface="B Titr" pitchFamily="2" charset="-78"/>
              </a:rPr>
              <a:t>وصیت نامه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8073" y="1580147"/>
            <a:ext cx="2844328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b="1" dirty="0">
                <a:latin typeface="Nabi" pitchFamily="2" charset="0"/>
                <a:cs typeface="B Mitra" pitchFamily="2" charset="-78"/>
              </a:rPr>
              <a:t>قال الصادق علیه السلام: فَحَاسِبُوا أَنْفُسَكُمْ قَبْلَ أَنْ تُحَاسَبُوا عَلَيْهَا فَإِنَّ لِلْقِيَامَةِ خَمْسِينَ مَوْقِفاً كُلُّ مَوْقِفٍ مِقْدَارُهُ أَلْفُ سَنَة</a:t>
            </a:r>
            <a:endParaRPr lang="en-US" b="1" dirty="0">
              <a:latin typeface="Nabi" pitchFamily="2" charset="0"/>
              <a:cs typeface="B Mitra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8057" y="2268289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b="1" dirty="0">
                <a:cs typeface="B Mitra" pitchFamily="2" charset="-78"/>
              </a:rPr>
              <a:t>من </a:t>
            </a:r>
            <a:r>
              <a:rPr lang="fa-IR" b="1" dirty="0" smtClean="0">
                <a:cs typeface="B Mitra" pitchFamily="2" charset="-78"/>
              </a:rPr>
              <a:t>...................................................... </a:t>
            </a:r>
            <a:r>
              <a:rPr lang="fa-IR" b="1" dirty="0">
                <a:cs typeface="B Mitra" pitchFamily="2" charset="-78"/>
              </a:rPr>
              <a:t>فرزند </a:t>
            </a:r>
            <a:r>
              <a:rPr lang="fa-IR" b="1" dirty="0" smtClean="0">
                <a:cs typeface="B Mitra" pitchFamily="2" charset="-78"/>
              </a:rPr>
              <a:t>............................... </a:t>
            </a:r>
            <a:r>
              <a:rPr lang="fa-IR" b="1" dirty="0">
                <a:cs typeface="B Mitra" pitchFamily="2" charset="-78"/>
              </a:rPr>
              <a:t>شماره شناسنامه </a:t>
            </a:r>
            <a:r>
              <a:rPr lang="fa-IR" b="1" dirty="0" smtClean="0">
                <a:cs typeface="B Mitra" pitchFamily="2" charset="-78"/>
              </a:rPr>
              <a:t>..................</a:t>
            </a:r>
          </a:p>
          <a:p>
            <a:pPr>
              <a:lnSpc>
                <a:spcPct val="150000"/>
              </a:lnSpc>
            </a:pPr>
            <a:r>
              <a:rPr lang="fa-IR" sz="1200" b="1" dirty="0" smtClean="0">
                <a:cs typeface="Sultan K Bold" pitchFamily="2" charset="-78"/>
              </a:rPr>
              <a:t>وصیت </a:t>
            </a:r>
            <a:r>
              <a:rPr lang="fa-IR" sz="1200" b="1" dirty="0">
                <a:cs typeface="Sultan K Bold" pitchFamily="2" charset="-78"/>
              </a:rPr>
              <a:t>میکنم که </a:t>
            </a:r>
            <a:r>
              <a:rPr lang="fa-IR" sz="1200" b="1" dirty="0" smtClean="0">
                <a:cs typeface="Sultan K Bold" pitchFamily="2" charset="-78"/>
              </a:rPr>
              <a:t> :</a:t>
            </a:r>
            <a:endParaRPr lang="en-US" sz="1200" b="1" dirty="0">
              <a:cs typeface="Sultan K Bold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513" y="4140497"/>
            <a:ext cx="322525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40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746243"/>
            <a:ext cx="2736329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50000"/>
              </a:lnSpc>
            </a:pPr>
            <a:r>
              <a:rPr lang="fa-IR" sz="1800" b="1" dirty="0" smtClean="0">
                <a:cs typeface="B Mitra" pitchFamily="2" charset="-78"/>
              </a:rPr>
              <a:t>در شب اول اعتکاف فهمیدم: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1.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2.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3.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4.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5.</a:t>
            </a:r>
          </a:p>
          <a:p>
            <a:pPr lvl="0">
              <a:lnSpc>
                <a:spcPct val="250000"/>
              </a:lnSpc>
            </a:pPr>
            <a:r>
              <a:rPr lang="fa-IR" sz="1200" b="1" dirty="0" smtClean="0">
                <a:cs typeface="B Mitra" pitchFamily="2" charset="-78"/>
              </a:rPr>
              <a:t>....</a:t>
            </a:r>
            <a:endParaRPr lang="en-US" sz="12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شب اول مهمانی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5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900137"/>
            <a:ext cx="273632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400" b="1" dirty="0" smtClean="0">
                <a:cs typeface="Sultan Adan" pitchFamily="2" charset="-78"/>
              </a:rPr>
              <a:t>یک خاطره کوتاه از شب اول اعتکاف</a:t>
            </a:r>
            <a:endParaRPr lang="en-US" sz="1400" b="1" dirty="0">
              <a:cs typeface="Sultan Ada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خاطره شب اول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4321" y="1404193"/>
            <a:ext cx="795411" cy="24622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fa-IR" dirty="0" smtClean="0">
                <a:latin typeface="Nabi" pitchFamily="2" charset="0"/>
                <a:cs typeface="B Titr" pitchFamily="2" charset="-78"/>
              </a:rPr>
              <a:t>خاطره شیرین</a:t>
            </a:r>
            <a:endParaRPr lang="fa-IR" dirty="0">
              <a:latin typeface="Nabi" pitchFamily="2" charset="0"/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0841" y="3492425"/>
            <a:ext cx="665568" cy="24622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fa-IR" dirty="0" smtClean="0">
                <a:latin typeface="Nabi" pitchFamily="2" charset="0"/>
                <a:cs typeface="B Titr" pitchFamily="2" charset="-78"/>
              </a:rPr>
              <a:t>خاطره تلخ</a:t>
            </a:r>
            <a:endParaRPr lang="fa-IR" dirty="0">
              <a:latin typeface="Nabi" pitchFamily="2" charset="0"/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6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60" y="612105"/>
            <a:ext cx="273632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fa-IR" sz="1400" b="1" dirty="0" smtClean="0">
                <a:cs typeface="Sultan K Bold" pitchFamily="2" charset="-78"/>
              </a:rPr>
              <a:t>یادداشت نکات ناب سخنرانی روز اول</a:t>
            </a:r>
            <a:endParaRPr lang="en-US" sz="1400" b="1" dirty="0">
              <a:cs typeface="Sultan K Bold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نکات سخنرانی 1 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6049" y="4572545"/>
            <a:ext cx="3168352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1200" dirty="0">
                <a:cs typeface="B Titr" pitchFamily="2" charset="-78"/>
              </a:rPr>
              <a:t>شیطان24ساعته </a:t>
            </a:r>
            <a:r>
              <a:rPr lang="fa-IR" sz="1200" dirty="0" smtClean="0">
                <a:cs typeface="B Titr" pitchFamily="2" charset="-78"/>
              </a:rPr>
              <a:t>داره  برای ما منبر می ره ، ولی بعضی از ماها  حاضر نیستیم 40دقیقه </a:t>
            </a:r>
            <a:r>
              <a:rPr lang="fa-IR" sz="1200" dirty="0">
                <a:cs typeface="B Titr" pitchFamily="2" charset="-78"/>
              </a:rPr>
              <a:t>پای منبردین </a:t>
            </a:r>
            <a:r>
              <a:rPr lang="fa-IR" sz="1200" dirty="0" smtClean="0">
                <a:cs typeface="B Titr" pitchFamily="2" charset="-78"/>
              </a:rPr>
              <a:t>بشینیم...</a:t>
            </a:r>
            <a:endParaRPr lang="en-US" sz="12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7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یادداشت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065" y="900137"/>
            <a:ext cx="2952353" cy="4475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50000"/>
              </a:lnSpc>
            </a:pPr>
            <a:r>
              <a:rPr lang="fa-IR" sz="1050" dirty="0" smtClean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>
              <a:lnSpc>
                <a:spcPct val="250000"/>
              </a:lnSpc>
            </a:pPr>
            <a:r>
              <a:rPr lang="fa-IR" sz="1050" dirty="0">
                <a:cs typeface="B Mitra" pitchFamily="2" charset="-78"/>
              </a:rPr>
              <a:t>............................................................................................................................</a:t>
            </a:r>
            <a:endParaRPr lang="en-US" sz="1050" dirty="0">
              <a:cs typeface="B Mitra" pitchFamily="2" charset="-78"/>
            </a:endParaRPr>
          </a:p>
          <a:p>
            <a:pPr lvl="0">
              <a:lnSpc>
                <a:spcPct val="250000"/>
              </a:lnSpc>
            </a:pPr>
            <a:endParaRPr lang="fa-IR" sz="1050" dirty="0" smtClean="0">
              <a:cs typeface="B Mitr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8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3511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6089" y="900137"/>
            <a:ext cx="2736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fa-IR" sz="1200" b="1" dirty="0" smtClean="0">
                <a:cs typeface="B Titr" pitchFamily="2" charset="-78"/>
              </a:rPr>
              <a:t>آقا پسرا با </a:t>
            </a:r>
            <a:r>
              <a:rPr lang="fa-IR" sz="1200" b="1" dirty="0">
                <a:cs typeface="B Titr" pitchFamily="2" charset="-78"/>
              </a:rPr>
              <a:t>یکی از علایم زیر به سن بلوغ </a:t>
            </a:r>
            <a:r>
              <a:rPr lang="fa-IR" sz="1200" b="1" dirty="0" smtClean="0">
                <a:cs typeface="B Titr" pitchFamily="2" charset="-78"/>
              </a:rPr>
              <a:t>میرسن:</a:t>
            </a:r>
            <a:endParaRPr lang="en-US" sz="1200" b="1" dirty="0">
              <a:cs typeface="B Titr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Sultan K Bold" pitchFamily="2" charset="-78"/>
              </a:rPr>
              <a:t>الف- </a:t>
            </a:r>
            <a:r>
              <a:rPr lang="fa-IR" sz="1400" b="1" dirty="0" smtClean="0">
                <a:cs typeface="Sultan K Bold" pitchFamily="2" charset="-78"/>
              </a:rPr>
              <a:t>مُحتلِم شدن </a:t>
            </a:r>
            <a:r>
              <a:rPr lang="fa-IR" sz="1400" b="1" dirty="0">
                <a:cs typeface="Sultan K Bold" pitchFamily="2" charset="-78"/>
              </a:rPr>
              <a:t>(</a:t>
            </a:r>
            <a:r>
              <a:rPr lang="fa-IR" sz="1400" b="1" dirty="0" smtClean="0">
                <a:cs typeface="Sultan K Bold" pitchFamily="2" charset="-78"/>
              </a:rPr>
              <a:t>جنب شدن)</a:t>
            </a:r>
            <a:endParaRPr lang="en-US" sz="1400" b="1" dirty="0">
              <a:cs typeface="Sultan K Bold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Sultan K Bold" pitchFamily="2" charset="-78"/>
              </a:rPr>
              <a:t>ب- روییدن موی زبر در زیر </a:t>
            </a:r>
            <a:r>
              <a:rPr lang="fa-IR" sz="1400" b="1" dirty="0" smtClean="0">
                <a:cs typeface="Sultan K Bold" pitchFamily="2" charset="-78"/>
              </a:rPr>
              <a:t>بغل و زیر شکم</a:t>
            </a:r>
            <a:endParaRPr lang="en-US" sz="1400" b="1" dirty="0">
              <a:cs typeface="Sultan K Bold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1400" b="1" dirty="0">
                <a:cs typeface="Sultan K Bold" pitchFamily="2" charset="-78"/>
              </a:rPr>
              <a:t>ج- کامل شدن 15سال قمری یعنی 14سال و 6ماه و 18 روز شمسی</a:t>
            </a:r>
            <a:endParaRPr lang="en-US" sz="1400" b="1" dirty="0">
              <a:cs typeface="Sultan K Bold" pitchFamily="2" charset="-78"/>
            </a:endParaRPr>
          </a:p>
          <a:p>
            <a:pPr algn="just"/>
            <a:endParaRPr lang="fa-IR" sz="1200" b="1" dirty="0" smtClean="0">
              <a:cs typeface="B Mitra" pitchFamily="2" charset="-78"/>
            </a:endParaRPr>
          </a:p>
          <a:p>
            <a:pPr algn="just"/>
            <a:endParaRPr lang="fa-IR" sz="1200" b="1" dirty="0">
              <a:cs typeface="B Mitra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24160" y="417101"/>
            <a:ext cx="1090631" cy="323819"/>
          </a:xfrm>
        </p:spPr>
        <p:txBody>
          <a:bodyPr>
            <a:normAutofit/>
          </a:bodyPr>
          <a:lstStyle/>
          <a:p>
            <a:r>
              <a:rPr lang="fa-IR" sz="1200" dirty="0" smtClean="0">
                <a:cs typeface="B Titr" pitchFamily="2" charset="-78"/>
              </a:rPr>
              <a:t>سن بلوغ</a:t>
            </a:r>
            <a:endParaRPr lang="fa-IR" sz="1200" dirty="0"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 rot="21009304">
            <a:off x="261973" y="2883510"/>
            <a:ext cx="3104163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1400" b="1" dirty="0">
                <a:latin typeface="Nabi" pitchFamily="2" charset="0"/>
                <a:cs typeface="Sultan Adan" pitchFamily="2" charset="-78"/>
              </a:rPr>
              <a:t>بنابر این من در </a:t>
            </a:r>
            <a:r>
              <a:rPr lang="fa-IR" sz="1400" b="1" dirty="0" smtClean="0">
                <a:latin typeface="Nabi" pitchFamily="2" charset="0"/>
                <a:cs typeface="Sultan Adan" pitchFamily="2" charset="-78"/>
              </a:rPr>
              <a:t>سن ....... </a:t>
            </a:r>
            <a:r>
              <a:rPr lang="fa-IR" sz="1400" b="1" dirty="0" smtClean="0">
                <a:latin typeface="Nabi" pitchFamily="2" charset="0"/>
                <a:cs typeface="Sultan Adan" pitchFamily="2" charset="-78"/>
              </a:rPr>
              <a:t>سال </a:t>
            </a:r>
            <a:r>
              <a:rPr lang="fa-IR" sz="1400" b="1" dirty="0">
                <a:latin typeface="Nabi" pitchFamily="2" charset="0"/>
                <a:cs typeface="Sultan Adan" pitchFamily="2" charset="-78"/>
              </a:rPr>
              <a:t>و ............ ماهگی بالغ شده ام و در تاریخ </a:t>
            </a:r>
            <a:r>
              <a:rPr lang="fa-IR" sz="1400" b="1" dirty="0" smtClean="0">
                <a:latin typeface="Nabi" pitchFamily="2" charset="0"/>
                <a:cs typeface="Sultan Adan" pitchFamily="2" charset="-78"/>
              </a:rPr>
              <a:t>اردیبهشت 1393،مدت .....</a:t>
            </a:r>
            <a:r>
              <a:rPr lang="fa-IR" sz="1400" b="1" dirty="0">
                <a:latin typeface="Nabi" pitchFamily="2" charset="0"/>
                <a:cs typeface="Sultan Adan" pitchFamily="2" charset="-78"/>
              </a:rPr>
              <a:t>سال و ........ ماه از سن تکلیف من میگذرد.   </a:t>
            </a:r>
            <a:endParaRPr lang="en-US" sz="1400" b="1" dirty="0">
              <a:latin typeface="Nabi" pitchFamily="2" charset="0"/>
              <a:cs typeface="Sultan Ada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1" y="4140497"/>
            <a:ext cx="253596" cy="246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fa-IR" b="1" dirty="0" smtClean="0">
                <a:cs typeface="B Mitra" pitchFamily="2" charset="-78"/>
              </a:rPr>
              <a:t>9</a:t>
            </a:r>
            <a:endParaRPr lang="fa-IR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737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592</TotalTime>
  <Words>1817</Words>
  <Application>Microsoft Office PowerPoint</Application>
  <PresentationFormat>Custom</PresentationFormat>
  <Paragraphs>314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یاد امام عصر (عج  الله)</vt:lpstr>
      <vt:lpstr>این چیست؟</vt:lpstr>
      <vt:lpstr>مشخصات فردی</vt:lpstr>
      <vt:lpstr>معجزه حسین</vt:lpstr>
      <vt:lpstr>شب اول مهمانی</vt:lpstr>
      <vt:lpstr>خاطره شب اول</vt:lpstr>
      <vt:lpstr>نکات سخنرانی 1 </vt:lpstr>
      <vt:lpstr>یادداشت</vt:lpstr>
      <vt:lpstr>سن بلوغ</vt:lpstr>
      <vt:lpstr>مرجع تقلید</vt:lpstr>
      <vt:lpstr>در محضر بهجت</vt:lpstr>
      <vt:lpstr>خاطره</vt:lpstr>
      <vt:lpstr>نکات سخنرانی 2</vt:lpstr>
      <vt:lpstr>یادداشت</vt:lpstr>
      <vt:lpstr>تفکر ـ نقاط قوّت</vt:lpstr>
      <vt:lpstr>نقاط ضعف</vt:lpstr>
      <vt:lpstr>حق الناس</vt:lpstr>
      <vt:lpstr>حق الناس</vt:lpstr>
      <vt:lpstr>امانت</vt:lpstr>
      <vt:lpstr>حق خدا</vt:lpstr>
      <vt:lpstr>حق الله</vt:lpstr>
      <vt:lpstr>توبه شهید</vt:lpstr>
      <vt:lpstr>علم آموزی</vt:lpstr>
      <vt:lpstr>ترک گناه</vt:lpstr>
      <vt:lpstr>یک پله از بهشت</vt:lpstr>
      <vt:lpstr>نکات سخنرانی 3</vt:lpstr>
      <vt:lpstr>یادداشت</vt:lpstr>
      <vt:lpstr>قرآن و عترت</vt:lpstr>
      <vt:lpstr>تصمیمات تازه</vt:lpstr>
      <vt:lpstr>دوستای جدید و  خوب</vt:lpstr>
      <vt:lpstr>تدبر در قرآن</vt:lpstr>
      <vt:lpstr>وصیت نامه شهید</vt:lpstr>
      <vt:lpstr>عهد با امامم</vt:lpstr>
      <vt:lpstr>تقدیر</vt:lpstr>
      <vt:lpstr>خاطره اعتکاف</vt:lpstr>
      <vt:lpstr>سخن معبود</vt:lpstr>
      <vt:lpstr>برگ برنده</vt:lpstr>
      <vt:lpstr>حاجت های من</vt:lpstr>
      <vt:lpstr>دعا در حق دیگران</vt:lpstr>
      <vt:lpstr>وصیت نامه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یاد امام عصر (عج)</dc:title>
  <dc:creator>morteza</dc:creator>
  <cp:lastModifiedBy>morteza</cp:lastModifiedBy>
  <cp:revision>63</cp:revision>
  <cp:lastPrinted>2014-05-11T07:09:38Z</cp:lastPrinted>
  <dcterms:created xsi:type="dcterms:W3CDTF">2014-05-09T15:32:45Z</dcterms:created>
  <dcterms:modified xsi:type="dcterms:W3CDTF">2014-05-11T08:31:29Z</dcterms:modified>
</cp:coreProperties>
</file>