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4v" ContentType="video/mp4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4" r:id="rId2"/>
    <p:sldId id="744" r:id="rId3"/>
    <p:sldId id="777" r:id="rId4"/>
    <p:sldId id="778" r:id="rId5"/>
    <p:sldId id="759" r:id="rId6"/>
    <p:sldId id="771" r:id="rId7"/>
    <p:sldId id="776" r:id="rId8"/>
    <p:sldId id="772" r:id="rId9"/>
    <p:sldId id="775" r:id="rId10"/>
    <p:sldId id="758" r:id="rId11"/>
    <p:sldId id="749" r:id="rId12"/>
    <p:sldId id="750" r:id="rId13"/>
    <p:sldId id="752" r:id="rId14"/>
    <p:sldId id="256" r:id="rId15"/>
    <p:sldId id="257" r:id="rId16"/>
    <p:sldId id="258" r:id="rId17"/>
    <p:sldId id="779" r:id="rId18"/>
    <p:sldId id="260" r:id="rId19"/>
    <p:sldId id="262" r:id="rId20"/>
    <p:sldId id="780" r:id="rId21"/>
    <p:sldId id="26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21795AD-FE2C-4713-BCD4-5726442FEACC}">
          <p14:sldIdLst>
            <p14:sldId id="264"/>
          </p14:sldIdLst>
        </p14:section>
        <p14:section name="فهرست" id="{86B3B59F-C49B-4D4B-AB7D-550CAB033961}">
          <p14:sldIdLst>
            <p14:sldId id="744"/>
            <p14:sldId id="777"/>
            <p14:sldId id="778"/>
            <p14:sldId id="759"/>
            <p14:sldId id="771"/>
            <p14:sldId id="776"/>
            <p14:sldId id="772"/>
            <p14:sldId id="775"/>
          </p14:sldIdLst>
        </p14:section>
        <p14:section name="خصوصیات کتاب" id="{B8747E07-48A0-44BA-A5FC-763452177EE8}">
          <p14:sldIdLst>
            <p14:sldId id="758"/>
            <p14:sldId id="749"/>
            <p14:sldId id="750"/>
            <p14:sldId id="752"/>
            <p14:sldId id="256"/>
            <p14:sldId id="257"/>
            <p14:sldId id="258"/>
            <p14:sldId id="779"/>
            <p14:sldId id="260"/>
            <p14:sldId id="262"/>
            <p14:sldId id="780"/>
            <p14:sldId id="26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E3DE"/>
    <a:srgbClr val="F12C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6FDE44B-AF4D-4FCC-8114-687FE9844370}" type="datetimeFigureOut">
              <a:rPr lang="fa-IR" smtClean="0"/>
              <a:t>29/05/1444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045A9076-2FEF-4F66-B1C4-1D900AEBED18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5963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E57CB41-5A55-4A47-95B1-84A0573B50A9}" type="slidenum">
              <a:rPr lang="ar-SA" smtClean="0">
                <a:solidFill>
                  <a:srgbClr val="000000"/>
                </a:solidFill>
                <a:latin typeface="Book Antiqua" pitchFamily="18" charset="0"/>
                <a:cs typeface="Times New Roman" pitchFamily="18" charset="0"/>
              </a:rPr>
              <a:pPr eaLnBrk="1" hangingPunct="1"/>
              <a:t>10</a:t>
            </a:fld>
            <a:endParaRPr lang="en-US">
              <a:solidFill>
                <a:srgbClr val="000000"/>
              </a:solidFill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117765" name="Header Placeholder 1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>
              <a:solidFill>
                <a:srgbClr val="000000"/>
              </a:solidFill>
              <a:latin typeface="Book Antiqu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410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dirty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E57CB41-5A55-4A47-95B1-84A0573B50A9}" type="slidenum">
              <a:rPr lang="ar-SA" smtClean="0">
                <a:solidFill>
                  <a:prstClr val="black"/>
                </a:solidFill>
                <a:latin typeface="Book Antiqua" pitchFamily="18" charset="0"/>
                <a:cs typeface="Times New Roman" pitchFamily="18" charset="0"/>
              </a:rPr>
              <a:pPr eaLnBrk="1" hangingPunct="1"/>
              <a:t>11</a:t>
            </a:fld>
            <a:endParaRPr lang="en-US">
              <a:solidFill>
                <a:prstClr val="black"/>
              </a:solidFill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117765" name="Header Placeholder 1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>
              <a:solidFill>
                <a:prstClr val="black"/>
              </a:solidFill>
              <a:latin typeface="Book Antiqu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3335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dirty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E57CB41-5A55-4A47-95B1-84A0573B50A9}" type="slidenum">
              <a:rPr lang="ar-SA" smtClean="0">
                <a:solidFill>
                  <a:prstClr val="black"/>
                </a:solidFill>
                <a:latin typeface="Book Antiqua" pitchFamily="18" charset="0"/>
                <a:cs typeface="Times New Roman" pitchFamily="18" charset="0"/>
              </a:rPr>
              <a:pPr eaLnBrk="1" hangingPunct="1"/>
              <a:t>12</a:t>
            </a:fld>
            <a:endParaRPr lang="en-US">
              <a:solidFill>
                <a:prstClr val="black"/>
              </a:solidFill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117765" name="Header Placeholder 1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>
              <a:solidFill>
                <a:prstClr val="black"/>
              </a:solidFill>
              <a:latin typeface="Book Antiqu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30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dirty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E57CB41-5A55-4A47-95B1-84A0573B50A9}" type="slidenum">
              <a:rPr lang="ar-SA" smtClean="0">
                <a:solidFill>
                  <a:prstClr val="black"/>
                </a:solidFill>
                <a:latin typeface="Book Antiqua" pitchFamily="18" charset="0"/>
                <a:cs typeface="Times New Roman" pitchFamily="18" charset="0"/>
              </a:rPr>
              <a:pPr eaLnBrk="1" hangingPunct="1"/>
              <a:t>13</a:t>
            </a:fld>
            <a:endParaRPr lang="en-US">
              <a:solidFill>
                <a:prstClr val="black"/>
              </a:solidFill>
              <a:latin typeface="Book Antiqua" pitchFamily="18" charset="0"/>
              <a:cs typeface="Times New Roman" pitchFamily="18" charset="0"/>
            </a:endParaRPr>
          </a:p>
        </p:txBody>
      </p:sp>
      <p:sp>
        <p:nvSpPr>
          <p:cNvPr id="117765" name="Header Placeholder 1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>
              <a:solidFill>
                <a:prstClr val="black"/>
              </a:solidFill>
              <a:latin typeface="Book Antiqu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333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4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81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825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493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73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74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708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040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01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370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818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05C50-C8AE-4D15-85DA-13606845F76F}" type="datetimeFigureOut">
              <a:rPr lang="en-US" smtClean="0"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280C2-218F-4480-8289-05AF74CBE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880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4v"/><Relationship Id="rId1" Type="http://schemas.microsoft.com/office/2007/relationships/media" Target="../media/media2.m4v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25"/>
          <a:stretch/>
        </p:blipFill>
        <p:spPr>
          <a:xfrm>
            <a:off x="3293457" y="785938"/>
            <a:ext cx="5605086" cy="20095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239283" y="3318989"/>
            <a:ext cx="7800533" cy="212365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rtl="1"/>
            <a:r>
              <a:rPr lang="fa-IR" sz="4400" dirty="0">
                <a:solidFill>
                  <a:schemeClr val="bg1"/>
                </a:solidFill>
                <a:cs typeface="B Titr" panose="00000700000000000000" pitchFamily="2" charset="-78"/>
              </a:rPr>
              <a:t>پویش مطالعه‌ی کتاب</a:t>
            </a:r>
            <a:endParaRPr lang="en-US" sz="4400" dirty="0">
              <a:solidFill>
                <a:schemeClr val="bg1"/>
              </a:solidFill>
              <a:cs typeface="B Titr" panose="00000700000000000000" pitchFamily="2" charset="-78"/>
            </a:endParaRPr>
          </a:p>
          <a:p>
            <a:pPr algn="ctr" rtl="1"/>
            <a:endParaRPr lang="fa-IR" sz="4400" dirty="0">
              <a:solidFill>
                <a:schemeClr val="bg1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4400" dirty="0">
                <a:solidFill>
                  <a:srgbClr val="00FF00"/>
                </a:solidFill>
                <a:cs typeface="B Titr" panose="00000700000000000000" pitchFamily="2" charset="-78"/>
              </a:rPr>
              <a:t>«طرح کلّی اندیشه‌ی اسلامی در قرآن»</a:t>
            </a:r>
            <a:endParaRPr lang="en-US" sz="4400" dirty="0">
              <a:solidFill>
                <a:srgbClr val="00FF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576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47528" y="2276872"/>
            <a:ext cx="8496944" cy="2027478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/>
          <a:p>
            <a:pPr>
              <a:lnSpc>
                <a:spcPct val="150000"/>
              </a:lnSpc>
            </a:pPr>
            <a:endParaRPr lang="fa-IR" sz="1050" b="1" dirty="0">
              <a:ln>
                <a:prstDash val="solid"/>
              </a:ln>
              <a:solidFill>
                <a:srgbClr val="FF9966"/>
              </a:solidFill>
              <a:latin typeface="IranNastaliq" pitchFamily="18" charset="0"/>
              <a:cs typeface="IranNastaliq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fa-IR" sz="8000" b="1" dirty="0">
                <a:ln w="9525" cmpd="sng">
                  <a:solidFill>
                    <a:srgbClr val="663300"/>
                  </a:solidFill>
                  <a:prstDash val="solid"/>
                </a:ln>
                <a:solidFill>
                  <a:srgbClr val="FFFF00"/>
                </a:solidFill>
                <a:latin typeface="IranNastaliq" pitchFamily="18" charset="0"/>
                <a:cs typeface="IranNastaliq" pitchFamily="18" charset="0"/>
              </a:rPr>
              <a:t>«طرح کلی اندیشه اسلامی در قرآن»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45173" y="908720"/>
            <a:ext cx="370165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6600" dirty="0">
                <a:solidFill>
                  <a:schemeClr val="bg1"/>
                </a:solidFill>
                <a:cs typeface="B Titr" panose="00000700000000000000" pitchFamily="2" charset="-78"/>
              </a:rPr>
              <a:t>کتاب‌شناسیِ</a:t>
            </a:r>
            <a:endParaRPr lang="en-US" sz="66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5951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44073" y="332656"/>
            <a:ext cx="3923928" cy="72712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sz="3000" dirty="0">
                <a:solidFill>
                  <a:schemeClr val="bg1"/>
                </a:solidFill>
                <a:cs typeface="B Titr" panose="00000700000000000000" pitchFamily="2" charset="-78"/>
              </a:rPr>
              <a:t>سه مقدّمۀ مهمّ و راهبردی: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19537" y="1649870"/>
            <a:ext cx="8094735" cy="552236"/>
          </a:xfrm>
        </p:spPr>
        <p:txBody>
          <a:bodyPr>
            <a:noAutofit/>
          </a:bodyPr>
          <a:lstStyle/>
          <a:p>
            <a:r>
              <a:rPr lang="fa-IR" sz="4050" b="1" dirty="0">
                <a:solidFill>
                  <a:srgbClr val="FFFF00"/>
                </a:solidFill>
                <a:cs typeface="B Zar" panose="00000400000000000000" pitchFamily="2" charset="-78"/>
              </a:rPr>
              <a:t>1- بند «ع» وصیّتنامه‌ی امام خمینی </a:t>
            </a:r>
            <a:r>
              <a:rPr lang="fa-IR" sz="3600" b="1" baseline="30000" dirty="0">
                <a:solidFill>
                  <a:srgbClr val="FFFF00"/>
                </a:solidFill>
                <a:cs typeface="B Zar" panose="00000400000000000000" pitchFamily="2" charset="-78"/>
              </a:rPr>
              <a:t>(قدّس‌سرّه)</a:t>
            </a:r>
            <a:r>
              <a:rPr lang="fa-IR" sz="4500" b="1" baseline="30000" dirty="0">
                <a:solidFill>
                  <a:srgbClr val="FFFF00"/>
                </a:solidFill>
                <a:cs typeface="B Zar" panose="00000400000000000000" pitchFamily="2" charset="-78"/>
              </a:rPr>
              <a:t> </a:t>
            </a:r>
            <a:endParaRPr lang="en-US" sz="4500" b="1" baseline="30000" dirty="0">
              <a:solidFill>
                <a:srgbClr val="FFFF00"/>
              </a:solidFill>
              <a:cs typeface="B Zar" panose="00000400000000000000" pitchFamily="2" charset="-78"/>
            </a:endParaRPr>
          </a:p>
        </p:txBody>
      </p:sp>
      <p:pic>
        <p:nvPicPr>
          <p:cNvPr id="6" name="4 . انزوای اسلام (بند عین وصیت نامه امام خمینی رحمت الله علیه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03713" y="2762857"/>
            <a:ext cx="4927445" cy="223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8124"/>
      </p:ext>
    </p:extLst>
  </p:cSld>
  <p:clrMapOvr>
    <a:masterClrMapping/>
  </p:clrMapOvr>
  <p:timing>
    <p:tnLst>
      <p:par>
        <p:cTn id="1" dur="indefinite" restart="never" nodeType="tmRoot">
          <p:childTnLst>
            <p:video fullScrn="1">
              <p:cMediaNode vol="8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32105" y="332656"/>
            <a:ext cx="3635896" cy="72712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sz="3000" dirty="0">
                <a:solidFill>
                  <a:schemeClr val="bg1"/>
                </a:solidFill>
                <a:cs typeface="B Titr" panose="00000700000000000000" pitchFamily="2" charset="-78"/>
              </a:rPr>
              <a:t>سه مقدّمۀ مهمّ و راهبردی: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847529" y="1340768"/>
            <a:ext cx="8526783" cy="141909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4050" b="1" dirty="0">
                <a:solidFill>
                  <a:srgbClr val="FFFF00"/>
                </a:solidFill>
                <a:cs typeface="B Zar" panose="00000400000000000000" pitchFamily="2" charset="-78"/>
              </a:rPr>
              <a:t>2- اهمّیت </a:t>
            </a:r>
            <a:r>
              <a:rPr lang="fa-IR" sz="4050" b="1" dirty="0">
                <a:solidFill>
                  <a:schemeClr val="bg1"/>
                </a:solidFill>
                <a:cs typeface="B Zar" panose="00000400000000000000" pitchFamily="2" charset="-78"/>
              </a:rPr>
              <a:t>«تقویت مبانی معرفتی» </a:t>
            </a:r>
            <a:r>
              <a:rPr lang="fa-IR" sz="4050" b="1" dirty="0">
                <a:solidFill>
                  <a:srgbClr val="FFFF00"/>
                </a:solidFill>
                <a:cs typeface="B Zar" panose="00000400000000000000" pitchFamily="2" charset="-78"/>
              </a:rPr>
              <a:t>آحاد مردم</a:t>
            </a:r>
            <a:br>
              <a:rPr lang="fa-IR" sz="4050" b="1" dirty="0">
                <a:solidFill>
                  <a:srgbClr val="FFFF00"/>
                </a:solidFill>
                <a:cs typeface="B Zar" panose="00000400000000000000" pitchFamily="2" charset="-78"/>
              </a:rPr>
            </a:br>
            <a:r>
              <a:rPr lang="fa-IR" sz="4050" b="1" dirty="0">
                <a:solidFill>
                  <a:srgbClr val="FFFF00"/>
                </a:solidFill>
                <a:cs typeface="B Zar" panose="00000400000000000000" pitchFamily="2" charset="-78"/>
              </a:rPr>
              <a:t>در سرنوشت انقلاب اسلامی</a:t>
            </a:r>
            <a:endParaRPr lang="en-US" sz="4500" b="1" baseline="30000" dirty="0">
              <a:solidFill>
                <a:srgbClr val="FFFF00"/>
              </a:solidFill>
              <a:cs typeface="B Zar" panose="00000400000000000000" pitchFamily="2" charset="-78"/>
            </a:endParaRPr>
          </a:p>
        </p:txBody>
      </p:sp>
      <p:pic>
        <p:nvPicPr>
          <p:cNvPr id="2" name="Untitle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24919" y="3284984"/>
            <a:ext cx="4572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65111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88089" y="332656"/>
            <a:ext cx="3779912" cy="727122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fa-IR" sz="3000" dirty="0">
                <a:solidFill>
                  <a:schemeClr val="bg1"/>
                </a:solidFill>
                <a:cs typeface="B Titr" panose="00000700000000000000" pitchFamily="2" charset="-78"/>
              </a:rPr>
              <a:t>سه مقدّمۀ مهمّ و راهبردی: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43672" y="1117487"/>
            <a:ext cx="5830416" cy="915561"/>
          </a:xfrm>
        </p:spPr>
        <p:txBody>
          <a:bodyPr>
            <a:noAutofit/>
          </a:bodyPr>
          <a:lstStyle/>
          <a:p>
            <a:pPr algn="ctr"/>
            <a:r>
              <a:rPr lang="fa-IR" dirty="0">
                <a:solidFill>
                  <a:srgbClr val="FFFF00"/>
                </a:solidFill>
                <a:cs typeface="B Titr" panose="00000700000000000000" pitchFamily="2" charset="-78"/>
              </a:rPr>
              <a:t>3- پادزهر نفوذ جریانی</a:t>
            </a:r>
            <a:endParaRPr lang="en-US" dirty="0">
              <a:solidFill>
                <a:srgbClr val="FFFF00"/>
              </a:solidFill>
              <a:cs typeface="B Titr" panose="00000700000000000000" pitchFamily="2" charset="-78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744400" y="1989481"/>
            <a:ext cx="3753699" cy="314661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fa-IR" sz="3600" b="1" dirty="0">
                <a:solidFill>
                  <a:schemeClr val="bg1"/>
                </a:solidFill>
                <a:cs typeface="B Zar" panose="00000400000000000000" pitchFamily="2" charset="-78"/>
              </a:rPr>
              <a:t>تغییر محاسبات ذهنی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a-IR" sz="3600" b="1" dirty="0">
                <a:solidFill>
                  <a:schemeClr val="bg1"/>
                </a:solidFill>
                <a:cs typeface="B Zar" panose="00000400000000000000" pitchFamily="2" charset="-78"/>
              </a:rPr>
              <a:t>براساس آشنایی با منظومه‌ی فکریِ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a-IR" sz="3600" b="1" dirty="0">
                <a:solidFill>
                  <a:schemeClr val="bg1"/>
                </a:solidFill>
                <a:cs typeface="B Zar" panose="00000400000000000000" pitchFamily="2" charset="-78"/>
              </a:rPr>
              <a:t>رهبر معظّم انقلاب </a:t>
            </a:r>
            <a:r>
              <a:rPr lang="fa-IR" sz="2000" b="1" dirty="0">
                <a:solidFill>
                  <a:schemeClr val="bg1"/>
                </a:solidFill>
                <a:cs typeface="B Zar" panose="00000400000000000000" pitchFamily="2" charset="-78"/>
              </a:rPr>
              <a:t>(مدّظلّه‌العالی)</a:t>
            </a:r>
            <a:endParaRPr lang="en-US" sz="3600" b="1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pic>
        <p:nvPicPr>
          <p:cNvPr id="6" name="6 . نفو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11815" y="2547794"/>
            <a:ext cx="5022974" cy="282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046769"/>
      </p:ext>
    </p:extLst>
  </p:cSld>
  <p:clrMapOvr>
    <a:masterClrMapping/>
  </p:clrMapOvr>
  <p:timing>
    <p:tnLst>
      <p:par>
        <p:cTn id="1" dur="indefinite" restart="never" nodeType="tmRoot">
          <p:childTnLst>
            <p:video fullScrn="1">
              <p:cMediaNode vol="8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7370" y="29969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srgbClr val="FFFF00"/>
                </a:solidFill>
                <a:cs typeface="B Titr" panose="00000700000000000000" pitchFamily="2" charset="-78"/>
              </a:rPr>
              <a:t>«قرآن کریم؛ روح زندگی رهبر معظّم انقلاب»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4764" y="764704"/>
            <a:ext cx="5174812" cy="13988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fa-IR" sz="6500" b="1" dirty="0">
                <a:solidFill>
                  <a:srgbClr val="C00000"/>
                </a:solidFill>
                <a:cs typeface="B Titr" panose="00000700000000000000" pitchFamily="2" charset="-78"/>
              </a:rPr>
              <a:t>راهبری قرآنی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47028" y="4973304"/>
            <a:ext cx="4690284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rmAutofit/>
          </a:bodyPr>
          <a:lstStyle>
            <a:lvl1pPr marL="0" indent="0" algn="ctr" defTabSz="914400" eaLnBrk="1" latinLnBrk="0" hangingPunct="1">
              <a:spcBef>
                <a:spcPct val="20000"/>
              </a:spcBef>
              <a:buFont typeface="Arial" pitchFamily="34" charset="0"/>
              <a:buNone/>
              <a:defRPr sz="6500" b="1">
                <a:solidFill>
                  <a:srgbClr val="C00000"/>
                </a:solidFill>
                <a:latin typeface="+mn-lt"/>
                <a:cs typeface="B Titr" panose="00000700000000000000" pitchFamily="2" charset="-78"/>
              </a:defRPr>
            </a:lvl1pPr>
            <a:lvl2pPr marL="742950" indent="-285750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dk1"/>
                </a:solidFill>
                <a:latin typeface="+mn-lt"/>
                <a:cs typeface="+mn-cs"/>
              </a:defRPr>
            </a:lvl2pPr>
            <a:lvl3pPr marL="1143000" indent="-228600" defTabSz="91440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dk1"/>
                </a:solidFill>
                <a:latin typeface="+mn-lt"/>
                <a:cs typeface="+mn-cs"/>
              </a:defRPr>
            </a:lvl3pPr>
            <a:lvl4pPr marL="1600200" indent="-228600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dk1"/>
                </a:solidFill>
                <a:latin typeface="+mn-lt"/>
                <a:cs typeface="+mn-cs"/>
              </a:defRPr>
            </a:lvl4pPr>
            <a:lvl5pPr marL="2057400" indent="-228600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dk1"/>
                </a:solidFill>
                <a:latin typeface="+mn-lt"/>
                <a:cs typeface="+mn-cs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fa-IR" sz="2400" dirty="0"/>
              <a:t>رویکرد تفسیری رهبر معظّم انقلاب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6651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3093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4000" dirty="0">
                <a:solidFill>
                  <a:srgbClr val="FFFF00"/>
                </a:solidFill>
                <a:cs typeface="B Titr" panose="00000700000000000000" pitchFamily="2" charset="-78"/>
              </a:rPr>
              <a:t>بیش از 70 سال ارتباط با منبع وحیانی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2708921"/>
            <a:ext cx="8363272" cy="3445843"/>
          </a:xfrm>
        </p:spPr>
        <p:txBody>
          <a:bodyPr>
            <a:normAutofit/>
          </a:bodyPr>
          <a:lstStyle/>
          <a:p>
            <a:pPr algn="r" rtl="1">
              <a:buFont typeface="Wingdings" panose="05000000000000000000" pitchFamily="2" charset="2"/>
              <a:buChar char="ü"/>
            </a:pPr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  همخوانی قرآن کریم با مادر.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  انس با قرآن کریم در جوانی تا کنون.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  کلاس‌های درس تفسیر.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  ارتباط مستمرّ با احادیث اهل‌بیت به‌مثابه مبیّن قرآن.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  کلاسهای شرح حدیث و نهج‌البلاغه.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  شرح هزاران حدیث در ابتدای درس خارج فقه.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95221" y="733264"/>
            <a:ext cx="3754180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rmAutofit/>
          </a:bodyPr>
          <a:lstStyle>
            <a:lvl1pPr marL="0" indent="0" algn="ctr" defTabSz="914400" eaLnBrk="1" latinLnBrk="0" hangingPunct="1">
              <a:spcBef>
                <a:spcPct val="20000"/>
              </a:spcBef>
              <a:buFont typeface="Arial" pitchFamily="34" charset="0"/>
              <a:buNone/>
              <a:defRPr sz="6500" b="1">
                <a:solidFill>
                  <a:srgbClr val="C00000"/>
                </a:solidFill>
                <a:latin typeface="+mn-lt"/>
                <a:cs typeface="B Titr" panose="00000700000000000000" pitchFamily="2" charset="-78"/>
              </a:defRPr>
            </a:lvl1pPr>
            <a:lvl2pPr marL="742950" indent="-285750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dk1"/>
                </a:solidFill>
                <a:latin typeface="+mn-lt"/>
                <a:cs typeface="+mn-cs"/>
              </a:defRPr>
            </a:lvl2pPr>
            <a:lvl3pPr marL="1143000" indent="-228600" defTabSz="91440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dk1"/>
                </a:solidFill>
                <a:latin typeface="+mn-lt"/>
                <a:cs typeface="+mn-cs"/>
              </a:defRPr>
            </a:lvl3pPr>
            <a:lvl4pPr marL="1600200" indent="-228600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dk1"/>
                </a:solidFill>
                <a:latin typeface="+mn-lt"/>
                <a:cs typeface="+mn-cs"/>
              </a:defRPr>
            </a:lvl4pPr>
            <a:lvl5pPr marL="2057400" indent="-228600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dk1"/>
                </a:solidFill>
                <a:latin typeface="+mn-lt"/>
                <a:cs typeface="+mn-cs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fa-IR" sz="2400" dirty="0"/>
              <a:t>زیست قرآنیِ رهبر معظّم انقلاب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89775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273" y="1662545"/>
            <a:ext cx="8674020" cy="1891889"/>
          </a:xfrm>
        </p:spPr>
        <p:txBody>
          <a:bodyPr>
            <a:normAutofit fontScale="92500" lnSpcReduction="10000"/>
          </a:bodyPr>
          <a:lstStyle/>
          <a:p>
            <a:pPr marL="0" indent="0" algn="ctr" rtl="1">
              <a:lnSpc>
                <a:spcPct val="150000"/>
              </a:lnSpc>
              <a:buNone/>
            </a:pPr>
            <a:r>
              <a:rPr lang="fa-IR" sz="2900" b="1" dirty="0">
                <a:solidFill>
                  <a:srgbClr val="FFFF00"/>
                </a:solidFill>
                <a:cs typeface="B Zar" panose="00000400000000000000" pitchFamily="2" charset="-78"/>
              </a:rPr>
              <a:t>در ضمن استفاده از روش «تفسیر قرآن به قرآن» و بهره‌مندی از  احادیث اهل‌بیت «</a:t>
            </a:r>
            <a:r>
              <a:rPr lang="fa-IR" sz="1800" b="1" dirty="0">
                <a:solidFill>
                  <a:srgbClr val="FFFF00"/>
                </a:solidFill>
                <a:cs typeface="B Zar" panose="00000400000000000000" pitchFamily="2" charset="-78"/>
              </a:rPr>
              <a:t>علیهم‌السلام</a:t>
            </a:r>
            <a:r>
              <a:rPr lang="fa-IR" sz="2900" b="1" dirty="0">
                <a:solidFill>
                  <a:srgbClr val="FFFF00"/>
                </a:solidFill>
                <a:cs typeface="B Zar" panose="00000400000000000000" pitchFamily="2" charset="-78"/>
              </a:rPr>
              <a:t>»سعی در </a:t>
            </a:r>
            <a:r>
              <a:rPr lang="fa-IR" sz="2900" b="1" dirty="0">
                <a:solidFill>
                  <a:schemeClr val="bg1"/>
                </a:solidFill>
                <a:cs typeface="B Zar" panose="00000400000000000000" pitchFamily="2" charset="-78"/>
              </a:rPr>
              <a:t>به‌کارگیری نیروی عقل</a:t>
            </a:r>
            <a:r>
              <a:rPr lang="fa-IR" sz="2900" b="1" dirty="0">
                <a:solidFill>
                  <a:srgbClr val="FFFF00"/>
                </a:solidFill>
                <a:cs typeface="B Zar" panose="00000400000000000000" pitchFamily="2" charset="-78"/>
              </a:rPr>
              <a:t> در فهم آیات می شود.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7716" y="548680"/>
            <a:ext cx="4690284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rmAutofit/>
          </a:bodyPr>
          <a:lstStyle>
            <a:lvl1pPr marL="0" indent="0" algn="ctr" defTabSz="914400" eaLnBrk="1" latinLnBrk="0" hangingPunct="1">
              <a:spcBef>
                <a:spcPct val="20000"/>
              </a:spcBef>
              <a:buFont typeface="Arial" pitchFamily="34" charset="0"/>
              <a:buNone/>
              <a:defRPr sz="6500" b="1">
                <a:solidFill>
                  <a:srgbClr val="C00000"/>
                </a:solidFill>
                <a:latin typeface="+mn-lt"/>
                <a:cs typeface="B Titr" panose="00000700000000000000" pitchFamily="2" charset="-78"/>
              </a:defRPr>
            </a:lvl1pPr>
            <a:lvl2pPr marL="742950" indent="-285750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dk1"/>
                </a:solidFill>
                <a:latin typeface="+mn-lt"/>
                <a:cs typeface="+mn-cs"/>
              </a:defRPr>
            </a:lvl2pPr>
            <a:lvl3pPr marL="1143000" indent="-228600" defTabSz="91440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dk1"/>
                </a:solidFill>
                <a:latin typeface="+mn-lt"/>
                <a:cs typeface="+mn-cs"/>
              </a:defRPr>
            </a:lvl3pPr>
            <a:lvl4pPr marL="1600200" indent="-228600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dk1"/>
                </a:solidFill>
                <a:latin typeface="+mn-lt"/>
                <a:cs typeface="+mn-cs"/>
              </a:defRPr>
            </a:lvl4pPr>
            <a:lvl5pPr marL="2057400" indent="-228600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dk1"/>
                </a:solidFill>
                <a:latin typeface="+mn-lt"/>
                <a:cs typeface="+mn-cs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fa-IR" sz="2400" dirty="0"/>
              <a:t>ویژگی‌های تفسیری رهبر معظّم انقلاب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9492725" y="2015771"/>
            <a:ext cx="2129109" cy="68480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anchor="ctr">
            <a:spAutoFit/>
          </a:bodyPr>
          <a:lstStyle/>
          <a:p>
            <a:pPr algn="justLow">
              <a:lnSpc>
                <a:spcPct val="150000"/>
              </a:lnSpc>
            </a:pPr>
            <a:r>
              <a:rPr lang="fa-IR" sz="2800" b="1" dirty="0">
                <a:cs typeface="B Zar" panose="00000400000000000000" pitchFamily="2" charset="-78"/>
              </a:rPr>
              <a:t>روش اجتهادی: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A8F8D49-FBDB-4077-B1BE-0B36C4EA2AA2}"/>
              </a:ext>
            </a:extLst>
          </p:cNvPr>
          <p:cNvSpPr/>
          <p:nvPr/>
        </p:nvSpPr>
        <p:spPr>
          <a:xfrm>
            <a:off x="9462267" y="4752075"/>
            <a:ext cx="2190023" cy="68480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anchor="ctr">
            <a:spAutoFit/>
          </a:bodyPr>
          <a:lstStyle/>
          <a:p>
            <a:pPr algn="justLow">
              <a:lnSpc>
                <a:spcPct val="150000"/>
              </a:lnSpc>
            </a:pPr>
            <a:r>
              <a:rPr lang="fa-IR" sz="2800" b="1" dirty="0">
                <a:cs typeface="B Zar" panose="00000400000000000000" pitchFamily="2" charset="-78"/>
              </a:rPr>
              <a:t>گرایش تفسیری: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="" xmlns:a16="http://schemas.microsoft.com/office/drawing/2014/main" id="{221C1390-75AC-4987-B912-43647E3008A1}"/>
              </a:ext>
            </a:extLst>
          </p:cNvPr>
          <p:cNvSpPr txBox="1">
            <a:spLocks/>
          </p:cNvSpPr>
          <p:nvPr/>
        </p:nvSpPr>
        <p:spPr>
          <a:xfrm>
            <a:off x="692727" y="3554433"/>
            <a:ext cx="8423563" cy="2898903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buFont typeface="Wingdings" panose="05000000000000000000" pitchFamily="2" charset="2"/>
              <a:buChar char="ü"/>
            </a:pPr>
            <a:r>
              <a:rPr lang="fa-IR" sz="2400" b="1" dirty="0">
                <a:solidFill>
                  <a:srgbClr val="FFFF00"/>
                </a:solidFill>
                <a:cs typeface="B Zar" panose="00000400000000000000" pitchFamily="2" charset="-78"/>
              </a:rPr>
              <a:t>  گرایش اجتماعی – سیاسی</a:t>
            </a:r>
          </a:p>
          <a:p>
            <a:pPr marL="0" indent="0" algn="justLow">
              <a:buNone/>
            </a:pPr>
            <a:r>
              <a:rPr lang="fa-IR" sz="2400" dirty="0">
                <a:solidFill>
                  <a:srgbClr val="FFFF00"/>
                </a:solidFill>
                <a:cs typeface="B Zar" panose="00000400000000000000" pitchFamily="2" charset="-78"/>
              </a:rPr>
              <a:t>        </a:t>
            </a:r>
            <a:r>
              <a:rPr lang="fa-IR" sz="2400" dirty="0">
                <a:solidFill>
                  <a:schemeClr val="bg1"/>
                </a:solidFill>
                <a:cs typeface="B Zar" panose="00000400000000000000" pitchFamily="2" charset="-78"/>
              </a:rPr>
              <a:t>(دریافت پاسخِ مسائل اجتماعی و سیاسی روز از قرآن کریم)</a:t>
            </a:r>
          </a:p>
          <a:p>
            <a:pPr algn="justLow">
              <a:buFont typeface="Wingdings" panose="05000000000000000000" pitchFamily="2" charset="2"/>
              <a:buChar char="ü"/>
            </a:pPr>
            <a:r>
              <a:rPr lang="fa-IR" sz="2400" b="1" dirty="0">
                <a:solidFill>
                  <a:srgbClr val="FFFF00"/>
                </a:solidFill>
                <a:cs typeface="B Zar" panose="00000400000000000000" pitchFamily="2" charset="-78"/>
              </a:rPr>
              <a:t>  با جهت‌گیری هدایتی – تربیتی</a:t>
            </a:r>
          </a:p>
          <a:p>
            <a:pPr marL="0" indent="0" algn="justLow">
              <a:buNone/>
            </a:pPr>
            <a:r>
              <a:rPr lang="fa-IR" sz="2400" dirty="0">
                <a:solidFill>
                  <a:srgbClr val="FFFF00"/>
                </a:solidFill>
                <a:cs typeface="B Zar" panose="00000400000000000000" pitchFamily="2" charset="-78"/>
              </a:rPr>
              <a:t>      </a:t>
            </a:r>
            <a:r>
              <a:rPr lang="fa-IR" sz="2400" dirty="0">
                <a:solidFill>
                  <a:schemeClr val="bg1"/>
                </a:solidFill>
                <a:cs typeface="B Zar" panose="00000400000000000000" pitchFamily="2" charset="-78"/>
              </a:rPr>
              <a:t>(تلاش برای تربیت قرآنیِ مخاطب و هدایت قرآنیِ جامعه)</a:t>
            </a:r>
          </a:p>
          <a:p>
            <a:pPr algn="justLow">
              <a:buFont typeface="Wingdings" panose="05000000000000000000" pitchFamily="2" charset="2"/>
              <a:buChar char="ü"/>
            </a:pPr>
            <a:r>
              <a:rPr lang="fa-IR" sz="2400" b="1" dirty="0">
                <a:solidFill>
                  <a:srgbClr val="FFFF00"/>
                </a:solidFill>
                <a:cs typeface="B Zar" panose="00000400000000000000" pitchFamily="2" charset="-78"/>
              </a:rPr>
              <a:t>  تأکید بر ابعادِ کارآمدِ قرآن کریم</a:t>
            </a:r>
          </a:p>
          <a:p>
            <a:pPr marL="0" indent="0" algn="justLow">
              <a:buNone/>
            </a:pPr>
            <a:r>
              <a:rPr lang="fa-IR" sz="2400" dirty="0">
                <a:solidFill>
                  <a:schemeClr val="bg1"/>
                </a:solidFill>
                <a:cs typeface="B Zar" panose="00000400000000000000" pitchFamily="2" charset="-78"/>
              </a:rPr>
              <a:t>      (بررسی‌های مرسومِ ادبی، فقهی و کلامی به‌گونه‌ای کمرنگ‌تر در آن مشاهده میشود.)</a:t>
            </a:r>
          </a:p>
        </p:txBody>
      </p:sp>
    </p:spTree>
    <p:extLst>
      <p:ext uri="{BB962C8B-B14F-4D97-AF65-F5344CB8AC3E}">
        <p14:creationId xmlns:p14="http://schemas.microsoft.com/office/powerpoint/2010/main" val="34387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345" y="2060847"/>
            <a:ext cx="11180619" cy="2954497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50000"/>
              </a:lnSpc>
              <a:buNone/>
            </a:pPr>
            <a:r>
              <a:rPr lang="fa-IR" sz="4000" b="1" dirty="0">
                <a:solidFill>
                  <a:srgbClr val="FFC000"/>
                </a:solidFill>
                <a:cs typeface="B Zar" panose="00000400000000000000" pitchFamily="2" charset="-78"/>
              </a:rPr>
              <a:t>در گرایش اجتماعی، مفسّر تلاش میکند </a:t>
            </a:r>
            <a:r>
              <a:rPr lang="fa-IR" sz="4000" b="1" dirty="0">
                <a:solidFill>
                  <a:schemeClr val="bg1"/>
                </a:solidFill>
                <a:cs typeface="B Zar" panose="00000400000000000000" pitchFamily="2" charset="-78"/>
              </a:rPr>
              <a:t>سنّت‌های الهی </a:t>
            </a:r>
            <a:r>
              <a:rPr lang="fa-IR" sz="4000" b="1" dirty="0">
                <a:solidFill>
                  <a:srgbClr val="FFC000"/>
                </a:solidFill>
                <a:cs typeface="B Zar" panose="00000400000000000000" pitchFamily="2" charset="-78"/>
              </a:rPr>
              <a:t>(قوانین ثابت تاریخ در عرصه‌ی اجتماعی) را بررسی و بر نیازهای عصر تطبیق دهد.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23793" y="441288"/>
            <a:ext cx="3757695" cy="8274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fa-IR" b="1">
                <a:solidFill>
                  <a:srgbClr val="C00000"/>
                </a:solidFill>
                <a:cs typeface="B Titr" panose="00000700000000000000" pitchFamily="2" charset="-78"/>
              </a:rPr>
              <a:t>تفسیر اجتماعی</a:t>
            </a:r>
            <a:endParaRPr lang="fa-IR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4101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68488" y="87488"/>
            <a:ext cx="8820000" cy="6660000"/>
          </a:xfrm>
          <a:prstGeom prst="roundRect">
            <a:avLst>
              <a:gd name="adj" fmla="val 3739"/>
            </a:avLst>
          </a:prstGeom>
          <a:noFill/>
          <a:ln w="38100">
            <a:solidFill>
              <a:schemeClr val="tx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prstClr val="white"/>
              </a:solidFill>
              <a:cs typeface="B Titr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9413" y="1933090"/>
            <a:ext cx="8238153" cy="221599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800" b="1" spc="50" dirty="0">
                <a:ln w="12700" cmpd="sng">
                  <a:noFill/>
                  <a:prstDash val="solid"/>
                </a:ln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cs typeface="B Titr" panose="00000700000000000000" pitchFamily="2" charset="-78"/>
              </a:rPr>
              <a:t>ویژگی‌های کتاب </a:t>
            </a:r>
          </a:p>
          <a:p>
            <a:pPr algn="ctr">
              <a:lnSpc>
                <a:spcPct val="150000"/>
              </a:lnSpc>
            </a:pPr>
            <a:r>
              <a:rPr lang="fa-IR" sz="4800" b="1" spc="50" dirty="0">
                <a:ln w="12700" cmpd="sng">
                  <a:noFill/>
                  <a:prstDash val="solid"/>
                </a:ln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cs typeface="B Titr" panose="00000700000000000000" pitchFamily="2" charset="-78"/>
              </a:rPr>
              <a:t>«طرح کلّی اندیشه اسلامی در قرآن»</a:t>
            </a:r>
          </a:p>
        </p:txBody>
      </p:sp>
    </p:spTree>
    <p:extLst>
      <p:ext uri="{BB962C8B-B14F-4D97-AF65-F5344CB8AC3E}">
        <p14:creationId xmlns:p14="http://schemas.microsoft.com/office/powerpoint/2010/main" val="252585374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595745" y="1377044"/>
            <a:ext cx="9964751" cy="457202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547688" indent="-4111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363" indent="-282575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 2" pitchFamily="18" charset="2"/>
              <a:buChar char="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475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itchFamily="2" charset="2"/>
              <a:buChar char="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2550" indent="-1825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itchFamily="18" charset="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4638" indent="-1825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6387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1-  ارائ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ة</a:t>
            </a: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 نمای کلی از 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اصول انديشة اسلامي</a:t>
            </a:r>
            <a:endParaRPr lang="fa-I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  <a:p>
            <a:pPr marL="868362" lvl="3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بر اساس 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آيات قرآن </a:t>
            </a:r>
            <a:endParaRPr lang="fa-IR" b="1" dirty="0">
              <a:solidFill>
                <a:srgbClr val="FFFF00"/>
              </a:solidFill>
              <a:cs typeface="B Mitra" panose="00000400000000000000" pitchFamily="2" charset="-78"/>
            </a:endParaRPr>
          </a:p>
          <a:p>
            <a:pPr marL="868362" lvl="3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بر مبناي توضيح مسائل ضروري دين 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(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مسائلي که آگاهي از آنها براي سعادت انسان</a:t>
            </a:r>
            <a:r>
              <a:rPr lang="en-US" b="1" dirty="0">
                <a:solidFill>
                  <a:srgbClr val="FFFF00"/>
                </a:solidFill>
                <a:cs typeface="B Mitra" panose="00000400000000000000" pitchFamily="2" charset="-78"/>
              </a:rPr>
              <a:t>‌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ها مفيد است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)</a:t>
            </a:r>
            <a:endParaRPr lang="fa-IR" sz="2400" b="1" dirty="0">
              <a:solidFill>
                <a:srgbClr val="FFFF00"/>
              </a:solidFill>
              <a:cs typeface="B Mitra" panose="00000400000000000000" pitchFamily="2" charset="-78"/>
            </a:endParaRPr>
          </a:p>
          <a:p>
            <a:pPr marL="355600" lvl="3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2- طرحی منسجم از هم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ة</a:t>
            </a: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 اجزاء دین</a:t>
            </a:r>
          </a:p>
          <a:p>
            <a:pPr marL="868362" lvl="3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روند بحث و نکات عرضه شده، منطقي و دور از هرگونه تعصب ورزي است.</a:t>
            </a:r>
          </a:p>
          <a:p>
            <a:pPr marL="868362" lvl="3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همۀ اصول و اجزاء دین به مثابه یک «کلّ منسجم و هم‌آهنگ» مورد توجه قرار گرفته اند.</a:t>
            </a:r>
          </a:p>
          <a:p>
            <a:pPr marL="868362" lvl="3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پر کردن خلأ فکري مسلمانان در برابر مکاتب بشري.</a:t>
            </a:r>
          </a:p>
          <a:p>
            <a:pPr marL="868362" lvl="3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ارائة 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امتدادهای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تفکر توحيدي در 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سائر اصول اندیشه اسلامی(نبوت و ولایت)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27920" y="125760"/>
            <a:ext cx="7624464" cy="998984"/>
          </a:xfrm>
          <a:prstGeom prst="rect">
            <a:avLst/>
          </a:prstGeom>
        </p:spPr>
        <p:txBody>
          <a:bodyPr vert="horz" anchor="b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9pPr>
          </a:lstStyle>
          <a:p>
            <a:pPr algn="r">
              <a:defRPr/>
            </a:pPr>
            <a:endParaRPr lang="fa-IR" sz="1800" b="0" dirty="0">
              <a:solidFill>
                <a:srgbClr val="FFFF00"/>
              </a:solidFill>
              <a:latin typeface="Neirizi" pitchFamily="2" charset="0"/>
              <a:cs typeface="Neirizi" pitchFamily="2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863752" y="1206572"/>
            <a:ext cx="4320000" cy="0"/>
          </a:xfrm>
          <a:prstGeom prst="line">
            <a:avLst/>
          </a:prstGeom>
          <a:ln w="28575">
            <a:solidFill>
              <a:srgbClr val="FF006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866457" y="441878"/>
            <a:ext cx="2590774" cy="718658"/>
          </a:xfr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rtlCol="0" anchor="ctr">
            <a:spAutoFit/>
          </a:bodyPr>
          <a:lstStyle/>
          <a:p>
            <a:r>
              <a:rPr lang="fa-IR" dirty="0">
                <a:solidFill>
                  <a:schemeClr val="bg1"/>
                </a:solidFill>
                <a:cs typeface="B Titr" panose="00000700000000000000" pitchFamily="2" charset="-78"/>
              </a:rPr>
              <a:t>درباره کتاب</a:t>
            </a:r>
          </a:p>
        </p:txBody>
      </p:sp>
    </p:spTree>
    <p:extLst>
      <p:ext uri="{BB962C8B-B14F-4D97-AF65-F5344CB8AC3E}">
        <p14:creationId xmlns:p14="http://schemas.microsoft.com/office/powerpoint/2010/main" val="7582132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43345" y="1281177"/>
            <a:ext cx="9943047" cy="5181418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547688" indent="-4111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363" indent="-282575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 2" pitchFamily="18" charset="2"/>
              <a:buChar char="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475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itchFamily="2" charset="2"/>
              <a:buChar char="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2550" indent="-1825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itchFamily="18" charset="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4638" indent="-1825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06387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3- نظام فکری اسلام به‌مثابه نسخ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ة</a:t>
            </a: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 جامعه‌ساز</a:t>
            </a:r>
          </a:p>
          <a:p>
            <a:pPr marL="649287" lvl="2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sz="2000" b="1" dirty="0">
                <a:solidFill>
                  <a:srgbClr val="FFFF00"/>
                </a:solidFill>
                <a:cs typeface="B Mitra" panose="00000400000000000000" pitchFamily="2" charset="-78"/>
              </a:rPr>
              <a:t>تفسیر موضوعی ناظر به حیات اجتماعی</a:t>
            </a:r>
          </a:p>
          <a:p>
            <a:pPr marL="649287" lvl="2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sz="2000" b="1" dirty="0">
                <a:solidFill>
                  <a:srgbClr val="FFFF00"/>
                </a:solidFill>
                <a:cs typeface="B Mitra" panose="00000400000000000000" pitchFamily="2" charset="-78"/>
              </a:rPr>
              <a:t>معارف اسلام را به‌عنوان یک مجموعۀ ذهنیِ محض ندیده است. بلکه تک‌تک گزاره ها ناظر به خروجی‌های عملی در ساحت اجتماع ارائه شده است. </a:t>
            </a:r>
          </a:p>
          <a:p>
            <a:pPr marL="306387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4- تحرّک‌زا و شورآفرین</a:t>
            </a:r>
          </a:p>
          <a:p>
            <a:pPr marL="649287" lvl="2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sz="2000" b="1" dirty="0">
                <a:solidFill>
                  <a:srgbClr val="FFFF00"/>
                </a:solidFill>
                <a:cs typeface="B Mitra" panose="00000400000000000000" pitchFamily="2" charset="-78"/>
              </a:rPr>
              <a:t>امتیاز این کتاب، رویکرد تربیتی آن است که مخاطب را بی‌قرار میکند و به کنش‌گری اجتماعی وامی‌دارد.</a:t>
            </a:r>
          </a:p>
          <a:p>
            <a:pPr marL="306387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5- 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نگاه نو و بديع به مفاهيم ديني</a:t>
            </a:r>
            <a:endParaRPr lang="fa-I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  <a:p>
            <a:pPr marL="627063" lvl="4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ü"/>
              <a:defRPr/>
            </a:pP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دغدغۀ این مباحث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«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اثر اجتماعی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»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است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. گاهی مانع این اثر اجتماعی، انگارۀ اشتباهی است که در پیشینۀ فهم از 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مفاهیم 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دین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ی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صورت گرفته. با اصلاح آن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 مفاهیم،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بقی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ۀ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آموزه‎‌ها</a:t>
            </a:r>
            <a:r>
              <a:rPr lang="ar-SA" b="1" dirty="0">
                <a:solidFill>
                  <a:srgbClr val="FFFF00"/>
                </a:solidFill>
                <a:cs typeface="B Mitra" panose="00000400000000000000" pitchFamily="2" charset="-78"/>
              </a:rPr>
              <a:t> هم در جایگاه درست خودشان قرار میگیرند</a:t>
            </a:r>
            <a:r>
              <a:rPr lang="fa-IR" b="1" dirty="0">
                <a:solidFill>
                  <a:srgbClr val="FFFF00"/>
                </a:solidFill>
                <a:cs typeface="B Mitra" panose="00000400000000000000" pitchFamily="2" charset="-78"/>
              </a:rPr>
              <a:t>.</a:t>
            </a:r>
            <a:endParaRPr lang="fa-IR" sz="2400" b="1" dirty="0">
              <a:solidFill>
                <a:srgbClr val="FFFF00"/>
              </a:solidFill>
              <a:cs typeface="B Mitra" panose="00000400000000000000" pitchFamily="2" charset="-78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27920" y="125760"/>
            <a:ext cx="7624464" cy="998984"/>
          </a:xfrm>
          <a:prstGeom prst="rect">
            <a:avLst/>
          </a:prstGeom>
        </p:spPr>
        <p:txBody>
          <a:bodyPr vert="horz" anchor="b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کودک" pitchFamily="2" charset="-78"/>
                <a:cs typeface="B Mitra" pitchFamily="2" charset="-78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Lucida Sans" pitchFamily="34" charset="0"/>
                <a:cs typeface="Tahoma" pitchFamily="34" charset="0"/>
              </a:defRPr>
            </a:lvl9pPr>
          </a:lstStyle>
          <a:p>
            <a:pPr algn="r">
              <a:defRPr/>
            </a:pPr>
            <a:endParaRPr lang="fa-IR" sz="1800" b="0" dirty="0">
              <a:solidFill>
                <a:srgbClr val="FFFF00"/>
              </a:solidFill>
              <a:latin typeface="Neirizi" pitchFamily="2" charset="0"/>
              <a:cs typeface="Neirizi" pitchFamily="2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3863752" y="1206572"/>
            <a:ext cx="4320000" cy="0"/>
          </a:xfrm>
          <a:prstGeom prst="line">
            <a:avLst/>
          </a:prstGeom>
          <a:ln w="28575">
            <a:solidFill>
              <a:srgbClr val="FF006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866457" y="441878"/>
            <a:ext cx="2590774" cy="718658"/>
          </a:xfr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rtlCol="0" anchor="ctr">
            <a:spAutoFit/>
          </a:bodyPr>
          <a:lstStyle/>
          <a:p>
            <a:r>
              <a:rPr lang="fa-IR" dirty="0">
                <a:solidFill>
                  <a:schemeClr val="bg1"/>
                </a:solidFill>
                <a:cs typeface="B Titr" panose="00000700000000000000" pitchFamily="2" charset="-78"/>
              </a:rPr>
              <a:t>درباره کتاب</a:t>
            </a:r>
          </a:p>
        </p:txBody>
      </p:sp>
    </p:spTree>
    <p:extLst>
      <p:ext uri="{BB962C8B-B14F-4D97-AF65-F5344CB8AC3E}">
        <p14:creationId xmlns:p14="http://schemas.microsoft.com/office/powerpoint/2010/main" val="188427420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554181" y="1406155"/>
            <a:ext cx="10695709" cy="534300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547688" indent="-4111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  <a:buFont typeface="Wingdings 2" pitchFamily="18" charset="2"/>
              <a:buChar char="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363" indent="-282575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 2" pitchFamily="18" charset="2"/>
              <a:buChar char="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475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itchFamily="2" charset="2"/>
              <a:buChar char="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2550" indent="-1825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Wingdings 3" pitchFamily="18" charset="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4638" indent="-182563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itchFamily="18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50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6- 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انطباق با سيرة سياسي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‌</a:t>
            </a: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 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‌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مبارزاتي ائمه </a:t>
            </a:r>
            <a:r>
              <a:rPr lang="ar-SA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عليهم</a:t>
            </a: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‌</a:t>
            </a:r>
            <a:r>
              <a:rPr lang="ar-SA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السلام </a:t>
            </a:r>
            <a:r>
              <a:rPr lang="ar-S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براي برقراري حکومت اسلامي</a:t>
            </a:r>
            <a:endParaRPr lang="fa-I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  <a:p>
            <a:pPr marL="95250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  <a:p>
            <a:pPr marL="95250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7- تنظیم تمامی محتوا توسّط رهبر معظّم انقلاب</a:t>
            </a:r>
          </a:p>
          <a:p>
            <a:pPr marL="95250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  <a:p>
            <a:pPr marL="177800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8- بازگوکنندة نظام فکري معظم له</a:t>
            </a:r>
          </a:p>
          <a:p>
            <a:pPr marL="306387" lvl="2" indent="0" algn="just" defTabSz="628650">
              <a:lnSpc>
                <a:spcPct val="150000"/>
              </a:lnSpc>
              <a:buClrTx/>
              <a:buSzPct val="65000"/>
              <a:buNone/>
              <a:defRPr/>
            </a:pPr>
            <a:r>
              <a:rPr lang="fa-IR" sz="1800" b="1" dirty="0">
                <a:solidFill>
                  <a:srgbClr val="FFFF00"/>
                </a:solidFill>
                <a:cs typeface="B Mitra" panose="00000400000000000000" pitchFamily="2" charset="-78"/>
              </a:rPr>
              <a:t>«بنده يك ماهِ رمضان در مسجد امام حسنِ مشهد سخنرانىِ مستمرِّ سى جلسه‌اى داشتم ... در آن سخنراني‌ها راجع به توحيد، امامت، ولايت، نبوّت و ساير مباحث اساسى بحث شده است كه </a:t>
            </a:r>
            <a:r>
              <a:rPr lang="fa-IR" sz="1800" b="1" u="sng" dirty="0">
                <a:solidFill>
                  <a:srgbClr val="FFFF00"/>
                </a:solidFill>
                <a:cs typeface="B Mitra" panose="00000400000000000000" pitchFamily="2" charset="-78"/>
              </a:rPr>
              <a:t>الآن هم آنها را تأييد مى‌كنم</a:t>
            </a:r>
            <a:r>
              <a:rPr lang="fa-IR" sz="1800" b="1" dirty="0">
                <a:solidFill>
                  <a:srgbClr val="FFFF00"/>
                </a:solidFill>
                <a:cs typeface="B Mitra" panose="00000400000000000000" pitchFamily="2" charset="-78"/>
              </a:rPr>
              <a:t>. اينها پايه‌هاى فكرى براى ايجاد يك نظام اسلامى بود.» (1381/4/4)</a:t>
            </a:r>
          </a:p>
          <a:p>
            <a:pPr marL="649287" lvl="2" indent="-342900" algn="just" defTabSz="628650">
              <a:lnSpc>
                <a:spcPct val="150000"/>
              </a:lnSpc>
              <a:buClrTx/>
              <a:buSzPct val="65000"/>
              <a:buFont typeface="Wingdings" panose="05000000000000000000" pitchFamily="2" charset="2"/>
              <a:buChar char="q"/>
              <a:defRPr/>
            </a:pP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863752" y="1206572"/>
            <a:ext cx="4320000" cy="0"/>
          </a:xfrm>
          <a:prstGeom prst="line">
            <a:avLst/>
          </a:prstGeom>
          <a:ln w="28575">
            <a:solidFill>
              <a:srgbClr val="FF0066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866457" y="441878"/>
            <a:ext cx="2590774" cy="718658"/>
          </a:xfr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rtlCol="0" anchor="ctr">
            <a:spAutoFit/>
          </a:bodyPr>
          <a:lstStyle/>
          <a:p>
            <a:r>
              <a:rPr lang="fa-IR" dirty="0">
                <a:solidFill>
                  <a:schemeClr val="bg1"/>
                </a:solidFill>
                <a:cs typeface="B Titr" panose="00000700000000000000" pitchFamily="2" charset="-78"/>
              </a:rPr>
              <a:t>درباره کتاب</a:t>
            </a:r>
          </a:p>
        </p:txBody>
      </p:sp>
    </p:spTree>
    <p:extLst>
      <p:ext uri="{BB962C8B-B14F-4D97-AF65-F5344CB8AC3E}">
        <p14:creationId xmlns:p14="http://schemas.microsoft.com/office/powerpoint/2010/main" val="13332876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3">
            <a:extLst>
              <a:ext uri="{FF2B5EF4-FFF2-40B4-BE49-F238E27FC236}">
                <a16:creationId xmlns="" xmlns:a16="http://schemas.microsoft.com/office/drawing/2014/main" id="{997C9E22-DD99-453F-9A5A-FE47D15FAE8A}"/>
              </a:ext>
            </a:extLst>
          </p:cNvPr>
          <p:cNvSpPr/>
          <p:nvPr/>
        </p:nvSpPr>
        <p:spPr>
          <a:xfrm>
            <a:off x="2644254" y="844008"/>
            <a:ext cx="6248399" cy="712802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800" b="1" dirty="0">
                <a:solidFill>
                  <a:schemeClr val="bg1"/>
                </a:solidFill>
                <a:cs typeface="B Zar" panose="00000400000000000000" pitchFamily="2" charset="-78"/>
              </a:rPr>
              <a:t>تقوا و عمل: دریچه‌ای به سمت عزتمندی ملت‌ها</a:t>
            </a:r>
          </a:p>
        </p:txBody>
      </p:sp>
      <p:sp>
        <p:nvSpPr>
          <p:cNvPr id="4" name="Callout: Down Arrow 4">
            <a:extLst>
              <a:ext uri="{FF2B5EF4-FFF2-40B4-BE49-F238E27FC236}">
                <a16:creationId xmlns="" xmlns:a16="http://schemas.microsoft.com/office/drawing/2014/main" id="{416A78B7-4147-45CA-BA83-E5D3501CD9E6}"/>
              </a:ext>
            </a:extLst>
          </p:cNvPr>
          <p:cNvSpPr/>
          <p:nvPr/>
        </p:nvSpPr>
        <p:spPr>
          <a:xfrm>
            <a:off x="3413321" y="1670916"/>
            <a:ext cx="4733927" cy="1044567"/>
          </a:xfrm>
          <a:prstGeom prst="downArrowCallout">
            <a:avLst>
              <a:gd name="adj1" fmla="val 28513"/>
              <a:gd name="adj2" fmla="val 25000"/>
              <a:gd name="adj3" fmla="val 25000"/>
              <a:gd name="adj4" fmla="val 54185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rgbClr val="FFFF00"/>
                </a:solidFill>
                <a:cs typeface="B Zar" panose="00000400000000000000" pitchFamily="2" charset="-78"/>
              </a:rPr>
              <a:t>کارآمدیِ</a:t>
            </a:r>
            <a:r>
              <a:rPr lang="fa-IR" sz="2400" b="1" dirty="0">
                <a:solidFill>
                  <a:srgbClr val="00FF00"/>
                </a:solidFill>
                <a:cs typeface="B Zar" panose="00000400000000000000" pitchFamily="2" charset="-78"/>
              </a:rPr>
              <a:t> این تقوا مبتنی بر ایمان است</a:t>
            </a: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EAF3F64-4178-4935-9C0A-FC07FC769B1D}"/>
              </a:ext>
            </a:extLst>
          </p:cNvPr>
          <p:cNvSpPr/>
          <p:nvPr/>
        </p:nvSpPr>
        <p:spPr>
          <a:xfrm>
            <a:off x="4975281" y="2833660"/>
            <a:ext cx="1586347" cy="914400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100" b="1" dirty="0">
                <a:solidFill>
                  <a:schemeClr val="bg1"/>
                </a:solidFill>
                <a:cs typeface="B Zar" panose="00000400000000000000" pitchFamily="2" charset="-78"/>
              </a:rPr>
              <a:t>ایمانی که</a:t>
            </a:r>
          </a:p>
        </p:txBody>
      </p:sp>
      <p:sp>
        <p:nvSpPr>
          <p:cNvPr id="6" name="Callout: Right Arrow 7">
            <a:extLst>
              <a:ext uri="{FF2B5EF4-FFF2-40B4-BE49-F238E27FC236}">
                <a16:creationId xmlns="" xmlns:a16="http://schemas.microsoft.com/office/drawing/2014/main" id="{530B7FAE-F27F-4C51-8FC6-F0704E1D0E2B}"/>
              </a:ext>
            </a:extLst>
          </p:cNvPr>
          <p:cNvSpPr/>
          <p:nvPr/>
        </p:nvSpPr>
        <p:spPr>
          <a:xfrm>
            <a:off x="6614413" y="2837197"/>
            <a:ext cx="1335371" cy="91440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6390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rgbClr val="00FF00"/>
                </a:solidFill>
                <a:cs typeface="B Zar" panose="00000400000000000000" pitchFamily="2" charset="-78"/>
              </a:rPr>
              <a:t>منشأ آن</a:t>
            </a:r>
          </a:p>
        </p:txBody>
      </p:sp>
      <p:sp>
        <p:nvSpPr>
          <p:cNvPr id="7" name="Callout: Left Arrow 8">
            <a:extLst>
              <a:ext uri="{FF2B5EF4-FFF2-40B4-BE49-F238E27FC236}">
                <a16:creationId xmlns="" xmlns:a16="http://schemas.microsoft.com/office/drawing/2014/main" id="{8027B389-CEC2-4A81-B4BF-C6DBFE2CE80B}"/>
              </a:ext>
            </a:extLst>
          </p:cNvPr>
          <p:cNvSpPr/>
          <p:nvPr/>
        </p:nvSpPr>
        <p:spPr>
          <a:xfrm>
            <a:off x="3640052" y="2877381"/>
            <a:ext cx="1282444" cy="9144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4700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rgbClr val="00FF00"/>
                </a:solidFill>
                <a:cs typeface="B Zar" panose="00000400000000000000" pitchFamily="2" charset="-78"/>
              </a:rPr>
              <a:t>اثر آن</a:t>
            </a:r>
          </a:p>
        </p:txBody>
      </p:sp>
      <p:sp>
        <p:nvSpPr>
          <p:cNvPr id="8" name="Arrow: Down 12">
            <a:extLst>
              <a:ext uri="{FF2B5EF4-FFF2-40B4-BE49-F238E27FC236}">
                <a16:creationId xmlns="" xmlns:a16="http://schemas.microsoft.com/office/drawing/2014/main" id="{F2C772C1-1A3D-4A4B-A5EC-E4B10A8E3BBA}"/>
              </a:ext>
            </a:extLst>
          </p:cNvPr>
          <p:cNvSpPr/>
          <p:nvPr/>
        </p:nvSpPr>
        <p:spPr>
          <a:xfrm>
            <a:off x="4903360" y="24296"/>
            <a:ext cx="1660002" cy="795928"/>
          </a:xfrm>
          <a:prstGeom prst="downArrow">
            <a:avLst>
              <a:gd name="adj1" fmla="val 55220"/>
              <a:gd name="adj2" fmla="val 2734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chemeClr val="tx1"/>
                </a:solidFill>
                <a:cs typeface="B Titr" panose="00000700000000000000" pitchFamily="2" charset="-78"/>
              </a:rPr>
              <a:t>طرح بحث</a:t>
            </a:r>
          </a:p>
        </p:txBody>
      </p:sp>
      <p:sp>
        <p:nvSpPr>
          <p:cNvPr id="9" name="Rectangle: Rounded Corners 13">
            <a:extLst>
              <a:ext uri="{FF2B5EF4-FFF2-40B4-BE49-F238E27FC236}">
                <a16:creationId xmlns="" xmlns:a16="http://schemas.microsoft.com/office/drawing/2014/main" id="{7A4B4F67-3DCF-45E0-8C45-FF194C68950C}"/>
              </a:ext>
            </a:extLst>
          </p:cNvPr>
          <p:cNvSpPr/>
          <p:nvPr/>
        </p:nvSpPr>
        <p:spPr>
          <a:xfrm>
            <a:off x="2075761" y="3953679"/>
            <a:ext cx="7315200" cy="596356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>
              <a:lnSpc>
                <a:spcPct val="150000"/>
              </a:lnSpc>
            </a:pPr>
            <a:r>
              <a:rPr lang="fa-IR" sz="2000" b="1" dirty="0">
                <a:solidFill>
                  <a:srgbClr val="00FF00"/>
                </a:solidFill>
                <a:cs typeface="B Zar" panose="00000400000000000000" pitchFamily="2" charset="-78"/>
              </a:rPr>
              <a:t>در هر زمان، درهر مکان، در مقابل همگان و نسبت به همه احکام الهی ثابت باشد.</a:t>
            </a:r>
            <a:endParaRPr lang="en-US" sz="2000" b="1" dirty="0">
              <a:solidFill>
                <a:srgbClr val="00FF00"/>
              </a:solidFill>
              <a:cs typeface="B Zar" panose="00000400000000000000" pitchFamily="2" charset="-78"/>
            </a:endParaRPr>
          </a:p>
        </p:txBody>
      </p:sp>
      <p:sp>
        <p:nvSpPr>
          <p:cNvPr id="10" name="Rectangle: Rounded Corners 14">
            <a:extLst>
              <a:ext uri="{FF2B5EF4-FFF2-40B4-BE49-F238E27FC236}">
                <a16:creationId xmlns="" xmlns:a16="http://schemas.microsoft.com/office/drawing/2014/main" id="{22D4DC95-75B0-404A-A94E-82C48BAB91E2}"/>
              </a:ext>
            </a:extLst>
          </p:cNvPr>
          <p:cNvSpPr/>
          <p:nvPr/>
        </p:nvSpPr>
        <p:spPr>
          <a:xfrm>
            <a:off x="8052300" y="2833660"/>
            <a:ext cx="2201527" cy="914400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>
              <a:lnSpc>
                <a:spcPct val="150000"/>
              </a:lnSpc>
            </a:pPr>
            <a:r>
              <a:rPr lang="fa-IR" b="1" dirty="0">
                <a:solidFill>
                  <a:srgbClr val="00FF00"/>
                </a:solidFill>
                <a:cs typeface="B Zar" panose="00000400000000000000" pitchFamily="2" charset="-78"/>
              </a:rPr>
              <a:t>آگاهی و شناخت است.</a:t>
            </a:r>
            <a:endParaRPr lang="en-US" b="1" dirty="0">
              <a:solidFill>
                <a:srgbClr val="00FF00"/>
              </a:solidFill>
              <a:cs typeface="B Zar" panose="00000400000000000000" pitchFamily="2" charset="-78"/>
            </a:endParaRPr>
          </a:p>
        </p:txBody>
      </p:sp>
      <p:sp>
        <p:nvSpPr>
          <p:cNvPr id="11" name="Rectangle: Rounded Corners 15">
            <a:extLst>
              <a:ext uri="{FF2B5EF4-FFF2-40B4-BE49-F238E27FC236}">
                <a16:creationId xmlns="" xmlns:a16="http://schemas.microsoft.com/office/drawing/2014/main" id="{8AA3DB01-69D8-4EE4-831C-5DAD7312E3E2}"/>
              </a:ext>
            </a:extLst>
          </p:cNvPr>
          <p:cNvSpPr/>
          <p:nvPr/>
        </p:nvSpPr>
        <p:spPr>
          <a:xfrm>
            <a:off x="832511" y="2888022"/>
            <a:ext cx="2714553" cy="914400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>
              <a:lnSpc>
                <a:spcPct val="150000"/>
              </a:lnSpc>
            </a:pPr>
            <a:r>
              <a:rPr lang="fa-IR" b="1" dirty="0">
                <a:solidFill>
                  <a:srgbClr val="00FF00"/>
                </a:solidFill>
                <a:cs typeface="B Zar" panose="00000400000000000000" pitchFamily="2" charset="-78"/>
              </a:rPr>
              <a:t>تعهُّد عملی در ابعاد مختلف فردی و اجتماعی است.</a:t>
            </a:r>
            <a:endParaRPr lang="en-US" b="1" dirty="0">
              <a:solidFill>
                <a:srgbClr val="00FF00"/>
              </a:solidFill>
              <a:cs typeface="B Zar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 rot="5400000">
            <a:off x="9029365" y="2526685"/>
            <a:ext cx="4596497" cy="830997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 algn="ctr" rtl="1"/>
            <a:r>
              <a:rPr lang="fa-IR" sz="2400" b="1" dirty="0">
                <a:solidFill>
                  <a:srgbClr val="FF0000"/>
                </a:solidFill>
                <a:latin typeface="Andalus" panose="02020603050405020304" pitchFamily="18" charset="-78"/>
                <a:cs typeface="B Titr" panose="00000700000000000000" pitchFamily="2" charset="-78"/>
              </a:rPr>
              <a:t>دورنمای کتاب </a:t>
            </a:r>
          </a:p>
          <a:p>
            <a:pPr algn="ctr" rtl="1"/>
            <a:r>
              <a:rPr lang="fa-IR" sz="2400" b="1" dirty="0">
                <a:solidFill>
                  <a:srgbClr val="FF0000"/>
                </a:solidFill>
                <a:latin typeface="Andalus" panose="02020603050405020304" pitchFamily="18" charset="-78"/>
                <a:cs typeface="B Titr" panose="00000700000000000000" pitchFamily="2" charset="-78"/>
              </a:rPr>
              <a:t>«طرح کلّی اندیشه‌ی اسلامی در قرآن»</a:t>
            </a:r>
          </a:p>
        </p:txBody>
      </p:sp>
      <p:sp>
        <p:nvSpPr>
          <p:cNvPr id="14" name="Oval 13"/>
          <p:cNvSpPr/>
          <p:nvPr/>
        </p:nvSpPr>
        <p:spPr>
          <a:xfrm>
            <a:off x="1183934" y="4725581"/>
            <a:ext cx="9192700" cy="1815153"/>
          </a:xfrm>
          <a:prstGeom prst="ellips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800" b="1" dirty="0">
                <a:solidFill>
                  <a:srgbClr val="00B0F0"/>
                </a:solidFill>
                <a:cs typeface="B Zar" panose="00000400000000000000" pitchFamily="2" charset="-78"/>
              </a:rPr>
              <a:t>با این رویکردِ ایمانی به دنبال امتدادهای اجتماعیِ</a:t>
            </a:r>
          </a:p>
          <a:p>
            <a:pPr algn="ctr" rtl="1"/>
            <a:r>
              <a:rPr lang="fa-IR" sz="2800" b="1" dirty="0">
                <a:solidFill>
                  <a:srgbClr val="00B0F0"/>
                </a:solidFill>
                <a:cs typeface="B Zar" panose="00000400000000000000" pitchFamily="2" charset="-78"/>
              </a:rPr>
              <a:t>سه اصل </a:t>
            </a:r>
            <a:r>
              <a:rPr lang="fa-IR" sz="2800" b="1" dirty="0">
                <a:solidFill>
                  <a:schemeClr val="bg1"/>
                </a:solidFill>
                <a:cs typeface="B Zar" panose="00000400000000000000" pitchFamily="2" charset="-78"/>
              </a:rPr>
              <a:t>توحید</a:t>
            </a:r>
            <a:r>
              <a:rPr lang="fa-IR" sz="2800" b="1" dirty="0">
                <a:solidFill>
                  <a:srgbClr val="00B0F0"/>
                </a:solidFill>
                <a:cs typeface="B Zar" panose="00000400000000000000" pitchFamily="2" charset="-78"/>
              </a:rPr>
              <a:t>، </a:t>
            </a:r>
            <a:r>
              <a:rPr lang="fa-IR" sz="2800" b="1" dirty="0">
                <a:solidFill>
                  <a:schemeClr val="bg1"/>
                </a:solidFill>
                <a:cs typeface="B Zar" panose="00000400000000000000" pitchFamily="2" charset="-78"/>
              </a:rPr>
              <a:t>نبوت</a:t>
            </a:r>
            <a:r>
              <a:rPr lang="fa-IR" sz="2800" b="1" dirty="0">
                <a:solidFill>
                  <a:srgbClr val="00B0F0"/>
                </a:solidFill>
                <a:cs typeface="B Zar" panose="00000400000000000000" pitchFamily="2" charset="-78"/>
              </a:rPr>
              <a:t> و </a:t>
            </a:r>
            <a:r>
              <a:rPr lang="fa-IR" sz="2800" b="1" dirty="0">
                <a:solidFill>
                  <a:schemeClr val="bg1"/>
                </a:solidFill>
                <a:cs typeface="B Zar" panose="00000400000000000000" pitchFamily="2" charset="-78"/>
              </a:rPr>
              <a:t>ولایت</a:t>
            </a:r>
            <a:r>
              <a:rPr lang="fa-IR" sz="2800" b="1" dirty="0">
                <a:solidFill>
                  <a:srgbClr val="00B0F0"/>
                </a:solidFill>
                <a:cs typeface="B Zar" panose="00000400000000000000" pitchFamily="2" charset="-78"/>
              </a:rPr>
              <a:t> می رویم.</a:t>
            </a:r>
          </a:p>
        </p:txBody>
      </p:sp>
    </p:spTree>
    <p:extLst>
      <p:ext uri="{BB962C8B-B14F-4D97-AF65-F5344CB8AC3E}">
        <p14:creationId xmlns:p14="http://schemas.microsoft.com/office/powerpoint/2010/main" val="214538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6">
            <a:extLst>
              <a:ext uri="{FF2B5EF4-FFF2-40B4-BE49-F238E27FC236}">
                <a16:creationId xmlns="" xmlns:a16="http://schemas.microsoft.com/office/drawing/2014/main" id="{44F8ECAD-EB6A-45D8-AD06-126A8D4008CE}"/>
              </a:ext>
            </a:extLst>
          </p:cNvPr>
          <p:cNvSpPr txBox="1">
            <a:spLocks/>
          </p:cNvSpPr>
          <p:nvPr/>
        </p:nvSpPr>
        <p:spPr>
          <a:xfrm>
            <a:off x="4420425" y="707588"/>
            <a:ext cx="3351150" cy="136795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buNone/>
            </a:pPr>
            <a:r>
              <a:rPr lang="fa-IR" sz="4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جلسه اوّل</a:t>
            </a:r>
          </a:p>
        </p:txBody>
      </p:sp>
      <p:sp>
        <p:nvSpPr>
          <p:cNvPr id="5" name="Subtitle 6">
            <a:extLst>
              <a:ext uri="{FF2B5EF4-FFF2-40B4-BE49-F238E27FC236}">
                <a16:creationId xmlns="" xmlns:a16="http://schemas.microsoft.com/office/drawing/2014/main" id="{25A173D7-E349-4C18-A5C8-42EEB93A200B}"/>
              </a:ext>
            </a:extLst>
          </p:cNvPr>
          <p:cNvSpPr txBox="1">
            <a:spLocks/>
          </p:cNvSpPr>
          <p:nvPr/>
        </p:nvSpPr>
        <p:spPr>
          <a:xfrm>
            <a:off x="3203864" y="2844800"/>
            <a:ext cx="5784272" cy="19290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2  Lotus" panose="00000400000000000000" pitchFamily="2" charset="-78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/>
            <a:r>
              <a:rPr lang="fa-IR" sz="1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«تقوا»</a:t>
            </a:r>
          </a:p>
        </p:txBody>
      </p:sp>
    </p:spTree>
    <p:extLst>
      <p:ext uri="{BB962C8B-B14F-4D97-AF65-F5344CB8AC3E}">
        <p14:creationId xmlns:p14="http://schemas.microsoft.com/office/powerpoint/2010/main" val="303607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124"/>
            <a:ext cx="4967514" cy="810533"/>
          </a:xfrm>
          <a:noFill/>
          <a:ln w="28575" cap="flat" cmpd="sng" algn="ctr">
            <a:solidFill>
              <a:schemeClr val="accent6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/>
          <a:lstStyle/>
          <a:p>
            <a:pPr algn="ctr" rtl="1"/>
            <a:r>
              <a:rPr lang="fa-I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Zar" panose="00000400000000000000" pitchFamily="2" charset="-78"/>
              </a:rPr>
              <a:t>سوره‌ی مبارکه آل‌عمران</a:t>
            </a:r>
            <a:endParaRPr lang="en-US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75657"/>
            <a:ext cx="11292114" cy="5416438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يَا أَيُّهَا الَّذِينَ آمَنُوا لاَ تَأْكُلُوا الرِّبَا أَضْعَافاً مُضَاعَفَةً وَ اتَّقُوا اللَّهَ لَعَلَّكُمْ تُفْلِحُونَ ﴿130﴾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اتَّقُوا النَّارَ الَّتِي أُعِدَّتْ لِلْكَافِرِينَ ﴿آل عمران:131﴾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أَطِيعُوا اللَّهَ وَ الرَّسُولَ لَعَلَّكُمْ تُرْحَمُونَ ﴿132﴾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سَارِعُوا إِلَى مَغْفِرَةٍ  مِنْ رَبِّكُمْ وَ جَنَّةٍ عَرْضُهَا السَّمَاوَاتُ وَ الْأَرْضُ أُعِدَّتْ لِلْمُتَّقِينَ ﴿133﴾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الَّذِينَ يُنْفِقُونَ فِي السَّرَّاءِ وَ الضَّرَّاءِ وَ الْكَاظِمِينَ الْغَيْظَ وَ الْعَافِينَ عَنِ النَّاسِ وَ اللَّهُ يُحِبُّ الْمُحْسِنِينَ ﴿134﴾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الَّذِينَ إِذَا فَعَلُوا فَاحِشَةً أَوْ ظَلَمُوا أَنْفُسَهُمْ ذَكَرُوا اللَّهَ فَاسْتَغْفَرُوا لِذُنُوبِهِمْ وَ مَنْ يَغْفِرُ الذُّنُوبَ إِلاَّ اللَّهُ وَ لَمْ يُصِرُّوا عَلَى مَا فَعَلُوا وَ هُمْ يَعْلَمُونَ ﴿135﴾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700" dirty="0">
                <a:solidFill>
                  <a:srgbClr val="FF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أُولٰئِكَ جَزَاؤُهُمْ مَغْفِرَةٌ مِنْ رَبِّهِمْ وَ جَنَّاتٌ تَجْرِي مِنْ تَحْتِهَا الْأَنْهَارُ خَالِدِينَ فِيهَا وَ نِعْمَ أَجْرُ الْعَامِلِينَ ﴿136﴾</a:t>
            </a:r>
            <a:endParaRPr lang="en-US" sz="2700" dirty="0">
              <a:solidFill>
                <a:srgbClr val="FF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0" indent="0">
              <a:buNone/>
            </a:pPr>
            <a:endParaRPr lang="en-US" sz="27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34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="" xmlns:a16="http://schemas.microsoft.com/office/drawing/2014/main" id="{21714AD4-FD0D-46AB-95C0-E8CA7287CF56}"/>
              </a:ext>
            </a:extLst>
          </p:cNvPr>
          <p:cNvSpPr/>
          <p:nvPr/>
        </p:nvSpPr>
        <p:spPr>
          <a:xfrm>
            <a:off x="3067834" y="1445852"/>
            <a:ext cx="6237181" cy="86509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3200" b="1" dirty="0">
                <a:solidFill>
                  <a:srgbClr val="00FF00"/>
                </a:solidFill>
                <a:cs typeface="B Titr" panose="00000700000000000000" pitchFamily="2" charset="-78"/>
              </a:rPr>
              <a:t>کدامین تقوا بن‌مایه‌ی سعادت جامعه است؟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38682" y="633593"/>
            <a:ext cx="8095486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rtl="1"/>
            <a:r>
              <a:rPr lang="fa-IR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يَا أَيُّهَا الَّذِينَ آمَنُوا لاَ تَأْكُلُوا الرِّبَا أَضْعَافاً مُضَاعَفَةً وَ اتَّقُوا اللَّهَ لَعَلَّكُمْ تُفْلِحُونَ ﴿130﴾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pic>
        <p:nvPicPr>
          <p:cNvPr id="2" name="1.تقوای اجتماعی-اسلاید17-کدامین تقوا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30231" y="1393871"/>
            <a:ext cx="1216902" cy="912676"/>
          </a:xfrm>
          <a:prstGeom prst="roundRect">
            <a:avLst>
              <a:gd name="adj" fmla="val 5299"/>
            </a:avLst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plastic">
            <a:bevelT/>
            <a:contourClr>
              <a:srgbClr val="FFFFFF"/>
            </a:contourClr>
          </a:sp3d>
        </p:spPr>
      </p:pic>
      <p:sp>
        <p:nvSpPr>
          <p:cNvPr id="21" name="Rounded Rectangle 49">
            <a:extLst>
              <a:ext uri="{FF2B5EF4-FFF2-40B4-BE49-F238E27FC236}">
                <a16:creationId xmlns="" xmlns:a16="http://schemas.microsoft.com/office/drawing/2014/main" id="{CE4ED46C-EF75-4DDD-BB05-05108FCD8B88}"/>
              </a:ext>
            </a:extLst>
          </p:cNvPr>
          <p:cNvSpPr/>
          <p:nvPr/>
        </p:nvSpPr>
        <p:spPr>
          <a:xfrm>
            <a:off x="7310017" y="2444145"/>
            <a:ext cx="4193283" cy="830998"/>
          </a:xfrm>
          <a:prstGeom prst="roundRect">
            <a:avLst>
              <a:gd name="adj" fmla="val 50000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rgbClr val="FFFF00"/>
                </a:solidFill>
                <a:cs typeface="B Zar" panose="00000400000000000000" pitchFamily="2" charset="-78"/>
              </a:rPr>
              <a:t>رهبانیت و گوشه‌نشینی</a:t>
            </a:r>
          </a:p>
        </p:txBody>
      </p:sp>
      <p:sp>
        <p:nvSpPr>
          <p:cNvPr id="22" name="Rounded Rectangle 45">
            <a:extLst>
              <a:ext uri="{FF2B5EF4-FFF2-40B4-BE49-F238E27FC236}">
                <a16:creationId xmlns="" xmlns:a16="http://schemas.microsoft.com/office/drawing/2014/main" id="{8314B622-FF6C-4DFD-8F07-D5C0129962A5}"/>
              </a:ext>
            </a:extLst>
          </p:cNvPr>
          <p:cNvSpPr/>
          <p:nvPr/>
        </p:nvSpPr>
        <p:spPr>
          <a:xfrm>
            <a:off x="1253089" y="2410599"/>
            <a:ext cx="3998462" cy="830997"/>
          </a:xfrm>
          <a:prstGeom prst="roundRect">
            <a:avLst>
              <a:gd name="adj" fmla="val 50000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chemeClr val="bg1"/>
                </a:solidFill>
                <a:cs typeface="B Zar" panose="00000400000000000000" pitchFamily="2" charset="-78"/>
              </a:rPr>
              <a:t>تقوای در میدان عمل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960B0E2B-E76B-4E8E-AAD4-BE77CB8B0DC6}"/>
              </a:ext>
            </a:extLst>
          </p:cNvPr>
          <p:cNvSpPr txBox="1"/>
          <p:nvPr/>
        </p:nvSpPr>
        <p:spPr>
          <a:xfrm>
            <a:off x="6502965" y="2505701"/>
            <a:ext cx="81741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sz="4000" dirty="0">
                <a:solidFill>
                  <a:srgbClr val="FF0000"/>
                </a:solidFill>
              </a:rPr>
              <a:t>⛔️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9CDB4381-FEE0-431B-8965-B55715C7CC1C}"/>
              </a:ext>
            </a:extLst>
          </p:cNvPr>
          <p:cNvSpPr txBox="1"/>
          <p:nvPr/>
        </p:nvSpPr>
        <p:spPr>
          <a:xfrm>
            <a:off x="369427" y="2449499"/>
            <a:ext cx="976745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fa-IR" sz="4800" dirty="0">
                <a:solidFill>
                  <a:srgbClr val="00FF00"/>
                </a:solidFill>
              </a:rPr>
              <a:t>✅</a:t>
            </a:r>
          </a:p>
        </p:txBody>
      </p:sp>
      <p:sp>
        <p:nvSpPr>
          <p:cNvPr id="25" name="Rectangle: Rounded Corners 18">
            <a:extLst>
              <a:ext uri="{FF2B5EF4-FFF2-40B4-BE49-F238E27FC236}">
                <a16:creationId xmlns="" xmlns:a16="http://schemas.microsoft.com/office/drawing/2014/main" id="{FE8362BA-AF76-4CB4-AD28-1A2FB4FD52DC}"/>
              </a:ext>
            </a:extLst>
          </p:cNvPr>
          <p:cNvSpPr/>
          <p:nvPr/>
        </p:nvSpPr>
        <p:spPr>
          <a:xfrm>
            <a:off x="1253089" y="3376745"/>
            <a:ext cx="5463012" cy="1357447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chemeClr val="accent3">
                    <a:lumMod val="20000"/>
                    <a:lumOff val="80000"/>
                  </a:schemeClr>
                </a:solidFill>
                <a:cs typeface="B Zar" panose="00000400000000000000" pitchFamily="2" charset="-78"/>
              </a:rPr>
              <a:t>وَ أَطِيعُوا اللَّهَ وَ الرَّسُولَ لَعَلَّكُمْ تُرْحَمُونَ </a:t>
            </a:r>
          </a:p>
          <a:p>
            <a:pPr algn="ctr" rtl="1"/>
            <a:r>
              <a:rPr lang="fa-IR" sz="2400" b="1" dirty="0">
                <a:solidFill>
                  <a:schemeClr val="accent3">
                    <a:lumMod val="20000"/>
                    <a:lumOff val="80000"/>
                  </a:schemeClr>
                </a:solidFill>
                <a:cs typeface="B Zar" panose="00000400000000000000" pitchFamily="2" charset="-78"/>
              </a:rPr>
              <a:t>اطاعت پروردگار از مسیر اطاعت رسولش</a:t>
            </a:r>
            <a:endParaRPr lang="en-US" sz="2400" b="1" dirty="0">
              <a:solidFill>
                <a:schemeClr val="accent3">
                  <a:lumMod val="20000"/>
                  <a:lumOff val="80000"/>
                </a:schemeClr>
              </a:solidFill>
              <a:cs typeface="B Zar" panose="00000400000000000000" pitchFamily="2" charset="-78"/>
            </a:endParaRPr>
          </a:p>
        </p:txBody>
      </p:sp>
      <p:sp>
        <p:nvSpPr>
          <p:cNvPr id="26" name="Callout: Left Arrow 19">
            <a:extLst>
              <a:ext uri="{FF2B5EF4-FFF2-40B4-BE49-F238E27FC236}">
                <a16:creationId xmlns="" xmlns:a16="http://schemas.microsoft.com/office/drawing/2014/main" id="{C286E3C1-02E8-4878-BEAF-89CC52BFE99B}"/>
              </a:ext>
            </a:extLst>
          </p:cNvPr>
          <p:cNvSpPr/>
          <p:nvPr/>
        </p:nvSpPr>
        <p:spPr>
          <a:xfrm>
            <a:off x="7050224" y="3473728"/>
            <a:ext cx="3572574" cy="1119891"/>
          </a:xfrm>
          <a:prstGeom prst="leftArrowCallout">
            <a:avLst>
              <a:gd name="adj1" fmla="val 37121"/>
              <a:gd name="adj2" fmla="val 44697"/>
              <a:gd name="adj3" fmla="val 37121"/>
              <a:gd name="adj4" fmla="val 81693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chemeClr val="accent3">
                    <a:lumMod val="20000"/>
                    <a:lumOff val="80000"/>
                  </a:schemeClr>
                </a:solidFill>
                <a:cs typeface="B Zar" panose="00000400000000000000" pitchFamily="2" charset="-78"/>
              </a:rPr>
              <a:t>راه مجهَّز شدن به</a:t>
            </a:r>
          </a:p>
          <a:p>
            <a:pPr algn="ctr" rtl="1"/>
            <a:r>
              <a:rPr lang="fa-IR" sz="2400" b="1" dirty="0">
                <a:solidFill>
                  <a:schemeClr val="accent3">
                    <a:lumMod val="20000"/>
                    <a:lumOff val="80000"/>
                  </a:schemeClr>
                </a:solidFill>
                <a:cs typeface="B Zar" panose="00000400000000000000" pitchFamily="2" charset="-78"/>
              </a:rPr>
              <a:t>زرهِ تقوا</a:t>
            </a:r>
          </a:p>
        </p:txBody>
      </p:sp>
      <p:sp>
        <p:nvSpPr>
          <p:cNvPr id="27" name="Arrow: Striped Right 20">
            <a:extLst>
              <a:ext uri="{FF2B5EF4-FFF2-40B4-BE49-F238E27FC236}">
                <a16:creationId xmlns="" xmlns:a16="http://schemas.microsoft.com/office/drawing/2014/main" id="{89D6E999-7DF6-4002-9DEE-7B717C84019E}"/>
              </a:ext>
            </a:extLst>
          </p:cNvPr>
          <p:cNvSpPr/>
          <p:nvPr/>
        </p:nvSpPr>
        <p:spPr>
          <a:xfrm rot="10800000">
            <a:off x="9217173" y="4661619"/>
            <a:ext cx="2582154" cy="1207687"/>
          </a:xfrm>
          <a:prstGeom prst="stripedRightArrow">
            <a:avLst>
              <a:gd name="adj1" fmla="val 73896"/>
              <a:gd name="adj2" fmla="val 34635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endParaRPr lang="fa-IR" sz="2400" b="1" dirty="0">
              <a:solidFill>
                <a:srgbClr val="FFFF00"/>
              </a:solidFill>
              <a:cs typeface="B Zar" panose="00000400000000000000" pitchFamily="2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C3E5FC48-7E2F-448D-8915-B5AF4D24FDC9}"/>
              </a:ext>
            </a:extLst>
          </p:cNvPr>
          <p:cNvSpPr txBox="1"/>
          <p:nvPr/>
        </p:nvSpPr>
        <p:spPr>
          <a:xfrm>
            <a:off x="244633" y="4980065"/>
            <a:ext cx="796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sz="3600" b="1" dirty="0">
                <a:solidFill>
                  <a:srgbClr val="00FF00"/>
                </a:solidFill>
              </a:rPr>
              <a:t>✅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25618C44-4D58-4E0A-B3BE-B30DE43DCD66}"/>
              </a:ext>
            </a:extLst>
          </p:cNvPr>
          <p:cNvSpPr txBox="1"/>
          <p:nvPr/>
        </p:nvSpPr>
        <p:spPr>
          <a:xfrm>
            <a:off x="6069593" y="4928089"/>
            <a:ext cx="8174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sz="3600" dirty="0">
                <a:solidFill>
                  <a:srgbClr val="FF0000"/>
                </a:solidFill>
              </a:rPr>
              <a:t>⛔️</a:t>
            </a:r>
            <a:endParaRPr lang="fa-IR" sz="1600" dirty="0">
              <a:solidFill>
                <a:srgbClr val="FF0000"/>
              </a:solidFill>
            </a:endParaRPr>
          </a:p>
        </p:txBody>
      </p:sp>
      <p:sp>
        <p:nvSpPr>
          <p:cNvPr id="30" name="Rectangle: Rounded Corners 25">
            <a:extLst>
              <a:ext uri="{FF2B5EF4-FFF2-40B4-BE49-F238E27FC236}">
                <a16:creationId xmlns="" xmlns:a16="http://schemas.microsoft.com/office/drawing/2014/main" id="{560E63C0-CF01-4BF3-A3CD-F6006156CEB0}"/>
              </a:ext>
            </a:extLst>
          </p:cNvPr>
          <p:cNvSpPr/>
          <p:nvPr/>
        </p:nvSpPr>
        <p:spPr>
          <a:xfrm>
            <a:off x="957943" y="4942297"/>
            <a:ext cx="2445558" cy="646331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rgbClr val="00FF00"/>
                </a:solidFill>
                <a:cs typeface="B Zar" panose="00000400000000000000" pitchFamily="2" charset="-78"/>
              </a:rPr>
              <a:t>عمل به تکالیف الهی</a:t>
            </a:r>
          </a:p>
        </p:txBody>
      </p:sp>
      <p:sp>
        <p:nvSpPr>
          <p:cNvPr id="31" name="Rectangle: Rounded Corners 26">
            <a:extLst>
              <a:ext uri="{FF2B5EF4-FFF2-40B4-BE49-F238E27FC236}">
                <a16:creationId xmlns="" xmlns:a16="http://schemas.microsoft.com/office/drawing/2014/main" id="{BBED65A3-99AB-4B99-BFF8-EF8A8CFD0C7A}"/>
              </a:ext>
            </a:extLst>
          </p:cNvPr>
          <p:cNvSpPr/>
          <p:nvPr/>
        </p:nvSpPr>
        <p:spPr>
          <a:xfrm>
            <a:off x="6771521" y="4771527"/>
            <a:ext cx="2356435" cy="947733"/>
          </a:xfrm>
          <a:prstGeom prst="roundRect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rgbClr val="FFFF00"/>
                </a:solidFill>
                <a:cs typeface="B Zar" panose="00000400000000000000" pitchFamily="2" charset="-78"/>
              </a:rPr>
              <a:t>ترک تکالیف الهی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0FC1B477-F45E-4336-AC1A-3E95425F68EF}"/>
              </a:ext>
            </a:extLst>
          </p:cNvPr>
          <p:cNvSpPr txBox="1">
            <a:spLocks/>
          </p:cNvSpPr>
          <p:nvPr/>
        </p:nvSpPr>
        <p:spPr>
          <a:xfrm>
            <a:off x="9230030" y="4864774"/>
            <a:ext cx="2512028" cy="761240"/>
          </a:xfrm>
          <a:prstGeom prst="rect">
            <a:avLst/>
          </a:prstGeom>
          <a:noFill/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>
            <a:defPPr>
              <a:defRPr lang="en-US"/>
            </a:defPPr>
            <a:lvl1pPr algn="ctr" rtl="1">
              <a:defRPr sz="2400" b="1">
                <a:solidFill>
                  <a:srgbClr val="FFFF00"/>
                </a:solidFill>
                <a:cs typeface="B Zar" panose="00000400000000000000" pitchFamily="2" charset="-78"/>
              </a:defRPr>
            </a:lvl1pPr>
          </a:lstStyle>
          <a:p>
            <a:r>
              <a:rPr lang="fa-IR" dirty="0"/>
              <a:t>پندار عامیانه از مجرای رحمت الهی</a:t>
            </a:r>
          </a:p>
        </p:txBody>
      </p:sp>
      <p:sp>
        <p:nvSpPr>
          <p:cNvPr id="33" name="Arrow: Striped Right 28">
            <a:extLst>
              <a:ext uri="{FF2B5EF4-FFF2-40B4-BE49-F238E27FC236}">
                <a16:creationId xmlns="" xmlns:a16="http://schemas.microsoft.com/office/drawing/2014/main" id="{D3BE398C-B022-4CE7-91F1-0244B945C362}"/>
              </a:ext>
            </a:extLst>
          </p:cNvPr>
          <p:cNvSpPr/>
          <p:nvPr/>
        </p:nvSpPr>
        <p:spPr>
          <a:xfrm rot="10800000">
            <a:off x="3475820" y="4685998"/>
            <a:ext cx="2578068" cy="1322916"/>
          </a:xfrm>
          <a:prstGeom prst="stripedRightArrow">
            <a:avLst>
              <a:gd name="adj1" fmla="val 79311"/>
              <a:gd name="adj2" fmla="val 34738"/>
            </a:avLst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1" anchor="ctr"/>
          <a:lstStyle/>
          <a:p>
            <a:pPr algn="ctr" rtl="1"/>
            <a:endParaRPr lang="fa-IR" sz="2400" b="1" dirty="0">
              <a:solidFill>
                <a:srgbClr val="FFFF00"/>
              </a:solidFill>
              <a:cs typeface="B Zar" panose="00000400000000000000" pitchFamily="2" charset="-78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E629EE43-CAEC-4E88-B1D8-63DD32A40101}"/>
              </a:ext>
            </a:extLst>
          </p:cNvPr>
          <p:cNvSpPr txBox="1">
            <a:spLocks/>
          </p:cNvSpPr>
          <p:nvPr/>
        </p:nvSpPr>
        <p:spPr>
          <a:xfrm>
            <a:off x="3532326" y="5047952"/>
            <a:ext cx="2368222" cy="6463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fa-IR" sz="4400" kern="1200" dirty="0">
                <a:solidFill>
                  <a:schemeClr val="accent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MRT_Heritage One Bold" panose="00000400000000000000" pitchFamily="2" charset="-78"/>
              </a:defRPr>
            </a:lvl1pPr>
          </a:lstStyle>
          <a:p>
            <a:pPr rtl="1"/>
            <a:r>
              <a:rPr lang="fa-IR" sz="2400" b="1" dirty="0">
                <a:solidFill>
                  <a:srgbClr val="00FF00"/>
                </a:solidFill>
                <a:latin typeface="+mn-lt"/>
                <a:ea typeface="+mn-ea"/>
                <a:cs typeface="B Zar" panose="00000400000000000000" pitchFamily="2" charset="-78"/>
              </a:rPr>
              <a:t>بیان قرآن از مجرای رحمت الهی</a:t>
            </a:r>
          </a:p>
        </p:txBody>
      </p:sp>
    </p:spTree>
    <p:extLst>
      <p:ext uri="{BB962C8B-B14F-4D97-AF65-F5344CB8AC3E}">
        <p14:creationId xmlns:p14="http://schemas.microsoft.com/office/powerpoint/2010/main" val="400824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6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5" grpId="0" animBg="1"/>
      <p:bldP spid="21" grpId="0" animBg="1"/>
      <p:bldP spid="22" grpId="0" animBg="1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 animBg="1"/>
      <p:bldP spid="31" grpId="0" animBg="1"/>
      <p:bldP spid="32" grpId="0"/>
      <p:bldP spid="33" grpId="0" animBg="1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673082" y="454612"/>
            <a:ext cx="4790094" cy="707886"/>
          </a:xfrm>
          <a:prstGeom prst="rect">
            <a:avLst/>
          </a:prstGeom>
        </p:spPr>
        <p:style>
          <a:lnRef idx="1">
            <a:schemeClr val="accent5"/>
          </a:lnRef>
          <a:fillRef idx="1003">
            <a:schemeClr val="dk2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rtl="1"/>
            <a:r>
              <a:rPr lang="fa-I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عرصه‌های تقوای اجتماعی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49934" y="1397614"/>
            <a:ext cx="6751467" cy="1366775"/>
          </a:xfrm>
          <a:prstGeom prst="roundRect">
            <a:avLst>
              <a:gd name="adj" fmla="val 29825"/>
            </a:avLst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000" b="1" dirty="0">
                <a:solidFill>
                  <a:prstClr val="white"/>
                </a:solidFill>
                <a:latin typeface="Noor_Titr" panose="02000700000000000000" pitchFamily="2" charset="-78"/>
                <a:ea typeface="Calibri" panose="020F0502020204030204" pitchFamily="34" charset="0"/>
                <a:cs typeface="B Zar" panose="00000400000000000000" pitchFamily="2" charset="-78"/>
              </a:rPr>
              <a:t>1. ضرورت عمل برای جلب مغفرت الهی</a:t>
            </a:r>
          </a:p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26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</a:t>
            </a:r>
            <a:r>
              <a:rPr lang="fa-IR" sz="26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سَارِعُوا إِلَى مَغْفِرَةٍ </a:t>
            </a:r>
            <a:r>
              <a:rPr lang="fa-IR" sz="26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 مِنْ رَبِّكُمْ وَ جَنَّةٍ عَرْضُهَا السَّمَاوَاتُ وَ الْأَرْضُ أُعِدَّتْ لِلْمُتَّقِينَ ﴿133﴾</a:t>
            </a:r>
            <a:endParaRPr lang="fa-IR" sz="2600" dirty="0">
              <a:solidFill>
                <a:srgbClr val="00FF00"/>
              </a:solidFill>
              <a:latin typeface="Noor_Titr" panose="02000700000000000000" pitchFamily="2" charset="-78"/>
              <a:ea typeface="Calibri" panose="020F0502020204030204" pitchFamily="34" charset="0"/>
              <a:cs typeface="B Lotus" panose="00000400000000000000" pitchFamily="2" charset="-78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519518" y="1301489"/>
            <a:ext cx="2844298" cy="1612088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800" b="1">
              <a:solidFill>
                <a:prstClr val="white"/>
              </a:solidFill>
              <a:latin typeface="Noor_Titr" panose="02000700000000000000" pitchFamily="2" charset="-78"/>
              <a:ea typeface="Calibri" panose="020F0502020204030204" pitchFamily="34" charset="0"/>
              <a:cs typeface="B Zar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665433" y="1558214"/>
            <a:ext cx="28217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>
                <a:solidFill>
                  <a:srgbClr val="FF0000"/>
                </a:solidFill>
                <a:cs typeface="B Zar" panose="00000400000000000000" pitchFamily="2" charset="-78"/>
              </a:rPr>
              <a:t>مغفرت</a:t>
            </a:r>
            <a:r>
              <a:rPr lang="fa-IR" sz="2400" b="1" dirty="0">
                <a:solidFill>
                  <a:srgbClr val="FF0000"/>
                </a:solidFill>
                <a:cs typeface="B Lotus" panose="00000400000000000000" pitchFamily="2" charset="-78"/>
              </a:rPr>
              <a:t>:</a:t>
            </a:r>
          </a:p>
          <a:p>
            <a:pPr algn="ctr" rtl="1"/>
            <a:r>
              <a:rPr lang="fa-IR" sz="2400" b="1" dirty="0">
                <a:solidFill>
                  <a:schemeClr val="bg1"/>
                </a:solidFill>
                <a:cs typeface="B Badr" panose="00000400000000000000" pitchFamily="2" charset="-78"/>
              </a:rPr>
              <a:t>التیام جراحتِ حاصل از نقصان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487204" y="3149589"/>
            <a:ext cx="6714198" cy="1358343"/>
          </a:xfrm>
          <a:prstGeom prst="roundRect">
            <a:avLst>
              <a:gd name="adj" fmla="val 29825"/>
            </a:avLst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000" b="1" dirty="0">
                <a:solidFill>
                  <a:schemeClr val="bg1"/>
                </a:solidFill>
                <a:latin typeface="Noor_Titr" panose="02000700000000000000" pitchFamily="2" charset="-78"/>
                <a:ea typeface="Calibri" panose="020F0502020204030204" pitchFamily="34" charset="0"/>
                <a:cs typeface="B Zar" panose="00000400000000000000" pitchFamily="2" charset="-78"/>
              </a:rPr>
              <a:t>2. پرکردن نیازهای راستین جامعه</a:t>
            </a:r>
          </a:p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26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الَّذِينَ </a:t>
            </a:r>
            <a:r>
              <a:rPr lang="fa-IR" sz="26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يُنْفِقُونَ</a:t>
            </a:r>
            <a:r>
              <a:rPr lang="fa-IR" sz="26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 فِي السَّرَّاءِ وَ الضَّرَّاء</a:t>
            </a:r>
            <a:endParaRPr lang="fa-IR" sz="2600" dirty="0">
              <a:solidFill>
                <a:srgbClr val="00FF00"/>
              </a:solidFill>
              <a:latin typeface="Noor_Titr" panose="02000700000000000000" pitchFamily="2" charset="-78"/>
              <a:ea typeface="Calibri" panose="020F0502020204030204" pitchFamily="34" charset="0"/>
              <a:cs typeface="B Lotus" panose="00000400000000000000" pitchFamily="2" charset="-78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519518" y="3008614"/>
            <a:ext cx="2844298" cy="1612088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800" b="1">
              <a:solidFill>
                <a:prstClr val="white"/>
              </a:solidFill>
              <a:latin typeface="Noor_Titr" panose="02000700000000000000" pitchFamily="2" charset="-78"/>
              <a:ea typeface="Calibri" panose="020F0502020204030204" pitchFamily="34" charset="0"/>
              <a:cs typeface="B Zar" panose="000004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714759" y="3173591"/>
            <a:ext cx="25736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>
                <a:solidFill>
                  <a:srgbClr val="FF0000"/>
                </a:solidFill>
                <a:cs typeface="B Zar" panose="00000400000000000000" pitchFamily="2" charset="-78"/>
              </a:rPr>
              <a:t>انفاق:</a:t>
            </a:r>
          </a:p>
          <a:p>
            <a:pPr algn="ctr" rtl="1"/>
            <a:r>
              <a:rPr lang="fa-IR" sz="2400" b="1" dirty="0">
                <a:solidFill>
                  <a:schemeClr val="bg1"/>
                </a:solidFill>
                <a:cs typeface="B Badr" panose="00000400000000000000" pitchFamily="2" charset="-78"/>
              </a:rPr>
              <a:t>بذل در راستای پرکردن نیازهای </a:t>
            </a:r>
            <a:r>
              <a:rPr lang="fa-IR" sz="2400" b="1" dirty="0">
                <a:solidFill>
                  <a:srgbClr val="FFFF00"/>
                </a:solidFill>
                <a:cs typeface="B Badr" panose="00000400000000000000" pitchFamily="2" charset="-78"/>
              </a:rPr>
              <a:t>راستین</a:t>
            </a:r>
            <a:r>
              <a:rPr lang="fa-IR" sz="2400" b="1" dirty="0">
                <a:solidFill>
                  <a:schemeClr val="bg1"/>
                </a:solidFill>
                <a:cs typeface="B Badr" panose="00000400000000000000" pitchFamily="2" charset="-78"/>
              </a:rPr>
              <a:t> جامعه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449935" y="4868286"/>
            <a:ext cx="6751466" cy="1358343"/>
          </a:xfrm>
          <a:prstGeom prst="roundRect">
            <a:avLst>
              <a:gd name="adj" fmla="val 29825"/>
            </a:avLst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2800" b="1" dirty="0">
                <a:solidFill>
                  <a:schemeClr val="bg1"/>
                </a:solidFill>
                <a:latin typeface="Noor_Titr" panose="02000700000000000000" pitchFamily="2" charset="-78"/>
                <a:ea typeface="Calibri" panose="020F0502020204030204" pitchFamily="34" charset="0"/>
                <a:cs typeface="B Zar" panose="00000400000000000000" pitchFamily="2" charset="-78"/>
              </a:rPr>
              <a:t>3. فروبردن خشم‌های احساسی و خالی از عقلانیت</a:t>
            </a:r>
            <a:endParaRPr lang="fa-IR" sz="2800" b="1" dirty="0">
              <a:solidFill>
                <a:schemeClr val="bg1"/>
              </a:solidFill>
              <a:latin typeface="Noor_Titr" panose="02000700000000000000" pitchFamily="2" charset="-78"/>
              <a:ea typeface="Times New Roman" panose="02020603050405020304" pitchFamily="18" charset="0"/>
              <a:cs typeface="B Zar" panose="00000400000000000000" pitchFamily="2" charset="-78"/>
            </a:endParaRPr>
          </a:p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26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</a:t>
            </a:r>
            <a:r>
              <a:rPr lang="fa-IR" sz="26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fa-IR" sz="26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الْكَاظِمِينَ الْغَيْظ</a:t>
            </a:r>
            <a:endParaRPr lang="fa-IR" sz="2600" dirty="0">
              <a:solidFill>
                <a:srgbClr val="FF0000"/>
              </a:solidFill>
              <a:latin typeface="Noor_Titr" panose="02000700000000000000" pitchFamily="2" charset="-78"/>
              <a:ea typeface="Calibri" panose="020F0502020204030204" pitchFamily="34" charset="0"/>
              <a:cs typeface="B Lotus" panose="00000400000000000000" pitchFamily="2" charset="-78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519518" y="4707225"/>
            <a:ext cx="2844298" cy="1563766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b="1">
              <a:solidFill>
                <a:prstClr val="white"/>
              </a:solidFill>
              <a:latin typeface="Noor_Titr" panose="02000700000000000000" pitchFamily="2" charset="-78"/>
              <a:ea typeface="Calibri" panose="020F0502020204030204" pitchFamily="34" charset="0"/>
              <a:cs typeface="B Zar" panose="000004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734671" y="4917633"/>
            <a:ext cx="26291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>
                <a:solidFill>
                  <a:srgbClr val="FF0000"/>
                </a:solidFill>
                <a:cs typeface="B Zar" panose="00000400000000000000" pitchFamily="2" charset="-78"/>
              </a:rPr>
              <a:t>کظم غیظ:</a:t>
            </a:r>
          </a:p>
          <a:p>
            <a:pPr algn="ctr" rtl="1"/>
            <a:r>
              <a:rPr lang="fa-IR" sz="2400" b="1" dirty="0">
                <a:solidFill>
                  <a:schemeClr val="bg1"/>
                </a:solidFill>
                <a:cs typeface="B Badr" panose="00000400000000000000" pitchFamily="2" charset="-78"/>
              </a:rPr>
              <a:t>فروبردن  خشمِ‌ برآمده از احساسات</a:t>
            </a:r>
          </a:p>
        </p:txBody>
      </p:sp>
      <p:pic>
        <p:nvPicPr>
          <p:cNvPr id="2" name="2.کظم غیظ-اسلاید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1358" y="5110139"/>
            <a:ext cx="1010584" cy="757938"/>
          </a:xfrm>
          <a:prstGeom prst="roundRect">
            <a:avLst>
              <a:gd name="adj" fmla="val 5299"/>
            </a:avLst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plastic">
            <a:bevelT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009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59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13" grpId="0" animBg="1"/>
      <p:bldP spid="15" grpId="0" animBg="1"/>
      <p:bldP spid="16" grpId="0"/>
      <p:bldP spid="17" grpId="0" animBg="1"/>
      <p:bldP spid="18" grpId="0" animBg="1"/>
      <p:bldP spid="21" grpId="0"/>
      <p:bldP spid="22" grpId="0" animBg="1"/>
      <p:bldP spid="23" grpId="0" animBg="1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673082" y="454612"/>
            <a:ext cx="4790094" cy="707886"/>
          </a:xfrm>
          <a:prstGeom prst="rect">
            <a:avLst/>
          </a:prstGeom>
        </p:spPr>
        <p:style>
          <a:lnRef idx="1">
            <a:schemeClr val="accent5"/>
          </a:lnRef>
          <a:fillRef idx="1003">
            <a:schemeClr val="dk2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rtl="1"/>
            <a:r>
              <a:rPr lang="fa-I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عرصه‌های تقوای اجتماعی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49934" y="1528240"/>
            <a:ext cx="7178663" cy="1366775"/>
          </a:xfrm>
          <a:prstGeom prst="roundRect">
            <a:avLst>
              <a:gd name="adj" fmla="val 29825"/>
            </a:avLst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000" b="1" dirty="0">
                <a:solidFill>
                  <a:schemeClr val="bg1"/>
                </a:solidFill>
                <a:latin typeface="Noor_Titr" panose="02000700000000000000" pitchFamily="2" charset="-78"/>
                <a:ea typeface="Calibri" panose="020F0502020204030204" pitchFamily="34" charset="0"/>
                <a:cs typeface="B Zar" panose="00000400000000000000" pitchFamily="2" charset="-78"/>
              </a:rPr>
              <a:t>4. چشم‌پوشی از لغزش‌ دیگران</a:t>
            </a:r>
            <a:endParaRPr lang="fa-IR" sz="3000" b="1" dirty="0">
              <a:solidFill>
                <a:schemeClr val="bg1"/>
              </a:solidFill>
              <a:latin typeface="Noor_Titr" panose="02000700000000000000" pitchFamily="2" charset="-78"/>
              <a:ea typeface="Times New Roman" panose="02020603050405020304" pitchFamily="18" charset="0"/>
              <a:cs typeface="B Zar" panose="00000400000000000000" pitchFamily="2" charset="-78"/>
            </a:endParaRPr>
          </a:p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2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و</a:t>
            </a:r>
            <a:r>
              <a:rPr lang="fa-IR" sz="32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َ</a:t>
            </a:r>
            <a:r>
              <a:rPr lang="fa-IR" sz="32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fa-IR" sz="32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الْعَافِينَ عَنِ النَّاسِ</a:t>
            </a:r>
            <a:r>
              <a:rPr lang="fa-IR" sz="32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fa-IR" sz="32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اللَّهُ يُحِبُّ الْمُحْسِنِينَ ﴿134﴾</a:t>
            </a:r>
            <a:endParaRPr lang="fa-IR" sz="3200" dirty="0">
              <a:solidFill>
                <a:srgbClr val="00FF00"/>
              </a:solidFill>
              <a:latin typeface="Noor_Titr" panose="02000700000000000000" pitchFamily="2" charset="-78"/>
              <a:ea typeface="Calibri" panose="020F0502020204030204" pitchFamily="34" charset="0"/>
              <a:cs typeface="B Lotus" panose="00000400000000000000" pitchFamily="2" charset="-78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15154" y="1432115"/>
            <a:ext cx="3648662" cy="1612088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b="1">
              <a:solidFill>
                <a:prstClr val="white"/>
              </a:solidFill>
              <a:latin typeface="Noor_Titr" panose="02000700000000000000" pitchFamily="2" charset="-78"/>
              <a:ea typeface="Calibri" panose="020F0502020204030204" pitchFamily="34" charset="0"/>
              <a:cs typeface="B Zar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2101" y="1688840"/>
            <a:ext cx="38351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800" b="1" dirty="0">
                <a:solidFill>
                  <a:srgbClr val="FF0000"/>
                </a:solidFill>
                <a:cs typeface="B Zar" panose="00000400000000000000" pitchFamily="2" charset="-78"/>
              </a:rPr>
              <a:t>عفو:</a:t>
            </a:r>
          </a:p>
          <a:p>
            <a:pPr algn="ctr" rtl="1"/>
            <a:r>
              <a:rPr lang="fa-IR" sz="2800" b="1" dirty="0">
                <a:solidFill>
                  <a:schemeClr val="bg1"/>
                </a:solidFill>
                <a:cs typeface="B Badr" panose="00000400000000000000" pitchFamily="2" charset="-78"/>
              </a:rPr>
              <a:t>چشم‌پوشی از لغزش و نه از تعمُّد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487203" y="3038663"/>
            <a:ext cx="7178663" cy="1599895"/>
          </a:xfrm>
          <a:prstGeom prst="roundRect">
            <a:avLst>
              <a:gd name="adj" fmla="val 29825"/>
            </a:avLst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lvl="0"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000" b="1" dirty="0">
                <a:solidFill>
                  <a:schemeClr val="bg1"/>
                </a:solidFill>
                <a:latin typeface="Noor_Titr" panose="02000700000000000000" pitchFamily="2" charset="-78"/>
                <a:ea typeface="Times New Roman" panose="02020603050405020304" pitchFamily="18" charset="0"/>
                <a:cs typeface="B Zar" panose="00000400000000000000" pitchFamily="2" charset="-78"/>
              </a:rPr>
              <a:t>5. تلاش برای پرکردن خلأهای حاصل از گناه</a:t>
            </a:r>
          </a:p>
          <a:p>
            <a:pPr algn="ctr" rtl="1"/>
            <a:r>
              <a:rPr lang="fa-IR" sz="28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الَّذِينَ إِذَا فَعَلُوا فَاحِشَةً أَوْ ظَلَمُوا أَنْفُسَهُمْ ذَكَرُوا اللَّهَ </a:t>
            </a:r>
            <a:r>
              <a:rPr lang="fa-IR" sz="28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فَاسْتَغْفَرُوا لِذُنُوبِهِمْ</a:t>
            </a:r>
            <a:r>
              <a:rPr lang="fa-IR" sz="2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fa-IR" sz="28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مَنْ يَغْفِرُ الذُّنُوبَ إِلاَّ اللَّهُ وَ لَمْ يُصِرُّوا عَلَى مَا فَعَلُوا وَ هُمْ يَعْلَمُونَ ﴿135﴾</a:t>
            </a:r>
            <a:endParaRPr lang="en-US" sz="2800" dirty="0">
              <a:solidFill>
                <a:srgbClr val="00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715154" y="3139240"/>
            <a:ext cx="3648662" cy="1612088"/>
          </a:xfrm>
          <a:prstGeom prst="ellipse">
            <a:avLst/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defTabSz="7112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b="1">
              <a:solidFill>
                <a:prstClr val="white"/>
              </a:solidFill>
              <a:latin typeface="Noor_Titr" panose="02000700000000000000" pitchFamily="2" charset="-78"/>
              <a:ea typeface="Calibri" panose="020F0502020204030204" pitchFamily="34" charset="0"/>
              <a:cs typeface="B Zar" panose="000004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0513" y="3183194"/>
            <a:ext cx="34979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800" b="1" dirty="0">
                <a:solidFill>
                  <a:srgbClr val="FF0000"/>
                </a:solidFill>
                <a:cs typeface="B Zar" panose="00000400000000000000" pitchFamily="2" charset="-78"/>
              </a:rPr>
              <a:t>استغفار:</a:t>
            </a:r>
          </a:p>
          <a:p>
            <a:pPr algn="ctr" rtl="1"/>
            <a:r>
              <a:rPr lang="fa-IR" sz="2800" b="1" dirty="0">
                <a:solidFill>
                  <a:schemeClr val="bg1"/>
                </a:solidFill>
                <a:cs typeface="B Badr" panose="00000400000000000000" pitchFamily="2" charset="-78"/>
              </a:rPr>
              <a:t>طلب التیام برای جراحتِ</a:t>
            </a:r>
          </a:p>
          <a:p>
            <a:pPr algn="ctr" rtl="1"/>
            <a:r>
              <a:rPr lang="fa-IR" sz="2800" b="1" dirty="0">
                <a:solidFill>
                  <a:schemeClr val="bg1"/>
                </a:solidFill>
                <a:cs typeface="B Badr" panose="00000400000000000000" pitchFamily="2" charset="-78"/>
              </a:rPr>
              <a:t>حاصل از گناه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52102" y="4868286"/>
            <a:ext cx="10364241" cy="1358343"/>
          </a:xfrm>
          <a:prstGeom prst="roundRect">
            <a:avLst>
              <a:gd name="adj" fmla="val 29825"/>
            </a:avLst>
          </a:pr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lvl="0" algn="ctr" defTabSz="711200" rtl="1">
              <a:spcBef>
                <a:spcPct val="0"/>
              </a:spcBef>
              <a:spcAft>
                <a:spcPct val="35000"/>
              </a:spcAft>
            </a:pPr>
            <a:r>
              <a:rPr lang="fa-IR" sz="3000" b="1" dirty="0">
                <a:solidFill>
                  <a:srgbClr val="FFFF00"/>
                </a:solidFill>
                <a:latin typeface="Noor_Titr" panose="02000700000000000000" pitchFamily="2" charset="-78"/>
                <a:ea typeface="Calibri" panose="020F0502020204030204" pitchFamily="34" charset="0"/>
                <a:cs typeface="B Zar" panose="00000400000000000000" pitchFamily="2" charset="-78"/>
              </a:rPr>
              <a:t>نتیجه‌ی رعایت تقوای اجتماعی: </a:t>
            </a:r>
            <a:r>
              <a:rPr lang="fa-IR" sz="3000" b="1" dirty="0">
                <a:solidFill>
                  <a:srgbClr val="00E3DE"/>
                </a:solidFill>
                <a:latin typeface="Noor_Titr" panose="02000700000000000000" pitchFamily="2" charset="-78"/>
                <a:ea typeface="Calibri" panose="020F0502020204030204" pitchFamily="34" charset="0"/>
                <a:cs typeface="B Zar" panose="00000400000000000000" pitchFamily="2" charset="-78"/>
              </a:rPr>
              <a:t>تضمین مغفرت الهی (جبران کاستی‌ها)</a:t>
            </a:r>
            <a:endParaRPr lang="fa-IR" sz="3000" b="1" dirty="0">
              <a:solidFill>
                <a:srgbClr val="00E3DE"/>
              </a:solidFill>
              <a:latin typeface="Noor_Titr" panose="02000700000000000000" pitchFamily="2" charset="-78"/>
              <a:ea typeface="Times New Roman" panose="02020603050405020304" pitchFamily="18" charset="0"/>
              <a:cs typeface="B Zar" panose="00000400000000000000" pitchFamily="2" charset="-78"/>
            </a:endParaRPr>
          </a:p>
          <a:p>
            <a:pPr algn="ctr" rtl="1"/>
            <a:r>
              <a:rPr lang="fa-IR" sz="30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أُولٰئِكَ جَزَاؤُهُمْ مَغْفِرَةٌ مِنْ رَبِّهِمْ </a:t>
            </a:r>
            <a:r>
              <a:rPr lang="fa-IR" sz="3000" dirty="0">
                <a:solidFill>
                  <a:srgbClr val="00FF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وَ جَنَّاتٌ تَجْرِي مِنْ تَحْتِهَا الْأَنْهَارُ خَالِدِينَ فِيهَا وَ نِعْمَ أَجْرُ الْعَامِلِينَ ﴿136﴾</a:t>
            </a:r>
            <a:endParaRPr lang="en-US" sz="3000" dirty="0">
              <a:solidFill>
                <a:srgbClr val="00FF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082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/>
      <p:bldP spid="17" grpId="0" animBg="1"/>
      <p:bldP spid="18" grpId="0" animBg="1"/>
      <p:bldP spid="21" grpId="0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F6FCA0BB-138C-4E5F-AD7F-80C544CC8D13}"/>
              </a:ext>
            </a:extLst>
          </p:cNvPr>
          <p:cNvSpPr txBox="1">
            <a:spLocks/>
          </p:cNvSpPr>
          <p:nvPr/>
        </p:nvSpPr>
        <p:spPr>
          <a:xfrm>
            <a:off x="4124083" y="400427"/>
            <a:ext cx="3786613" cy="707886"/>
          </a:xfrm>
          <a:prstGeom prst="rect">
            <a:avLst/>
          </a:prstGeom>
        </p:spPr>
        <p:style>
          <a:lnRef idx="1">
            <a:schemeClr val="accent5"/>
          </a:lnRef>
          <a:fillRef idx="1003">
            <a:schemeClr val="dk2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en-US"/>
            </a:defPPr>
            <a:lvl1pPr algn="ctr" rtl="1"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fa-IR" dirty="0"/>
              <a:t>امتدادهای اجتماعی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="" xmlns:a16="http://schemas.microsoft.com/office/drawing/2014/main" id="{3A6F00DE-0DD3-40EF-8D3F-7E38014D84A4}"/>
              </a:ext>
            </a:extLst>
          </p:cNvPr>
          <p:cNvSpPr/>
          <p:nvPr/>
        </p:nvSpPr>
        <p:spPr>
          <a:xfrm>
            <a:off x="7279857" y="1582529"/>
            <a:ext cx="3027509" cy="109838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rtl="1"/>
            <a:r>
              <a:rPr lang="fa-IR" sz="3200" b="1" dirty="0">
                <a:solidFill>
                  <a:schemeClr val="bg1"/>
                </a:solidFill>
                <a:cs typeface="B Zar" panose="00000400000000000000" pitchFamily="2" charset="-78"/>
              </a:rPr>
              <a:t>در میدان بودن و</a:t>
            </a:r>
          </a:p>
          <a:p>
            <a:pPr algn="ctr" rtl="1"/>
            <a:r>
              <a:rPr lang="fa-IR" sz="3200" b="1" dirty="0">
                <a:solidFill>
                  <a:schemeClr val="bg1"/>
                </a:solidFill>
                <a:cs typeface="B Zar" panose="00000400000000000000" pitchFamily="2" charset="-78"/>
              </a:rPr>
              <a:t>ترک گوشه‌نشینی</a:t>
            </a:r>
            <a:endParaRPr lang="fa-IR" sz="3200" b="1" i="1" u="sng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="" xmlns:a16="http://schemas.microsoft.com/office/drawing/2014/main" id="{DA251419-87B4-4FE0-920E-4048309EECE2}"/>
              </a:ext>
            </a:extLst>
          </p:cNvPr>
          <p:cNvSpPr/>
          <p:nvPr/>
        </p:nvSpPr>
        <p:spPr>
          <a:xfrm>
            <a:off x="7279857" y="3392728"/>
            <a:ext cx="3027509" cy="109838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rtl="1"/>
            <a:r>
              <a:rPr lang="fa-IR" sz="3200" b="1" dirty="0">
                <a:solidFill>
                  <a:schemeClr val="bg1"/>
                </a:solidFill>
                <a:cs typeface="B Zar" panose="00000400000000000000" pitchFamily="2" charset="-78"/>
              </a:rPr>
              <a:t>عزّتمندی و</a:t>
            </a:r>
          </a:p>
          <a:p>
            <a:pPr algn="ctr" rtl="1"/>
            <a:r>
              <a:rPr lang="fa-IR" sz="3200" b="1" dirty="0">
                <a:solidFill>
                  <a:schemeClr val="bg1"/>
                </a:solidFill>
                <a:cs typeface="B Zar" panose="00000400000000000000" pitchFamily="2" charset="-78"/>
              </a:rPr>
              <a:t>دستیابی به پیروزی </a:t>
            </a:r>
            <a:endParaRPr lang="fa-IR" sz="3200" b="1" i="1" u="sng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5801" y="1838892"/>
            <a:ext cx="591136" cy="59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B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fa-IR" sz="3200" b="1" dirty="0">
                <a:cs typeface="B Zar" panose="00000400000000000000" pitchFamily="2" charset="-78"/>
              </a:rPr>
              <a:t>1</a:t>
            </a:r>
            <a:endParaRPr lang="en-US" sz="3200" b="1" dirty="0">
              <a:cs typeface="B Zar" panose="000004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435801" y="3646739"/>
            <a:ext cx="591136" cy="59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B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fa-IR" sz="3200" b="1" dirty="0">
                <a:cs typeface="B Zar" panose="00000400000000000000" pitchFamily="2" charset="-78"/>
              </a:rPr>
              <a:t>2</a:t>
            </a:r>
            <a:endParaRPr lang="en-US" sz="3200" b="1" dirty="0">
              <a:cs typeface="B Zar" panose="00000400000000000000" pitchFamily="2" charset="-78"/>
            </a:endParaRPr>
          </a:p>
        </p:txBody>
      </p:sp>
      <p:pic>
        <p:nvPicPr>
          <p:cNvPr id="2" name="3.تقوای فردی و تقوای ملی-اسلاید9-عزتمندی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46530" y="3502441"/>
            <a:ext cx="1171949" cy="878962"/>
          </a:xfrm>
          <a:prstGeom prst="roundRect">
            <a:avLst>
              <a:gd name="adj" fmla="val 5439"/>
            </a:avLst>
          </a:prstGeom>
          <a:ln>
            <a:noFill/>
          </a:ln>
          <a:effectLst>
            <a:innerShdw blurRad="114300" dist="50800">
              <a:srgbClr val="000000">
                <a:alpha val="0"/>
              </a:srgbClr>
            </a:innerShdw>
          </a:effectLst>
        </p:spPr>
      </p:pic>
      <p:sp>
        <p:nvSpPr>
          <p:cNvPr id="16" name="Flowchart: Alternate Process 15">
            <a:extLst>
              <a:ext uri="{FF2B5EF4-FFF2-40B4-BE49-F238E27FC236}">
                <a16:creationId xmlns="" xmlns:a16="http://schemas.microsoft.com/office/drawing/2014/main" id="{68B1E43D-F066-4433-BC0E-1139CFA97BCE}"/>
              </a:ext>
            </a:extLst>
          </p:cNvPr>
          <p:cNvSpPr/>
          <p:nvPr/>
        </p:nvSpPr>
        <p:spPr>
          <a:xfrm>
            <a:off x="7279857" y="5230633"/>
            <a:ext cx="3027509" cy="109838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rtl="1"/>
            <a:r>
              <a:rPr lang="fa-IR" sz="3200" b="1" dirty="0">
                <a:solidFill>
                  <a:schemeClr val="bg1"/>
                </a:solidFill>
                <a:cs typeface="B Zar" panose="00000400000000000000" pitchFamily="2" charset="-78"/>
              </a:rPr>
              <a:t>تحرّک و مسئولیت‌پذیری</a:t>
            </a:r>
            <a:endParaRPr lang="fa-IR" sz="3200" b="1" i="1" u="sng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18" name="Flowchart: Alternate Process 17">
            <a:extLst>
              <a:ext uri="{FF2B5EF4-FFF2-40B4-BE49-F238E27FC236}">
                <a16:creationId xmlns="" xmlns:a16="http://schemas.microsoft.com/office/drawing/2014/main" id="{7F062FED-731B-4876-8F53-54B61BEFD17E}"/>
              </a:ext>
            </a:extLst>
          </p:cNvPr>
          <p:cNvSpPr/>
          <p:nvPr/>
        </p:nvSpPr>
        <p:spPr>
          <a:xfrm>
            <a:off x="1425389" y="1548354"/>
            <a:ext cx="3027509" cy="109838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rtl="1"/>
            <a:r>
              <a:rPr lang="fa-IR" sz="3200" b="1" dirty="0">
                <a:solidFill>
                  <a:schemeClr val="bg1"/>
                </a:solidFill>
                <a:cs typeface="B Zar" panose="00000400000000000000" pitchFamily="2" charset="-78"/>
              </a:rPr>
              <a:t>تلاش برای جبران عقب‌ماندگی‌ها</a:t>
            </a:r>
            <a:endParaRPr lang="fa-IR" sz="3200" b="1" i="1" u="sng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="" xmlns:a16="http://schemas.microsoft.com/office/drawing/2014/main" id="{D15A9641-AA74-4719-9741-DDF05C8E1A8F}"/>
              </a:ext>
            </a:extLst>
          </p:cNvPr>
          <p:cNvSpPr/>
          <p:nvPr/>
        </p:nvSpPr>
        <p:spPr>
          <a:xfrm>
            <a:off x="1436543" y="3344167"/>
            <a:ext cx="3027509" cy="109838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rtl="1"/>
            <a:r>
              <a:rPr lang="fa-IR" sz="2600" b="1" dirty="0">
                <a:solidFill>
                  <a:schemeClr val="bg1"/>
                </a:solidFill>
                <a:cs typeface="B Zar" panose="00000400000000000000" pitchFamily="2" charset="-78"/>
              </a:rPr>
              <a:t>هوشمندی در رفع نیازهای راستین جامعه</a:t>
            </a:r>
            <a:endParaRPr lang="fa-IR" sz="2600" b="1" i="1" u="sng" dirty="0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25" name="Flowchart: Alternate Process 24">
            <a:extLst>
              <a:ext uri="{FF2B5EF4-FFF2-40B4-BE49-F238E27FC236}">
                <a16:creationId xmlns="" xmlns:a16="http://schemas.microsoft.com/office/drawing/2014/main" id="{448B2826-1E0F-4A87-9646-6ABF8C47E83F}"/>
              </a:ext>
            </a:extLst>
          </p:cNvPr>
          <p:cNvSpPr/>
          <p:nvPr/>
        </p:nvSpPr>
        <p:spPr>
          <a:xfrm>
            <a:off x="1436543" y="5182072"/>
            <a:ext cx="3027509" cy="1098388"/>
          </a:xfrm>
          <a:prstGeom prst="flowChartAlternateProcess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 rtl="1"/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غیظ و کظم غیظ</a:t>
            </a:r>
          </a:p>
          <a:p>
            <a:pPr algn="ctr" rtl="1"/>
            <a:r>
              <a:rPr lang="fa-IR" sz="3000" b="1" dirty="0">
                <a:solidFill>
                  <a:schemeClr val="bg1"/>
                </a:solidFill>
                <a:cs typeface="B Zar" panose="00000400000000000000" pitchFamily="2" charset="-78"/>
              </a:rPr>
              <a:t>بر اساس عقلانیت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05753" y="5433051"/>
            <a:ext cx="591136" cy="59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B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fa-IR" sz="3200" b="1" dirty="0">
                <a:cs typeface="B Zar" panose="00000400000000000000" pitchFamily="2" charset="-78"/>
              </a:rPr>
              <a:t>6</a:t>
            </a:r>
            <a:endParaRPr lang="en-US" sz="3200" b="1" dirty="0">
              <a:cs typeface="B Zar" panose="00000400000000000000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20268" y="3657560"/>
            <a:ext cx="591136" cy="59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B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fa-IR" sz="3200" b="1" dirty="0">
                <a:cs typeface="B Zar" panose="00000400000000000000" pitchFamily="2" charset="-78"/>
              </a:rPr>
              <a:t>5</a:t>
            </a:r>
            <a:endParaRPr lang="en-US" sz="3200" b="1" dirty="0">
              <a:cs typeface="B Zar" panose="000004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81333" y="1833508"/>
            <a:ext cx="591136" cy="59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B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fa-IR" sz="3200" b="1" dirty="0">
                <a:cs typeface="B Zar" panose="00000400000000000000" pitchFamily="2" charset="-78"/>
              </a:rPr>
              <a:t>4</a:t>
            </a:r>
            <a:endParaRPr lang="en-US" sz="3200" b="1" dirty="0">
              <a:cs typeface="B Zar" panose="000004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55242" y="5433051"/>
            <a:ext cx="591136" cy="59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B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fa-IR" sz="3200" b="1" dirty="0">
                <a:cs typeface="B Zar" panose="00000400000000000000" pitchFamily="2" charset="-78"/>
              </a:rPr>
              <a:t>3</a:t>
            </a:r>
            <a:endParaRPr lang="en-US" sz="3200" b="1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081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9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6" grpId="0" animBg="1"/>
      <p:bldP spid="17" grpId="0" animBg="1"/>
      <p:bldP spid="23" grpId="0" animBg="1"/>
      <p:bldP spid="16" grpId="0" animBg="1"/>
      <p:bldP spid="18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 rtl="1"/>
            <a:r>
              <a:rPr lang="fa-IR" dirty="0">
                <a:solidFill>
                  <a:srgbClr val="00FF00"/>
                </a:solidFill>
                <a:cs typeface="B Titr" panose="00000700000000000000" pitchFamily="2" charset="-78"/>
              </a:rPr>
              <a:t>«و </a:t>
            </a:r>
            <a:r>
              <a:rPr lang="fa-IR">
                <a:solidFill>
                  <a:srgbClr val="00FF00"/>
                </a:solidFill>
                <a:cs typeface="B Titr" panose="00000700000000000000" pitchFamily="2" charset="-78"/>
              </a:rPr>
              <a:t>آخِرُ دَعواهم </a:t>
            </a:r>
            <a:r>
              <a:rPr lang="fa-IR" dirty="0">
                <a:solidFill>
                  <a:srgbClr val="00FF00"/>
                </a:solidFill>
                <a:cs typeface="B Titr" panose="00000700000000000000" pitchFamily="2" charset="-78"/>
              </a:rPr>
              <a:t>أن الحَمدُلله رَبِّ العالَمین»</a:t>
            </a:r>
            <a:endParaRPr lang="en-US" dirty="0">
              <a:solidFill>
                <a:srgbClr val="00FF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6098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947</Words>
  <Application>Microsoft Office PowerPoint</Application>
  <PresentationFormat>Widescreen</PresentationFormat>
  <Paragraphs>149</Paragraphs>
  <Slides>21</Slides>
  <Notes>4</Notes>
  <HiddenSlides>0</HiddenSlides>
  <MMClips>6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9" baseType="lpstr">
      <vt:lpstr>Andalus</vt:lpstr>
      <vt:lpstr>Arabic Typesetting</vt:lpstr>
      <vt:lpstr>Arial</vt:lpstr>
      <vt:lpstr>B Badr</vt:lpstr>
      <vt:lpstr>B Lotus</vt:lpstr>
      <vt:lpstr>B Mitra</vt:lpstr>
      <vt:lpstr>B Titr</vt:lpstr>
      <vt:lpstr>B Zar</vt:lpstr>
      <vt:lpstr>Book Antiqua</vt:lpstr>
      <vt:lpstr>Calibri</vt:lpstr>
      <vt:lpstr>Calibri Light</vt:lpstr>
      <vt:lpstr>IranNastaliq</vt:lpstr>
      <vt:lpstr>Neirizi</vt:lpstr>
      <vt:lpstr>Noor_Titr</vt:lpstr>
      <vt:lpstr>Times New Roman</vt:lpstr>
      <vt:lpstr>Wingdings</vt:lpstr>
      <vt:lpstr>Wingdings 3</vt:lpstr>
      <vt:lpstr>Office Theme</vt:lpstr>
      <vt:lpstr>PowerPoint Presentation</vt:lpstr>
      <vt:lpstr>PowerPoint Presentation</vt:lpstr>
      <vt:lpstr>1- بند «ع» وصیّتنامه‌ی امام خمینی (قدّس‌سرّه) </vt:lpstr>
      <vt:lpstr>2- اهمّیت «تقویت مبانی معرفتی» آحاد مردم در سرنوشت انقلاب اسلامی</vt:lpstr>
      <vt:lpstr>3- پادزهر نفوذ جریانی</vt:lpstr>
      <vt:lpstr>«قرآن کریم؛ روح زندگی رهبر معظّم انقلاب»</vt:lpstr>
      <vt:lpstr>بیش از 70 سال ارتباط با منبع وحیانی</vt:lpstr>
      <vt:lpstr>PowerPoint Presentation</vt:lpstr>
      <vt:lpstr>PowerPoint Presentation</vt:lpstr>
      <vt:lpstr>PowerPoint Presentation</vt:lpstr>
      <vt:lpstr>درباره کتاب</vt:lpstr>
      <vt:lpstr>درباره کتاب</vt:lpstr>
      <vt:lpstr>درباره کتاب</vt:lpstr>
      <vt:lpstr>PowerPoint Presentation</vt:lpstr>
      <vt:lpstr>PowerPoint Presentation</vt:lpstr>
      <vt:lpstr>سوره‌ی مبارکه آل‌عمران</vt:lpstr>
      <vt:lpstr>PowerPoint Presentation</vt:lpstr>
      <vt:lpstr>PowerPoint Presentation</vt:lpstr>
      <vt:lpstr>PowerPoint Presentation</vt:lpstr>
      <vt:lpstr>PowerPoint Presentation</vt:lpstr>
      <vt:lpstr>«و آخِرُ دَعواهم أن الحَمدُلله رَبِّ العالَمین»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</dc:creator>
  <cp:lastModifiedBy>a</cp:lastModifiedBy>
  <cp:revision>29</cp:revision>
  <dcterms:created xsi:type="dcterms:W3CDTF">2021-04-14T12:04:15Z</dcterms:created>
  <dcterms:modified xsi:type="dcterms:W3CDTF">2022-12-22T06:37:48Z</dcterms:modified>
</cp:coreProperties>
</file>