
<file path=[Content_Types].xml><?xml version="1.0" encoding="utf-8"?>
<Types xmlns="http://schemas.openxmlformats.org/package/2006/content-types">
  <Default Extension="png" ContentType="image/png"/>
  <Default Extension="mp3" ContentType="audio/mpe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8" r:id="rId2"/>
    <p:sldId id="259" r:id="rId3"/>
    <p:sldId id="260" r:id="rId4"/>
    <p:sldId id="336" r:id="rId5"/>
    <p:sldId id="351" r:id="rId6"/>
    <p:sldId id="289" r:id="rId7"/>
    <p:sldId id="338" r:id="rId8"/>
    <p:sldId id="339" r:id="rId9"/>
    <p:sldId id="340" r:id="rId10"/>
    <p:sldId id="341" r:id="rId11"/>
    <p:sldId id="342" r:id="rId12"/>
    <p:sldId id="343" r:id="rId13"/>
    <p:sldId id="344" r:id="rId14"/>
    <p:sldId id="345" r:id="rId15"/>
    <p:sldId id="346" r:id="rId16"/>
    <p:sldId id="347" r:id="rId17"/>
    <p:sldId id="348" r:id="rId18"/>
    <p:sldId id="349" r:id="rId19"/>
    <p:sldId id="352" r:id="rId20"/>
    <p:sldId id="353" r:id="rId21"/>
    <p:sldId id="354" r:id="rId22"/>
    <p:sldId id="356" r:id="rId23"/>
    <p:sldId id="358" r:id="rId24"/>
    <p:sldId id="359" r:id="rId25"/>
    <p:sldId id="360" r:id="rId26"/>
    <p:sldId id="361" r:id="rId27"/>
    <p:sldId id="367" r:id="rId28"/>
  </p:sldIdLst>
  <p:sldSz cx="12192000" cy="7578725"/>
  <p:notesSz cx="6858000" cy="9144000"/>
  <p:defaultTextStyle>
    <a:defPPr>
      <a:defRPr lang="en-US"/>
    </a:defPPr>
    <a:lvl1pPr marL="0" algn="l" defTabSz="1165008" rtl="0" eaLnBrk="1" latinLnBrk="0" hangingPunct="1">
      <a:defRPr sz="4587" kern="1200">
        <a:solidFill>
          <a:schemeClr val="tx1"/>
        </a:solidFill>
        <a:latin typeface="+mn-lt"/>
        <a:ea typeface="+mn-ea"/>
        <a:cs typeface="+mn-cs"/>
      </a:defRPr>
    </a:lvl1pPr>
    <a:lvl2pPr marL="1165008" algn="l" defTabSz="1165008" rtl="0" eaLnBrk="1" latinLnBrk="0" hangingPunct="1">
      <a:defRPr sz="4587" kern="1200">
        <a:solidFill>
          <a:schemeClr val="tx1"/>
        </a:solidFill>
        <a:latin typeface="+mn-lt"/>
        <a:ea typeface="+mn-ea"/>
        <a:cs typeface="+mn-cs"/>
      </a:defRPr>
    </a:lvl2pPr>
    <a:lvl3pPr marL="2330015" algn="l" defTabSz="1165008" rtl="0" eaLnBrk="1" latinLnBrk="0" hangingPunct="1">
      <a:defRPr sz="4587" kern="1200">
        <a:solidFill>
          <a:schemeClr val="tx1"/>
        </a:solidFill>
        <a:latin typeface="+mn-lt"/>
        <a:ea typeface="+mn-ea"/>
        <a:cs typeface="+mn-cs"/>
      </a:defRPr>
    </a:lvl3pPr>
    <a:lvl4pPr marL="3495023" algn="l" defTabSz="1165008" rtl="0" eaLnBrk="1" latinLnBrk="0" hangingPunct="1">
      <a:defRPr sz="4587" kern="1200">
        <a:solidFill>
          <a:schemeClr val="tx1"/>
        </a:solidFill>
        <a:latin typeface="+mn-lt"/>
        <a:ea typeface="+mn-ea"/>
        <a:cs typeface="+mn-cs"/>
      </a:defRPr>
    </a:lvl4pPr>
    <a:lvl5pPr marL="4660031" algn="l" defTabSz="1165008" rtl="0" eaLnBrk="1" latinLnBrk="0" hangingPunct="1">
      <a:defRPr sz="4587" kern="1200">
        <a:solidFill>
          <a:schemeClr val="tx1"/>
        </a:solidFill>
        <a:latin typeface="+mn-lt"/>
        <a:ea typeface="+mn-ea"/>
        <a:cs typeface="+mn-cs"/>
      </a:defRPr>
    </a:lvl5pPr>
    <a:lvl6pPr marL="5825038" algn="l" defTabSz="1165008" rtl="0" eaLnBrk="1" latinLnBrk="0" hangingPunct="1">
      <a:defRPr sz="4587" kern="1200">
        <a:solidFill>
          <a:schemeClr val="tx1"/>
        </a:solidFill>
        <a:latin typeface="+mn-lt"/>
        <a:ea typeface="+mn-ea"/>
        <a:cs typeface="+mn-cs"/>
      </a:defRPr>
    </a:lvl6pPr>
    <a:lvl7pPr marL="6990046" algn="l" defTabSz="1165008" rtl="0" eaLnBrk="1" latinLnBrk="0" hangingPunct="1">
      <a:defRPr sz="4587" kern="1200">
        <a:solidFill>
          <a:schemeClr val="tx1"/>
        </a:solidFill>
        <a:latin typeface="+mn-lt"/>
        <a:ea typeface="+mn-ea"/>
        <a:cs typeface="+mn-cs"/>
      </a:defRPr>
    </a:lvl7pPr>
    <a:lvl8pPr marL="8155053" algn="l" defTabSz="1165008" rtl="0" eaLnBrk="1" latinLnBrk="0" hangingPunct="1">
      <a:defRPr sz="4587" kern="1200">
        <a:solidFill>
          <a:schemeClr val="tx1"/>
        </a:solidFill>
        <a:latin typeface="+mn-lt"/>
        <a:ea typeface="+mn-ea"/>
        <a:cs typeface="+mn-cs"/>
      </a:defRPr>
    </a:lvl8pPr>
    <a:lvl9pPr marL="9320061" algn="l" defTabSz="1165008" rtl="0" eaLnBrk="1" latinLnBrk="0" hangingPunct="1">
      <a:defRPr sz="458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6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66FFCC"/>
    <a:srgbClr val="009F3D"/>
    <a:srgbClr val="C50F0F"/>
    <a:srgbClr val="C45050"/>
    <a:srgbClr val="93E3FF"/>
    <a:srgbClr val="AC0000"/>
    <a:srgbClr val="5DD5FF"/>
    <a:srgbClr val="08355F"/>
    <a:srgbClr val="009E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300" y="138"/>
      </p:cViewPr>
      <p:guideLst>
        <p:guide orient="horz" pos="2364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240315"/>
            <a:ext cx="9144000" cy="2638519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80586"/>
            <a:ext cx="9144000" cy="182977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15FBF-9F25-4FDB-89EF-03AB53618AA8}" type="datetimeFigureOut">
              <a:rPr lang="en-US" smtClean="0"/>
              <a:t>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7A74-07A0-4946-9C02-C28E1F174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909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15FBF-9F25-4FDB-89EF-03AB53618AA8}" type="datetimeFigureOut">
              <a:rPr lang="en-US" smtClean="0"/>
              <a:t>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7A74-07A0-4946-9C02-C28E1F174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321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03497"/>
            <a:ext cx="2628900" cy="642261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03497"/>
            <a:ext cx="7734300" cy="642261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15FBF-9F25-4FDB-89EF-03AB53618AA8}" type="datetimeFigureOut">
              <a:rPr lang="en-US" smtClean="0"/>
              <a:t>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7A74-07A0-4946-9C02-C28E1F174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272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15FBF-9F25-4FDB-89EF-03AB53618AA8}" type="datetimeFigureOut">
              <a:rPr lang="en-US" smtClean="0"/>
              <a:t>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7A74-07A0-4946-9C02-C28E1F174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11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889419"/>
            <a:ext cx="10515600" cy="3152539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5071782"/>
            <a:ext cx="10515600" cy="165784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15FBF-9F25-4FDB-89EF-03AB53618AA8}" type="datetimeFigureOut">
              <a:rPr lang="en-US" smtClean="0"/>
              <a:t>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7A74-07A0-4946-9C02-C28E1F174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547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017485"/>
            <a:ext cx="5181600" cy="48086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017485"/>
            <a:ext cx="5181600" cy="48086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15FBF-9F25-4FDB-89EF-03AB53618AA8}" type="datetimeFigureOut">
              <a:rPr lang="en-US" smtClean="0"/>
              <a:t>2/20/2023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7A74-07A0-4946-9C02-C28E1F174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732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03497"/>
            <a:ext cx="10515600" cy="146487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857841"/>
            <a:ext cx="5157787" cy="9104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768340"/>
            <a:ext cx="5157787" cy="40718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857841"/>
            <a:ext cx="5183188" cy="9104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768340"/>
            <a:ext cx="5183188" cy="40718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15FBF-9F25-4FDB-89EF-03AB53618AA8}" type="datetimeFigureOut">
              <a:rPr lang="en-US" smtClean="0"/>
              <a:t>2/20/2023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7A74-07A0-4946-9C02-C28E1F174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145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15FBF-9F25-4FDB-89EF-03AB53618AA8}" type="datetimeFigureOut">
              <a:rPr lang="en-US" smtClean="0"/>
              <a:t>2/20/2023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7A74-07A0-4946-9C02-C28E1F174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403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15FBF-9F25-4FDB-89EF-03AB53618AA8}" type="datetimeFigureOut">
              <a:rPr lang="en-US" smtClean="0"/>
              <a:t>2/20/2023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7A74-07A0-4946-9C02-C28E1F174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381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505248"/>
            <a:ext cx="3932237" cy="176836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091197"/>
            <a:ext cx="6172200" cy="538580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273617"/>
            <a:ext cx="3932237" cy="421215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15FBF-9F25-4FDB-89EF-03AB53618AA8}" type="datetimeFigureOut">
              <a:rPr lang="en-US" smtClean="0"/>
              <a:t>2/20/2023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7A74-07A0-4946-9C02-C28E1F174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764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505248"/>
            <a:ext cx="3932237" cy="176836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091197"/>
            <a:ext cx="6172200" cy="5385807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273617"/>
            <a:ext cx="3932237" cy="421215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15FBF-9F25-4FDB-89EF-03AB53618AA8}" type="datetimeFigureOut">
              <a:rPr lang="en-US" smtClean="0"/>
              <a:t>2/20/2023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7A74-07A0-4946-9C02-C28E1F174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814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03497"/>
            <a:ext cx="10515600" cy="14648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017485"/>
            <a:ext cx="10515600" cy="4808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7024356"/>
            <a:ext cx="2743200" cy="4034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A15FBF-9F25-4FDB-89EF-03AB53618AA8}" type="datetimeFigureOut">
              <a:rPr lang="en-US" smtClean="0"/>
              <a:t>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7024356"/>
            <a:ext cx="4114800" cy="4034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7024356"/>
            <a:ext cx="2743200" cy="4034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B37A74-07A0-4946-9C02-C28E1F174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439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../media/media3.mp4"/><Relationship Id="rId7" Type="http://schemas.microsoft.com/office/2007/relationships/hdphoto" Target="../media/hdphoto2.wdp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6.png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1.xml"/><Relationship Id="rId10" Type="http://schemas.microsoft.com/office/2007/relationships/hdphoto" Target="../media/hdphoto4.wdp"/><Relationship Id="rId4" Type="http://schemas.openxmlformats.org/officeDocument/2006/relationships/video" Target="../media/media3.mp4"/><Relationship Id="rId9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5.m4a"/><Relationship Id="rId7" Type="http://schemas.microsoft.com/office/2007/relationships/hdphoto" Target="../media/hdphoto2.wdp"/><Relationship Id="rId12" Type="http://schemas.openxmlformats.org/officeDocument/2006/relationships/image" Target="../media/image19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6.png"/><Relationship Id="rId11" Type="http://schemas.microsoft.com/office/2007/relationships/hdphoto" Target="../media/hdphoto4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18.png"/><Relationship Id="rId4" Type="http://schemas.openxmlformats.org/officeDocument/2006/relationships/audio" Target="../media/media5.m4a"/><Relationship Id="rId9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2.png"/><Relationship Id="rId3" Type="http://schemas.microsoft.com/office/2007/relationships/media" Target="../media/media7.mp4"/><Relationship Id="rId7" Type="http://schemas.openxmlformats.org/officeDocument/2006/relationships/slideLayout" Target="../slideLayouts/slideLayout1.xml"/><Relationship Id="rId12" Type="http://schemas.microsoft.com/office/2007/relationships/hdphoto" Target="../media/hdphoto4.wdp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video" Target="../media/media8.mp4"/><Relationship Id="rId11" Type="http://schemas.openxmlformats.org/officeDocument/2006/relationships/image" Target="../media/image21.png"/><Relationship Id="rId5" Type="http://schemas.microsoft.com/office/2007/relationships/media" Target="../media/media8.mp4"/><Relationship Id="rId15" Type="http://schemas.openxmlformats.org/officeDocument/2006/relationships/image" Target="../media/image24.png"/><Relationship Id="rId10" Type="http://schemas.openxmlformats.org/officeDocument/2006/relationships/image" Target="../media/image20.png"/><Relationship Id="rId4" Type="http://schemas.openxmlformats.org/officeDocument/2006/relationships/video" Target="../media/media7.mp4"/><Relationship Id="rId9" Type="http://schemas.microsoft.com/office/2007/relationships/hdphoto" Target="../media/hdphoto2.wdp"/><Relationship Id="rId1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video" Target="../media/media12.mp4"/><Relationship Id="rId13" Type="http://schemas.openxmlformats.org/officeDocument/2006/relationships/slideLayout" Target="../slideLayouts/slideLayout1.xml"/><Relationship Id="rId18" Type="http://schemas.openxmlformats.org/officeDocument/2006/relationships/image" Target="../media/image26.png"/><Relationship Id="rId3" Type="http://schemas.microsoft.com/office/2007/relationships/media" Target="../media/media10.m4a"/><Relationship Id="rId21" Type="http://schemas.openxmlformats.org/officeDocument/2006/relationships/image" Target="../media/image27.png"/><Relationship Id="rId7" Type="http://schemas.microsoft.com/office/2007/relationships/media" Target="../media/media12.mp4"/><Relationship Id="rId12" Type="http://schemas.openxmlformats.org/officeDocument/2006/relationships/audio" Target="../media/media14.m4a"/><Relationship Id="rId17" Type="http://schemas.openxmlformats.org/officeDocument/2006/relationships/image" Target="../media/image19.png"/><Relationship Id="rId2" Type="http://schemas.openxmlformats.org/officeDocument/2006/relationships/video" Target="../media/media9.mp4"/><Relationship Id="rId16" Type="http://schemas.openxmlformats.org/officeDocument/2006/relationships/image" Target="../media/image25.png"/><Relationship Id="rId20" Type="http://schemas.microsoft.com/office/2007/relationships/hdphoto" Target="../media/hdphoto4.wdp"/><Relationship Id="rId1" Type="http://schemas.microsoft.com/office/2007/relationships/media" Target="../media/media9.mp4"/><Relationship Id="rId6" Type="http://schemas.openxmlformats.org/officeDocument/2006/relationships/audio" Target="../media/media11.mp3"/><Relationship Id="rId11" Type="http://schemas.microsoft.com/office/2007/relationships/media" Target="../media/media14.m4a"/><Relationship Id="rId5" Type="http://schemas.microsoft.com/office/2007/relationships/media" Target="../media/media11.mp3"/><Relationship Id="rId15" Type="http://schemas.microsoft.com/office/2007/relationships/hdphoto" Target="../media/hdphoto2.wdp"/><Relationship Id="rId10" Type="http://schemas.openxmlformats.org/officeDocument/2006/relationships/audio" Target="../media/media13.mp3"/><Relationship Id="rId19" Type="http://schemas.openxmlformats.org/officeDocument/2006/relationships/image" Target="../media/image22.png"/><Relationship Id="rId4" Type="http://schemas.openxmlformats.org/officeDocument/2006/relationships/audio" Target="../media/media10.m4a"/><Relationship Id="rId9" Type="http://schemas.microsoft.com/office/2007/relationships/media" Target="../media/media13.mp3"/><Relationship Id="rId1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microsoft.com/office/2007/relationships/media" Target="../media/media16.m4a"/><Relationship Id="rId7" Type="http://schemas.microsoft.com/office/2007/relationships/hdphoto" Target="../media/hdphoto2.wdp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19.png"/><Relationship Id="rId4" Type="http://schemas.openxmlformats.org/officeDocument/2006/relationships/audio" Target="../media/media16.m4a"/><Relationship Id="rId9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microsoft.com/office/2007/relationships/media" Target="../media/media18.mp4"/><Relationship Id="rId7" Type="http://schemas.microsoft.com/office/2007/relationships/hdphoto" Target="../media/hdphoto2.wdp"/><Relationship Id="rId2" Type="http://schemas.openxmlformats.org/officeDocument/2006/relationships/video" Target="../media/media17.mp4"/><Relationship Id="rId1" Type="http://schemas.microsoft.com/office/2007/relationships/media" Target="../media/media17.mp4"/><Relationship Id="rId6" Type="http://schemas.openxmlformats.org/officeDocument/2006/relationships/image" Target="../media/image6.png"/><Relationship Id="rId11" Type="http://schemas.openxmlformats.org/officeDocument/2006/relationships/image" Target="../media/image30.png"/><Relationship Id="rId5" Type="http://schemas.openxmlformats.org/officeDocument/2006/relationships/slideLayout" Target="../slideLayouts/slideLayout1.xml"/><Relationship Id="rId10" Type="http://schemas.microsoft.com/office/2007/relationships/hdphoto" Target="../media/hdphoto4.wdp"/><Relationship Id="rId4" Type="http://schemas.openxmlformats.org/officeDocument/2006/relationships/video" Target="../media/media18.mp4"/><Relationship Id="rId9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video" Target="../media/media22.mp4"/><Relationship Id="rId13" Type="http://schemas.openxmlformats.org/officeDocument/2006/relationships/image" Target="../media/image22.png"/><Relationship Id="rId3" Type="http://schemas.microsoft.com/office/2007/relationships/media" Target="../media/media20.mp4"/><Relationship Id="rId7" Type="http://schemas.microsoft.com/office/2007/relationships/media" Target="../media/media22.mp4"/><Relationship Id="rId12" Type="http://schemas.microsoft.com/office/2007/relationships/hdphoto" Target="../media/hdphoto2.wdp"/><Relationship Id="rId17" Type="http://schemas.openxmlformats.org/officeDocument/2006/relationships/image" Target="../media/image33.png"/><Relationship Id="rId2" Type="http://schemas.openxmlformats.org/officeDocument/2006/relationships/video" Target="../media/media19.mp4"/><Relationship Id="rId16" Type="http://schemas.openxmlformats.org/officeDocument/2006/relationships/image" Target="../media/image32.png"/><Relationship Id="rId1" Type="http://schemas.microsoft.com/office/2007/relationships/media" Target="../media/media19.mp4"/><Relationship Id="rId6" Type="http://schemas.openxmlformats.org/officeDocument/2006/relationships/video" Target="../media/media21.mp4"/><Relationship Id="rId11" Type="http://schemas.openxmlformats.org/officeDocument/2006/relationships/image" Target="../media/image6.png"/><Relationship Id="rId5" Type="http://schemas.microsoft.com/office/2007/relationships/media" Target="../media/media21.mp4"/><Relationship Id="rId15" Type="http://schemas.openxmlformats.org/officeDocument/2006/relationships/image" Target="../media/image31.png"/><Relationship Id="rId10" Type="http://schemas.openxmlformats.org/officeDocument/2006/relationships/image" Target="../media/image29.png"/><Relationship Id="rId4" Type="http://schemas.openxmlformats.org/officeDocument/2006/relationships/video" Target="../media/media20.mp4"/><Relationship Id="rId9" Type="http://schemas.openxmlformats.org/officeDocument/2006/relationships/slideLayout" Target="../slideLayouts/slideLayout2.xml"/><Relationship Id="rId14" Type="http://schemas.microsoft.com/office/2007/relationships/hdphoto" Target="../media/hdphoto4.wdp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1.pn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EF3448E-F013-C99F-8614-8472EFE9AF6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63" t="24151" r="31304" b="24528"/>
          <a:stretch/>
        </p:blipFill>
        <p:spPr>
          <a:xfrm>
            <a:off x="4270075" y="2016635"/>
            <a:ext cx="3657600" cy="3519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18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44187437-8BF2-87C3-61DC-2BFC645095B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636334"/>
            <a:ext cx="942391" cy="942391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-14514" y="-46181"/>
            <a:ext cx="12206514" cy="1005543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fa-IR" sz="3276" dirty="0"/>
          </a:p>
        </p:txBody>
      </p:sp>
      <p:sp>
        <p:nvSpPr>
          <p:cNvPr id="22" name="Rounded Rectangle 21"/>
          <p:cNvSpPr/>
          <p:nvPr/>
        </p:nvSpPr>
        <p:spPr>
          <a:xfrm>
            <a:off x="9144000" y="179882"/>
            <a:ext cx="3005399" cy="596269"/>
          </a:xfrm>
          <a:prstGeom prst="roundRect">
            <a:avLst>
              <a:gd name="adj" fmla="val 18333"/>
            </a:avLst>
          </a:prstGeom>
          <a:solidFill>
            <a:srgbClr val="66FFCC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400" b="1" dirty="0">
                <a:solidFill>
                  <a:srgbClr val="002060"/>
                </a:solidFill>
                <a:latin typeface="Noor_Titr" pitchFamily="2" charset="-78"/>
                <a:cs typeface="B Titr" panose="00000700000000000000" pitchFamily="2" charset="-78"/>
              </a:rPr>
              <a:t>1. عظمت حادثه‌ی انقلاب</a:t>
            </a:r>
          </a:p>
        </p:txBody>
      </p:sp>
      <p:sp>
        <p:nvSpPr>
          <p:cNvPr id="2" name="Left Arrow 1"/>
          <p:cNvSpPr/>
          <p:nvPr/>
        </p:nvSpPr>
        <p:spPr>
          <a:xfrm>
            <a:off x="8405772" y="332086"/>
            <a:ext cx="457200" cy="299808"/>
          </a:xfrm>
          <a:prstGeom prst="leftArrow">
            <a:avLst/>
          </a:prstGeom>
          <a:solidFill>
            <a:srgbClr val="5DD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20" name="Rectangle: Rounded Corners 14">
            <a:extLst>
              <a:ext uri="{FF2B5EF4-FFF2-40B4-BE49-F238E27FC236}">
                <a16:creationId xmlns="" xmlns:a16="http://schemas.microsoft.com/office/drawing/2014/main" id="{D0810A26-D4E4-BB48-B087-E500E077BE80}"/>
              </a:ext>
            </a:extLst>
          </p:cNvPr>
          <p:cNvSpPr/>
          <p:nvPr/>
        </p:nvSpPr>
        <p:spPr>
          <a:xfrm>
            <a:off x="1846265" y="179882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 انقلاب اسلامی آغازگر عصر جدید عالم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44187437-8BF2-87C3-61DC-2BFC645095B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636334"/>
            <a:ext cx="942391" cy="942391"/>
          </a:xfrm>
          <a:prstGeom prst="rect">
            <a:avLst/>
          </a:prstGeom>
        </p:spPr>
      </p:pic>
      <p:pic>
        <p:nvPicPr>
          <p:cNvPr id="24" name="2">
            <a:hlinkClick r:id="" action="ppaction://media"/>
            <a:extLst>
              <a:ext uri="{FF2B5EF4-FFF2-40B4-BE49-F238E27FC236}">
                <a16:creationId xmlns="" xmlns:a16="http://schemas.microsoft.com/office/drawing/2014/main" id="{83279813-6733-3144-8EE3-31B565C726B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5720" y="1295400"/>
            <a:ext cx="6413266" cy="3959710"/>
          </a:xfrm>
          <a:prstGeom prst="roundRect">
            <a:avLst>
              <a:gd name="adj" fmla="val 5439"/>
            </a:avLst>
          </a:prstGeom>
          <a:ln>
            <a:noFill/>
          </a:ln>
          <a:effectLst>
            <a:innerShdw blurRad="114300" dist="50800">
              <a:srgbClr val="000000">
                <a:alpha val="0"/>
              </a:srgbClr>
            </a:innerShdw>
          </a:effectLst>
        </p:spPr>
      </p:pic>
      <p:sp>
        <p:nvSpPr>
          <p:cNvPr id="25" name="Rectangle: Rounded Corners 40">
            <a:extLst>
              <a:ext uri="{FF2B5EF4-FFF2-40B4-BE49-F238E27FC236}">
                <a16:creationId xmlns="" xmlns:a16="http://schemas.microsoft.com/office/drawing/2014/main" id="{B12180E1-1E0F-BCF5-AFA4-EDB0D0F1C42C}"/>
              </a:ext>
            </a:extLst>
          </p:cNvPr>
          <p:cNvSpPr/>
          <p:nvPr/>
        </p:nvSpPr>
        <p:spPr>
          <a:xfrm>
            <a:off x="7080237" y="1272647"/>
            <a:ext cx="4429424" cy="458725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7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آن روز جهان میان شرق و غرب مادی تقسیم شده بود</a:t>
            </a:r>
          </a:p>
        </p:txBody>
      </p:sp>
      <p:sp>
        <p:nvSpPr>
          <p:cNvPr id="26" name="Rectangle: Rounded Corners 41">
            <a:extLst>
              <a:ext uri="{FF2B5EF4-FFF2-40B4-BE49-F238E27FC236}">
                <a16:creationId xmlns="" xmlns:a16="http://schemas.microsoft.com/office/drawing/2014/main" id="{7EB0CFD5-E79B-3DAE-BD88-88E897410C9F}"/>
              </a:ext>
            </a:extLst>
          </p:cNvPr>
          <p:cNvSpPr/>
          <p:nvPr/>
        </p:nvSpPr>
        <p:spPr>
          <a:xfrm>
            <a:off x="7124160" y="4914252"/>
            <a:ext cx="4423192" cy="458725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5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ناکامی سردمداران گمراهی و ستم در واکنش به انقلاب</a:t>
            </a:r>
          </a:p>
        </p:txBody>
      </p:sp>
      <p:sp>
        <p:nvSpPr>
          <p:cNvPr id="27" name="Arrow: Pentagon 61">
            <a:extLst>
              <a:ext uri="{FF2B5EF4-FFF2-40B4-BE49-F238E27FC236}">
                <a16:creationId xmlns="" xmlns:a16="http://schemas.microsoft.com/office/drawing/2014/main" id="{3CDD915F-5E99-03B8-7167-228F22ADAB74}"/>
              </a:ext>
            </a:extLst>
          </p:cNvPr>
          <p:cNvSpPr/>
          <p:nvPr/>
        </p:nvSpPr>
        <p:spPr>
          <a:xfrm rot="5400000">
            <a:off x="8994818" y="529482"/>
            <a:ext cx="681876" cy="4511040"/>
          </a:xfrm>
          <a:prstGeom prst="homePlate">
            <a:avLst>
              <a:gd name="adj" fmla="val 27612"/>
            </a:avLst>
          </a:prstGeom>
          <a:solidFill>
            <a:srgbClr val="21C5FF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algn="ctr" rtl="1"/>
            <a:r>
              <a:rPr lang="fa-IR" sz="2400" dirty="0">
                <a:solidFill>
                  <a:srgbClr val="FFFF00"/>
                </a:solidFill>
                <a:cs typeface="B Titr" panose="00000700000000000000" pitchFamily="2" charset="-78"/>
              </a:rPr>
              <a:t>پیروزی انقلاب اسلامی با چند ممیّزه</a:t>
            </a:r>
          </a:p>
        </p:txBody>
      </p:sp>
      <p:sp>
        <p:nvSpPr>
          <p:cNvPr id="28" name="Rectangle: Rounded Corners 62">
            <a:extLst>
              <a:ext uri="{FF2B5EF4-FFF2-40B4-BE49-F238E27FC236}">
                <a16:creationId xmlns="" xmlns:a16="http://schemas.microsoft.com/office/drawing/2014/main" id="{E5F8B1BE-4830-8EE7-5005-FE825A6CDAF4}"/>
              </a:ext>
            </a:extLst>
          </p:cNvPr>
          <p:cNvSpPr/>
          <p:nvPr/>
        </p:nvSpPr>
        <p:spPr>
          <a:xfrm>
            <a:off x="9546278" y="3651139"/>
            <a:ext cx="2278186" cy="449589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5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طرح دین و دنیا در کنار هم</a:t>
            </a:r>
          </a:p>
        </p:txBody>
      </p:sp>
      <p:sp>
        <p:nvSpPr>
          <p:cNvPr id="29" name="Rectangle: Rounded Corners 63">
            <a:extLst>
              <a:ext uri="{FF2B5EF4-FFF2-40B4-BE49-F238E27FC236}">
                <a16:creationId xmlns="" xmlns:a16="http://schemas.microsoft.com/office/drawing/2014/main" id="{702C8BC9-6E77-E8C2-2BDA-05AB9E141D21}"/>
              </a:ext>
            </a:extLst>
          </p:cNvPr>
          <p:cNvSpPr/>
          <p:nvPr/>
        </p:nvSpPr>
        <p:spPr>
          <a:xfrm>
            <a:off x="9368122" y="3169537"/>
            <a:ext cx="2781277" cy="449589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5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شکستن چهارچوب‌های قدرت جهانی</a:t>
            </a:r>
          </a:p>
        </p:txBody>
      </p:sp>
      <p:sp>
        <p:nvSpPr>
          <p:cNvPr id="30" name="Rectangle: Rounded Corners 64">
            <a:extLst>
              <a:ext uri="{FF2B5EF4-FFF2-40B4-BE49-F238E27FC236}">
                <a16:creationId xmlns="" xmlns:a16="http://schemas.microsoft.com/office/drawing/2014/main" id="{31C0E970-D886-69ED-2EAE-08518C08647D}"/>
              </a:ext>
            </a:extLst>
          </p:cNvPr>
          <p:cNvSpPr/>
          <p:nvPr/>
        </p:nvSpPr>
        <p:spPr>
          <a:xfrm>
            <a:off x="6543675" y="3176747"/>
            <a:ext cx="2781277" cy="449589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5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اثبات کهنگی کلیشه‌های نظم جهانی</a:t>
            </a:r>
          </a:p>
        </p:txBody>
      </p:sp>
      <p:sp>
        <p:nvSpPr>
          <p:cNvPr id="34" name="Rectangle: Rounded Corners 43">
            <a:extLst>
              <a:ext uri="{FF2B5EF4-FFF2-40B4-BE49-F238E27FC236}">
                <a16:creationId xmlns="" xmlns:a16="http://schemas.microsoft.com/office/drawing/2014/main" id="{C30B8A03-54D9-F1E6-F842-70DD03EBC8A4}"/>
              </a:ext>
            </a:extLst>
          </p:cNvPr>
          <p:cNvSpPr/>
          <p:nvPr/>
        </p:nvSpPr>
        <p:spPr>
          <a:xfrm>
            <a:off x="5724678" y="6164516"/>
            <a:ext cx="5536635" cy="1259945"/>
          </a:xfrm>
          <a:prstGeom prst="roundRect">
            <a:avLst>
              <a:gd name="adj" fmla="val 33456"/>
            </a:avLst>
          </a:prstGeom>
          <a:noFill/>
          <a:ln w="28575">
            <a:solidFill>
              <a:srgbClr val="FFFF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marL="285750" indent="-285750" algn="r" rtl="1">
              <a:buFont typeface="Wingdings" panose="05000000000000000000" pitchFamily="2" charset="2"/>
              <a:buChar char="ü"/>
            </a:pPr>
            <a:r>
              <a:rPr lang="fa-IR" sz="1700" b="1" dirty="0">
                <a:solidFill>
                  <a:srgbClr val="FFFF00"/>
                </a:solidFill>
                <a:latin typeface="Noor_Titr" pitchFamily="2" charset="-78"/>
                <a:cs typeface="B Zar" panose="00000400000000000000" pitchFamily="2" charset="-78"/>
              </a:rPr>
              <a:t>پیشرفت انقلاب اسلامی با حفظ و پایبندی به شعارهای خود </a:t>
            </a:r>
          </a:p>
          <a:p>
            <a:pPr marL="285750" indent="-285750" algn="r" rt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a-IR" sz="1700" b="1" dirty="0">
                <a:solidFill>
                  <a:srgbClr val="FFFF00"/>
                </a:solidFill>
                <a:latin typeface="Noor_Titr" pitchFamily="2" charset="-78"/>
                <a:cs typeface="B Zar" panose="00000400000000000000" pitchFamily="2" charset="-78"/>
              </a:rPr>
              <a:t>نابودی قطب جهانیِ چپ مارکسیست</a:t>
            </a:r>
          </a:p>
          <a:p>
            <a:pPr marL="285750" indent="-285750" algn="r" rt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a-IR" sz="1700" b="1" dirty="0">
                <a:solidFill>
                  <a:srgbClr val="FFFF00"/>
                </a:solidFill>
                <a:latin typeface="Noor_Titr" pitchFamily="2" charset="-78"/>
                <a:cs typeface="B Zar" panose="00000400000000000000" pitchFamily="2" charset="-78"/>
              </a:rPr>
              <a:t>در مرحله‌ی احتضار بودن تمدّن لیبرالیسم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="" xmlns:a16="http://schemas.microsoft.com/office/drawing/2014/main" id="{365CBB7C-B51C-ECF8-E495-A210872C0D5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094" y="6248130"/>
            <a:ext cx="3231964" cy="841263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="" xmlns:a16="http://schemas.microsoft.com/office/drawing/2014/main" id="{BCC8E601-D6A1-DA52-C86B-1B12713DF37C}"/>
              </a:ext>
            </a:extLst>
          </p:cNvPr>
          <p:cNvSpPr txBox="1"/>
          <p:nvPr/>
        </p:nvSpPr>
        <p:spPr>
          <a:xfrm>
            <a:off x="2063011" y="6422539"/>
            <a:ext cx="23283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fa-IR" sz="14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انقلاب اسلامی چالشِ</a:t>
            </a:r>
          </a:p>
          <a:p>
            <a:pPr algn="ctr" rtl="1"/>
            <a:r>
              <a:rPr lang="fa-IR" sz="14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نظم سیاسی مدرن</a:t>
            </a:r>
          </a:p>
        </p:txBody>
      </p:sp>
      <p:pic>
        <p:nvPicPr>
          <p:cNvPr id="51" name="Me  dia1">
            <a:hlinkClick r:id="" action="ppaction://media"/>
            <a:extLst>
              <a:ext uri="{FF2B5EF4-FFF2-40B4-BE49-F238E27FC236}">
                <a16:creationId xmlns="" xmlns:a16="http://schemas.microsoft.com/office/drawing/2014/main" id="{A5472444-81E2-C29F-46F7-907966D4A7FD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59629" y="6477617"/>
            <a:ext cx="509718" cy="382288"/>
          </a:xfrm>
          <a:prstGeom prst="roundRect">
            <a:avLst>
              <a:gd name="adj" fmla="val 7586"/>
            </a:avLst>
          </a:prstGeom>
          <a:ln>
            <a:noFill/>
          </a:ln>
          <a:effectLst>
            <a:innerShdw blurRad="114300" dist="50800">
              <a:srgbClr val="000000">
                <a:alpha val="0"/>
              </a:srgbClr>
            </a:innerShdw>
          </a:effectLst>
        </p:spPr>
      </p:pic>
      <p:sp>
        <p:nvSpPr>
          <p:cNvPr id="52" name="Rectangle: Rounded Corners 40">
            <a:extLst>
              <a:ext uri="{FF2B5EF4-FFF2-40B4-BE49-F238E27FC236}">
                <a16:creationId xmlns="" xmlns:a16="http://schemas.microsoft.com/office/drawing/2014/main" id="{B12180E1-1E0F-BCF5-AFA4-EDB0D0F1C42C}"/>
              </a:ext>
            </a:extLst>
          </p:cNvPr>
          <p:cNvSpPr/>
          <p:nvPr/>
        </p:nvSpPr>
        <p:spPr>
          <a:xfrm>
            <a:off x="7080236" y="1808616"/>
            <a:ext cx="4429424" cy="458725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7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گمان یک نهضت بزرگ دینی نمی‌رفت</a:t>
            </a:r>
          </a:p>
        </p:txBody>
      </p:sp>
      <p:sp>
        <p:nvSpPr>
          <p:cNvPr id="53" name="Rectangle: Rounded Corners 62">
            <a:extLst>
              <a:ext uri="{FF2B5EF4-FFF2-40B4-BE49-F238E27FC236}">
                <a16:creationId xmlns="" xmlns:a16="http://schemas.microsoft.com/office/drawing/2014/main" id="{E5F8B1BE-4830-8EE7-5005-FE825A6CDAF4}"/>
              </a:ext>
            </a:extLst>
          </p:cNvPr>
          <p:cNvSpPr/>
          <p:nvPr/>
        </p:nvSpPr>
        <p:spPr>
          <a:xfrm>
            <a:off x="6830056" y="3666288"/>
            <a:ext cx="2313944" cy="449589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5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اعلام عصر جدید عالم</a:t>
            </a:r>
          </a:p>
        </p:txBody>
      </p:sp>
      <p:sp>
        <p:nvSpPr>
          <p:cNvPr id="54" name="Arrow: Pentagon 61">
            <a:extLst>
              <a:ext uri="{FF2B5EF4-FFF2-40B4-BE49-F238E27FC236}">
                <a16:creationId xmlns="" xmlns:a16="http://schemas.microsoft.com/office/drawing/2014/main" id="{3CDD915F-5E99-03B8-7167-228F22ADAB74}"/>
              </a:ext>
            </a:extLst>
          </p:cNvPr>
          <p:cNvSpPr/>
          <p:nvPr/>
        </p:nvSpPr>
        <p:spPr>
          <a:xfrm rot="5400000">
            <a:off x="8984014" y="2263137"/>
            <a:ext cx="681876" cy="4511040"/>
          </a:xfrm>
          <a:prstGeom prst="homePlate">
            <a:avLst>
              <a:gd name="adj" fmla="val 27612"/>
            </a:avLst>
          </a:prstGeom>
          <a:solidFill>
            <a:srgbClr val="21C5FF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algn="ctr" rtl="1"/>
            <a:r>
              <a:rPr lang="fa-IR" sz="2000" dirty="0">
                <a:solidFill>
                  <a:srgbClr val="FFFF00"/>
                </a:solidFill>
                <a:cs typeface="B Titr" panose="00000700000000000000" pitchFamily="2" charset="-78"/>
              </a:rPr>
              <a:t>شروع دشمنی‌های مدرنیته با انقلاب</a:t>
            </a:r>
          </a:p>
        </p:txBody>
      </p:sp>
      <p:sp>
        <p:nvSpPr>
          <p:cNvPr id="55" name="Arrow: Pentagon 61">
            <a:extLst>
              <a:ext uri="{FF2B5EF4-FFF2-40B4-BE49-F238E27FC236}">
                <a16:creationId xmlns="" xmlns:a16="http://schemas.microsoft.com/office/drawing/2014/main" id="{3CDD915F-5E99-03B8-7167-228F22ADAB74}"/>
              </a:ext>
            </a:extLst>
          </p:cNvPr>
          <p:cNvSpPr/>
          <p:nvPr/>
        </p:nvSpPr>
        <p:spPr>
          <a:xfrm rot="10800000">
            <a:off x="11323725" y="5956050"/>
            <a:ext cx="535101" cy="1500312"/>
          </a:xfrm>
          <a:prstGeom prst="homePlate">
            <a:avLst>
              <a:gd name="adj" fmla="val 27612"/>
            </a:avLst>
          </a:prstGeom>
          <a:solidFill>
            <a:srgbClr val="21C5FF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algn="ctr" rtl="1"/>
            <a:r>
              <a:rPr lang="fa-IR" sz="2000" dirty="0">
                <a:solidFill>
                  <a:srgbClr val="FFFF00"/>
                </a:solidFill>
                <a:cs typeface="B Titr" panose="00000700000000000000" pitchFamily="2" charset="-78"/>
              </a:rPr>
              <a:t>شرایط امروز</a:t>
            </a:r>
          </a:p>
        </p:txBody>
      </p:sp>
      <p:sp>
        <p:nvSpPr>
          <p:cNvPr id="56" name="Rectangle: Rounded Corners 41">
            <a:extLst>
              <a:ext uri="{FF2B5EF4-FFF2-40B4-BE49-F238E27FC236}">
                <a16:creationId xmlns="" xmlns:a16="http://schemas.microsoft.com/office/drawing/2014/main" id="{7EB0CFD5-E79B-3DAE-BD88-88E897410C9F}"/>
              </a:ext>
            </a:extLst>
          </p:cNvPr>
          <p:cNvSpPr/>
          <p:nvPr/>
        </p:nvSpPr>
        <p:spPr>
          <a:xfrm>
            <a:off x="8266032" y="5479292"/>
            <a:ext cx="3286427" cy="458725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5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تظاهر به نشنیدن این صدای جدید و متفاوت</a:t>
            </a:r>
          </a:p>
        </p:txBody>
      </p:sp>
      <p:sp>
        <p:nvSpPr>
          <p:cNvPr id="57" name="Rectangle: Rounded Corners 41">
            <a:extLst>
              <a:ext uri="{FF2B5EF4-FFF2-40B4-BE49-F238E27FC236}">
                <a16:creationId xmlns="" xmlns:a16="http://schemas.microsoft.com/office/drawing/2014/main" id="{7EB0CFD5-E79B-3DAE-BD88-88E897410C9F}"/>
              </a:ext>
            </a:extLst>
          </p:cNvPr>
          <p:cNvSpPr/>
          <p:nvPr/>
        </p:nvSpPr>
        <p:spPr>
          <a:xfrm>
            <a:off x="4342128" y="5469621"/>
            <a:ext cx="3644900" cy="458725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5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تلاش گسترده و گونه‌گون برای خفه‌کردن انقلاب</a:t>
            </a:r>
          </a:p>
        </p:txBody>
      </p:sp>
      <p:sp>
        <p:nvSpPr>
          <p:cNvPr id="3" name="Plus 2"/>
          <p:cNvSpPr/>
          <p:nvPr/>
        </p:nvSpPr>
        <p:spPr>
          <a:xfrm>
            <a:off x="7987028" y="5568893"/>
            <a:ext cx="276799" cy="260179"/>
          </a:xfrm>
          <a:prstGeom prst="mathPlus">
            <a:avLst/>
          </a:prstGeom>
          <a:solidFill>
            <a:srgbClr val="21C5FF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algn="ctr" rtl="1"/>
            <a:endParaRPr lang="fa-IR" sz="2000">
              <a:solidFill>
                <a:srgbClr val="FFFF00"/>
              </a:solidFill>
              <a:cs typeface="B Titr" panose="00000700000000000000" pitchFamily="2" charset="-78"/>
            </a:endParaRPr>
          </a:p>
        </p:txBody>
      </p:sp>
      <p:sp>
        <p:nvSpPr>
          <p:cNvPr id="58" name="Rectangle: Rounded Corners 41">
            <a:extLst>
              <a:ext uri="{FF2B5EF4-FFF2-40B4-BE49-F238E27FC236}">
                <a16:creationId xmlns="" xmlns:a16="http://schemas.microsoft.com/office/drawing/2014/main" id="{7EB0CFD5-E79B-3DAE-BD88-88E897410C9F}"/>
              </a:ext>
            </a:extLst>
          </p:cNvPr>
          <p:cNvSpPr/>
          <p:nvPr/>
        </p:nvSpPr>
        <p:spPr>
          <a:xfrm>
            <a:off x="346897" y="5469621"/>
            <a:ext cx="3644900" cy="458725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5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هرچه کردند به اجلِ محتوم خود نزدیک‌تر شدند.</a:t>
            </a:r>
          </a:p>
        </p:txBody>
      </p:sp>
      <p:sp>
        <p:nvSpPr>
          <p:cNvPr id="4" name="Left Arrow 3"/>
          <p:cNvSpPr/>
          <p:nvPr/>
        </p:nvSpPr>
        <p:spPr>
          <a:xfrm>
            <a:off x="4027460" y="5605130"/>
            <a:ext cx="279004" cy="201918"/>
          </a:xfrm>
          <a:prstGeom prst="leftArrow">
            <a:avLst/>
          </a:prstGeom>
          <a:solidFill>
            <a:srgbClr val="21C5FF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algn="ctr" rtl="1"/>
            <a:endParaRPr lang="fa-IR" sz="2000">
              <a:solidFill>
                <a:srgbClr val="FFFF00"/>
              </a:solidFill>
              <a:cs typeface="B Titr" panose="00000700000000000000" pitchFamily="2" charset="-78"/>
            </a:endParaRPr>
          </a:p>
        </p:txBody>
      </p:sp>
      <p:cxnSp>
        <p:nvCxnSpPr>
          <p:cNvPr id="6" name="Straight Arrow Connector 5"/>
          <p:cNvCxnSpPr>
            <a:stCxn id="30" idx="1"/>
          </p:cNvCxnSpPr>
          <p:nvPr/>
        </p:nvCxnSpPr>
        <p:spPr>
          <a:xfrm flipH="1">
            <a:off x="4467225" y="3401542"/>
            <a:ext cx="2076450" cy="2923058"/>
          </a:xfrm>
          <a:prstGeom prst="straightConnector1">
            <a:avLst/>
          </a:prstGeom>
          <a:ln w="38100">
            <a:solidFill>
              <a:srgbClr val="C4505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8736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4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5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7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9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1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6" dur="5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0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5" dur="5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0" dur="5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"/>
                            </p:stCondLst>
                            <p:childTnLst>
                              <p:par>
                                <p:cTn id="1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2" fill="hold" display="0">
                  <p:stCondLst>
                    <p:cond delay="indefinite"/>
                  </p:stCondLst>
                </p:cTn>
                <p:tgtEl>
                  <p:spTgt spid="24"/>
                </p:tgtEl>
              </p:cMediaNode>
            </p:video>
            <p:video fullScrn="1">
              <p:cMediaNode vol="80000">
                <p:cTn id="153" fill="hold" display="0">
                  <p:stCondLst>
                    <p:cond delay="indefinite"/>
                  </p:stCondLst>
                </p:cTn>
                <p:tgtEl>
                  <p:spTgt spid="51"/>
                </p:tgtEl>
              </p:cMediaNode>
            </p:video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4" grpId="0" uiExpand="1" build="p" animBg="1"/>
      <p:bldP spid="50" grpId="0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3" grpId="0" animBg="1"/>
      <p:bldP spid="58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44187437-8BF2-87C3-61DC-2BFC645095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636334"/>
            <a:ext cx="942391" cy="942391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-14514" y="-46181"/>
            <a:ext cx="12206514" cy="1005543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fa-IR" sz="3276" dirty="0"/>
          </a:p>
        </p:txBody>
      </p:sp>
      <p:sp>
        <p:nvSpPr>
          <p:cNvPr id="40" name="Rounded Rectangle 39"/>
          <p:cNvSpPr/>
          <p:nvPr/>
        </p:nvSpPr>
        <p:spPr>
          <a:xfrm>
            <a:off x="5376296" y="1610283"/>
            <a:ext cx="4903016" cy="639621"/>
          </a:xfrm>
          <a:prstGeom prst="roundRect">
            <a:avLst>
              <a:gd name="adj" fmla="val 18333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400" b="1" dirty="0">
                <a:solidFill>
                  <a:srgbClr val="AC0000"/>
                </a:solidFill>
                <a:latin typeface="Noor_Titr" pitchFamily="2" charset="-78"/>
                <a:cs typeface="B Titr" panose="00000700000000000000" pitchFamily="2" charset="-78"/>
              </a:rPr>
              <a:t>ویژگی‌های ممتاز انقلاب اسلامی ایران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="" xmlns:a16="http://schemas.microsoft.com/office/drawing/2014/main" id="{552536BD-986B-51AF-D51C-875797F8B2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188700" y="2654794"/>
            <a:ext cx="532605" cy="515830"/>
          </a:xfrm>
          <a:prstGeom prst="rect">
            <a:avLst/>
          </a:prstGeom>
        </p:spPr>
      </p:pic>
      <p:sp>
        <p:nvSpPr>
          <p:cNvPr id="37" name="Rectangle: Rounded Corners 7">
            <a:extLst>
              <a:ext uri="{FF2B5EF4-FFF2-40B4-BE49-F238E27FC236}">
                <a16:creationId xmlns="" xmlns:a16="http://schemas.microsoft.com/office/drawing/2014/main" id="{74D89166-66DA-C49C-F40A-E1D7D01BAE3A}"/>
              </a:ext>
            </a:extLst>
          </p:cNvPr>
          <p:cNvSpPr/>
          <p:nvPr/>
        </p:nvSpPr>
        <p:spPr>
          <a:xfrm>
            <a:off x="4656220" y="2620608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پایبندی به آرمان‌ها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E9CB32E9-86CA-5646-21F5-7ECB9B5A14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188700" y="3332502"/>
            <a:ext cx="532605" cy="515830"/>
          </a:xfrm>
          <a:prstGeom prst="rect">
            <a:avLst/>
          </a:prstGeom>
        </p:spPr>
      </p:pic>
      <p:sp>
        <p:nvSpPr>
          <p:cNvPr id="41" name="Rectangle: Rounded Corners 14">
            <a:extLst>
              <a:ext uri="{FF2B5EF4-FFF2-40B4-BE49-F238E27FC236}">
                <a16:creationId xmlns="" xmlns:a16="http://schemas.microsoft.com/office/drawing/2014/main" id="{D0810A26-D4E4-BB48-B087-E500E077BE80}"/>
              </a:ext>
            </a:extLst>
          </p:cNvPr>
          <p:cNvSpPr/>
          <p:nvPr/>
        </p:nvSpPr>
        <p:spPr>
          <a:xfrm>
            <a:off x="4656220" y="3298316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 انقلاب اسلامی آغازگر عصر جدید عالم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="" xmlns:a16="http://schemas.microsoft.com/office/drawing/2014/main" id="{28E477CF-74F8-E75C-BBA1-777A9A37AF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188700" y="4057095"/>
            <a:ext cx="532605" cy="515830"/>
          </a:xfrm>
          <a:prstGeom prst="rect">
            <a:avLst/>
          </a:prstGeom>
        </p:spPr>
      </p:pic>
      <p:sp>
        <p:nvSpPr>
          <p:cNvPr id="43" name="Rectangle: Rounded Corners 16">
            <a:extLst>
              <a:ext uri="{FF2B5EF4-FFF2-40B4-BE49-F238E27FC236}">
                <a16:creationId xmlns="" xmlns:a16="http://schemas.microsoft.com/office/drawing/2014/main" id="{B8CECF1B-AFFD-C8D0-DDCA-3699BBCD1393}"/>
              </a:ext>
            </a:extLst>
          </p:cNvPr>
          <p:cNvSpPr/>
          <p:nvPr/>
        </p:nvSpPr>
        <p:spPr>
          <a:xfrm>
            <a:off x="4656220" y="3992348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 تاریخ مصرف نداشتن شعارهای جهانی انقلاب اسلامی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DFFE7693-8B09-EE11-39ED-2DEB003D8E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188700" y="4734803"/>
            <a:ext cx="532605" cy="515830"/>
          </a:xfrm>
          <a:prstGeom prst="rect">
            <a:avLst/>
          </a:prstGeom>
        </p:spPr>
      </p:pic>
      <p:sp>
        <p:nvSpPr>
          <p:cNvPr id="45" name="Rectangle: Rounded Corners 18">
            <a:extLst>
              <a:ext uri="{FF2B5EF4-FFF2-40B4-BE49-F238E27FC236}">
                <a16:creationId xmlns="" xmlns:a16="http://schemas.microsoft.com/office/drawing/2014/main" id="{ED6B0CA3-D61A-6821-681B-404121499E4A}"/>
              </a:ext>
            </a:extLst>
          </p:cNvPr>
          <p:cNvSpPr/>
          <p:nvPr/>
        </p:nvSpPr>
        <p:spPr>
          <a:xfrm>
            <a:off x="4656220" y="4673680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 انقلاب اسلامی پدیده‌ای زنده و بااراده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="" xmlns:a16="http://schemas.microsoft.com/office/drawing/2014/main" id="{44C7A588-20CB-514A-4800-4D4C2EEB5F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226799" y="5419759"/>
            <a:ext cx="532605" cy="515830"/>
          </a:xfrm>
          <a:prstGeom prst="rect">
            <a:avLst/>
          </a:prstGeom>
        </p:spPr>
      </p:pic>
      <p:sp>
        <p:nvSpPr>
          <p:cNvPr id="47" name="Rectangle: Rounded Corners 20">
            <a:extLst>
              <a:ext uri="{FF2B5EF4-FFF2-40B4-BE49-F238E27FC236}">
                <a16:creationId xmlns="" xmlns:a16="http://schemas.microsoft.com/office/drawing/2014/main" id="{94369CCA-E940-40D5-4635-EC98C7F8D80E}"/>
              </a:ext>
            </a:extLst>
          </p:cNvPr>
          <p:cNvSpPr/>
          <p:nvPr/>
        </p:nvSpPr>
        <p:spPr>
          <a:xfrm>
            <a:off x="4656220" y="5355012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نه متحجّر و نه بی‌مبالات</a:t>
            </a:r>
          </a:p>
        </p:txBody>
      </p:sp>
      <p:pic>
        <p:nvPicPr>
          <p:cNvPr id="48" name="Picture 47">
            <a:extLst>
              <a:ext uri="{FF2B5EF4-FFF2-40B4-BE49-F238E27FC236}">
                <a16:creationId xmlns="" xmlns:a16="http://schemas.microsoft.com/office/drawing/2014/main" id="{ADAA299B-44C3-CEE6-9FD3-678E6892A0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226799" y="6084767"/>
            <a:ext cx="532605" cy="515830"/>
          </a:xfrm>
          <a:prstGeom prst="rect">
            <a:avLst/>
          </a:prstGeom>
        </p:spPr>
      </p:pic>
      <p:sp>
        <p:nvSpPr>
          <p:cNvPr id="49" name="Rectangle: Rounded Corners 23">
            <a:extLst>
              <a:ext uri="{FF2B5EF4-FFF2-40B4-BE49-F238E27FC236}">
                <a16:creationId xmlns="" xmlns:a16="http://schemas.microsoft.com/office/drawing/2014/main" id="{C680F3E0-B327-E969-E128-787B603262C1}"/>
              </a:ext>
            </a:extLst>
          </p:cNvPr>
          <p:cNvSpPr/>
          <p:nvPr/>
        </p:nvSpPr>
        <p:spPr>
          <a:xfrm>
            <a:off x="4656220" y="6023644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 انقلاب اسلامی قدرتمند امّا مهربان و باگذشت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144000" y="179882"/>
            <a:ext cx="3005399" cy="596269"/>
          </a:xfrm>
          <a:prstGeom prst="roundRect">
            <a:avLst>
              <a:gd name="adj" fmla="val 18333"/>
            </a:avLst>
          </a:prstGeom>
          <a:solidFill>
            <a:srgbClr val="66FFCC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400" b="1" dirty="0">
                <a:solidFill>
                  <a:srgbClr val="002060"/>
                </a:solidFill>
                <a:latin typeface="Noor_Titr" pitchFamily="2" charset="-78"/>
                <a:cs typeface="B Titr" panose="00000700000000000000" pitchFamily="2" charset="-78"/>
              </a:rPr>
              <a:t>1. عظمت حادثه‌ی انقلاب</a:t>
            </a:r>
          </a:p>
        </p:txBody>
      </p:sp>
      <p:sp>
        <p:nvSpPr>
          <p:cNvPr id="2" name="Left Arrow 1"/>
          <p:cNvSpPr/>
          <p:nvPr/>
        </p:nvSpPr>
        <p:spPr>
          <a:xfrm>
            <a:off x="8405772" y="332086"/>
            <a:ext cx="457200" cy="299808"/>
          </a:xfrm>
          <a:prstGeom prst="leftArrow">
            <a:avLst/>
          </a:prstGeom>
          <a:solidFill>
            <a:srgbClr val="5DD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4341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9 -4.00084E-6 L -0.23021 -0.5041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15" y="-252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37" grpId="0" animBg="1"/>
      <p:bldP spid="41" grpId="0" animBg="1"/>
      <p:bldP spid="43" grpId="0" animBg="1"/>
      <p:bldP spid="45" grpId="0" animBg="1"/>
      <p:bldP spid="47" grpId="0" animBg="1"/>
      <p:bldP spid="49" grpId="0" animBg="1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44187437-8BF2-87C3-61DC-2BFC645095B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636334"/>
            <a:ext cx="942391" cy="942391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-14514" y="-46181"/>
            <a:ext cx="12206514" cy="1005543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fa-IR" sz="3276" dirty="0"/>
          </a:p>
        </p:txBody>
      </p:sp>
      <p:sp>
        <p:nvSpPr>
          <p:cNvPr id="22" name="Rounded Rectangle 21"/>
          <p:cNvSpPr/>
          <p:nvPr/>
        </p:nvSpPr>
        <p:spPr>
          <a:xfrm>
            <a:off x="9144000" y="179882"/>
            <a:ext cx="3005399" cy="596269"/>
          </a:xfrm>
          <a:prstGeom prst="roundRect">
            <a:avLst>
              <a:gd name="adj" fmla="val 18333"/>
            </a:avLst>
          </a:prstGeom>
          <a:solidFill>
            <a:srgbClr val="66FFCC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400" b="1" dirty="0">
                <a:solidFill>
                  <a:srgbClr val="002060"/>
                </a:solidFill>
                <a:latin typeface="Noor_Titr" pitchFamily="2" charset="-78"/>
                <a:cs typeface="B Titr" panose="00000700000000000000" pitchFamily="2" charset="-78"/>
              </a:rPr>
              <a:t>1. عظمت حادثه‌ی انقلاب</a:t>
            </a:r>
          </a:p>
        </p:txBody>
      </p:sp>
      <p:sp>
        <p:nvSpPr>
          <p:cNvPr id="2" name="Left Arrow 1"/>
          <p:cNvSpPr/>
          <p:nvPr/>
        </p:nvSpPr>
        <p:spPr>
          <a:xfrm>
            <a:off x="8405772" y="332086"/>
            <a:ext cx="457200" cy="299808"/>
          </a:xfrm>
          <a:prstGeom prst="leftArrow">
            <a:avLst/>
          </a:prstGeom>
          <a:solidFill>
            <a:srgbClr val="5DD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9" name="Rectangle: Rounded Corners 16">
            <a:extLst>
              <a:ext uri="{FF2B5EF4-FFF2-40B4-BE49-F238E27FC236}">
                <a16:creationId xmlns="" xmlns:a16="http://schemas.microsoft.com/office/drawing/2014/main" id="{B8CECF1B-AFFD-C8D0-DDCA-3699BBCD1393}"/>
              </a:ext>
            </a:extLst>
          </p:cNvPr>
          <p:cNvSpPr/>
          <p:nvPr/>
        </p:nvSpPr>
        <p:spPr>
          <a:xfrm>
            <a:off x="1846265" y="179882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 تاریخ مصرف نداشتن شعارهای جهانی انقلاب اسلامی</a:t>
            </a:r>
          </a:p>
        </p:txBody>
      </p:sp>
      <p:pic>
        <p:nvPicPr>
          <p:cNvPr id="55" name="Picture 54">
            <a:extLst>
              <a:ext uri="{FF2B5EF4-FFF2-40B4-BE49-F238E27FC236}">
                <a16:creationId xmlns="" xmlns:a16="http://schemas.microsoft.com/office/drawing/2014/main" id="{44187437-8BF2-87C3-61DC-2BFC645095B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636334"/>
            <a:ext cx="942391" cy="942391"/>
          </a:xfrm>
          <a:prstGeom prst="rect">
            <a:avLst/>
          </a:prstGeom>
        </p:spPr>
      </p:pic>
      <p:sp>
        <p:nvSpPr>
          <p:cNvPr id="56" name="Arrow: Pentagon 51">
            <a:extLst>
              <a:ext uri="{FF2B5EF4-FFF2-40B4-BE49-F238E27FC236}">
                <a16:creationId xmlns="" xmlns:a16="http://schemas.microsoft.com/office/drawing/2014/main" id="{3C4B69F7-D8DB-3E25-372A-D54A8436AAFC}"/>
              </a:ext>
            </a:extLst>
          </p:cNvPr>
          <p:cNvSpPr/>
          <p:nvPr/>
        </p:nvSpPr>
        <p:spPr>
          <a:xfrm rot="5400000">
            <a:off x="9008514" y="896685"/>
            <a:ext cx="673323" cy="964408"/>
          </a:xfrm>
          <a:prstGeom prst="homePlate">
            <a:avLst>
              <a:gd name="adj" fmla="val 27612"/>
            </a:avLst>
          </a:prstGeom>
          <a:solidFill>
            <a:srgbClr val="21C5FF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algn="ctr" rtl="1"/>
            <a:r>
              <a:rPr lang="fa-IR" sz="2400" dirty="0">
                <a:solidFill>
                  <a:srgbClr val="FFFF00"/>
                </a:solidFill>
                <a:cs typeface="B Titr" panose="00000700000000000000" pitchFamily="2" charset="-78"/>
              </a:rPr>
              <a:t>دلیل</a:t>
            </a:r>
          </a:p>
        </p:txBody>
      </p:sp>
      <p:sp>
        <p:nvSpPr>
          <p:cNvPr id="57" name="Rectangle: Rounded Corners 52">
            <a:extLst>
              <a:ext uri="{FF2B5EF4-FFF2-40B4-BE49-F238E27FC236}">
                <a16:creationId xmlns="" xmlns:a16="http://schemas.microsoft.com/office/drawing/2014/main" id="{187BE73B-9459-AFE8-87C9-548008229F37}"/>
              </a:ext>
            </a:extLst>
          </p:cNvPr>
          <p:cNvSpPr/>
          <p:nvPr/>
        </p:nvSpPr>
        <p:spPr>
          <a:xfrm>
            <a:off x="7368762" y="1754080"/>
            <a:ext cx="3938196" cy="575703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7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فطرت بشر در همه عصرها با آنها سرشته است</a:t>
            </a:r>
          </a:p>
        </p:txBody>
      </p:sp>
      <p:pic>
        <p:nvPicPr>
          <p:cNvPr id="58" name="3">
            <a:hlinkClick r:id="" action="ppaction://media"/>
            <a:extLst>
              <a:ext uri="{FF2B5EF4-FFF2-40B4-BE49-F238E27FC236}">
                <a16:creationId xmlns="" xmlns:a16="http://schemas.microsoft.com/office/drawing/2014/main" id="{C4054AA7-BCC2-F827-768C-8C8B8BC6301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3995" y="1203251"/>
            <a:ext cx="6684840" cy="4010904"/>
          </a:xfrm>
          <a:prstGeom prst="roundRect">
            <a:avLst>
              <a:gd name="adj" fmla="val 5439"/>
            </a:avLst>
          </a:prstGeom>
          <a:ln>
            <a:noFill/>
          </a:ln>
          <a:effectLst>
            <a:innerShdw blurRad="114300" dist="50800">
              <a:srgbClr val="000000">
                <a:alpha val="0"/>
              </a:srgbClr>
            </a:innerShdw>
          </a:effectLst>
        </p:spPr>
      </p:pic>
      <p:sp>
        <p:nvSpPr>
          <p:cNvPr id="60" name="Rectangle: Rounded Corners 54">
            <a:extLst>
              <a:ext uri="{FF2B5EF4-FFF2-40B4-BE49-F238E27FC236}">
                <a16:creationId xmlns="" xmlns:a16="http://schemas.microsoft.com/office/drawing/2014/main" id="{ABAA2DCF-506E-C668-003A-3CE7434C3BAF}"/>
              </a:ext>
            </a:extLst>
          </p:cNvPr>
          <p:cNvSpPr/>
          <p:nvPr/>
        </p:nvSpPr>
        <p:spPr>
          <a:xfrm>
            <a:off x="6815971" y="4664311"/>
            <a:ext cx="5148158" cy="761911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7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هرگز نمیتوان مردمی را تصور کرد که</a:t>
            </a:r>
          </a:p>
          <a:p>
            <a:pPr algn="ctr" rtl="1">
              <a:lnSpc>
                <a:spcPct val="150000"/>
              </a:lnSpc>
            </a:pPr>
            <a:r>
              <a:rPr lang="fa-IR" sz="17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از این چشم‌اندازهای مبارک دل‌زده شوند.</a:t>
            </a:r>
          </a:p>
        </p:txBody>
      </p:sp>
      <p:sp>
        <p:nvSpPr>
          <p:cNvPr id="61" name="Arrow: Pentagon 55">
            <a:extLst>
              <a:ext uri="{FF2B5EF4-FFF2-40B4-BE49-F238E27FC236}">
                <a16:creationId xmlns="" xmlns:a16="http://schemas.microsoft.com/office/drawing/2014/main" id="{DE6883EF-CDB2-EC90-22E8-718C769EC469}"/>
              </a:ext>
            </a:extLst>
          </p:cNvPr>
          <p:cNvSpPr/>
          <p:nvPr/>
        </p:nvSpPr>
        <p:spPr>
          <a:xfrm rot="5400000">
            <a:off x="9023281" y="5423353"/>
            <a:ext cx="629157" cy="964410"/>
          </a:xfrm>
          <a:prstGeom prst="homePlate">
            <a:avLst>
              <a:gd name="adj" fmla="val 27612"/>
            </a:avLst>
          </a:prstGeom>
          <a:solidFill>
            <a:srgbClr val="21C5FF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algn="ctr" rtl="1"/>
            <a:r>
              <a:rPr lang="fa-IR" sz="2400" dirty="0">
                <a:solidFill>
                  <a:srgbClr val="FFFF00"/>
                </a:solidFill>
                <a:cs typeface="B Titr" panose="00000700000000000000" pitchFamily="2" charset="-78"/>
              </a:rPr>
              <a:t>شاهد</a:t>
            </a:r>
          </a:p>
        </p:txBody>
      </p:sp>
      <p:sp>
        <p:nvSpPr>
          <p:cNvPr id="62" name="Rectangle: Rounded Corners 56">
            <a:extLst>
              <a:ext uri="{FF2B5EF4-FFF2-40B4-BE49-F238E27FC236}">
                <a16:creationId xmlns="" xmlns:a16="http://schemas.microsoft.com/office/drawing/2014/main" id="{95478B0E-7D14-4587-8349-99ED49E2E761}"/>
              </a:ext>
            </a:extLst>
          </p:cNvPr>
          <p:cNvSpPr/>
          <p:nvPr/>
        </p:nvSpPr>
        <p:spPr>
          <a:xfrm>
            <a:off x="7929339" y="6260763"/>
            <a:ext cx="2817040" cy="449589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7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هرگاه دل‌زدگی پیش آمده 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="" xmlns:a16="http://schemas.microsoft.com/office/drawing/2014/main" id="{E2049CDF-1031-6D13-C6B3-4FDEFAE61FE5}"/>
              </a:ext>
            </a:extLst>
          </p:cNvPr>
          <p:cNvSpPr txBox="1"/>
          <p:nvPr/>
        </p:nvSpPr>
        <p:spPr>
          <a:xfrm>
            <a:off x="3249242" y="6116226"/>
            <a:ext cx="41218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fa-IR" sz="18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از روی‌گردانی مسئولان از ارزشهای دینی بوده؛</a:t>
            </a:r>
            <a:endParaRPr lang="fa-IR" sz="1800" b="1" dirty="0">
              <a:solidFill>
                <a:schemeClr val="bg1"/>
              </a:solidFill>
              <a:cs typeface="B Zar" panose="00000400000000000000" pitchFamily="2" charset="-78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="" xmlns:a16="http://schemas.microsoft.com/office/drawing/2014/main" id="{B46CCFA7-9518-03C6-D99F-E68EBF4775FF}"/>
              </a:ext>
            </a:extLst>
          </p:cNvPr>
          <p:cNvSpPr txBox="1"/>
          <p:nvPr/>
        </p:nvSpPr>
        <p:spPr>
          <a:xfrm>
            <a:off x="3370297" y="6632651"/>
            <a:ext cx="39984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fa-IR" sz="18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نه از پایبندی به آنها و کوشش برای تحقق آنها .</a:t>
            </a:r>
          </a:p>
        </p:txBody>
      </p:sp>
      <p:pic>
        <p:nvPicPr>
          <p:cNvPr id="65" name="Picture 64">
            <a:extLst>
              <a:ext uri="{FF2B5EF4-FFF2-40B4-BE49-F238E27FC236}">
                <a16:creationId xmlns="" xmlns:a16="http://schemas.microsoft.com/office/drawing/2014/main" id="{BAB9EFEE-7EC5-7BD4-E797-32CABE2A7C2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7324916" y="6067689"/>
            <a:ext cx="436700" cy="452580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="" xmlns:a16="http://schemas.microsoft.com/office/drawing/2014/main" id="{CABDB181-68D8-07AA-C1D9-1FD55EFDD43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32" t="2353" r="-6504" b="-12993"/>
          <a:stretch/>
        </p:blipFill>
        <p:spPr>
          <a:xfrm>
            <a:off x="7298620" y="6581878"/>
            <a:ext cx="493239" cy="500731"/>
          </a:xfrm>
          <a:prstGeom prst="rect">
            <a:avLst/>
          </a:prstGeom>
        </p:spPr>
      </p:pic>
      <p:sp>
        <p:nvSpPr>
          <p:cNvPr id="67" name="Rectangle: Rounded Corners 27">
            <a:extLst>
              <a:ext uri="{FF2B5EF4-FFF2-40B4-BE49-F238E27FC236}">
                <a16:creationId xmlns="" xmlns:a16="http://schemas.microsoft.com/office/drawing/2014/main" id="{E7F8D3C6-E647-93C6-21D6-31F21DA6CFF9}"/>
              </a:ext>
            </a:extLst>
          </p:cNvPr>
          <p:cNvSpPr/>
          <p:nvPr/>
        </p:nvSpPr>
        <p:spPr>
          <a:xfrm>
            <a:off x="6821257" y="3821868"/>
            <a:ext cx="5148158" cy="727760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7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به یک نسل و یک جامعه خاص مربوط نیست</a:t>
            </a:r>
          </a:p>
          <a:p>
            <a:pPr algn="ctr" rtl="1">
              <a:lnSpc>
                <a:spcPct val="150000"/>
              </a:lnSpc>
            </a:pPr>
            <a:r>
              <a:rPr lang="fa-IR" sz="17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تا در دوره‌ای بدرخشد و در دوره‌ای دیگر افول کند.</a:t>
            </a:r>
          </a:p>
        </p:txBody>
      </p:sp>
      <p:pic>
        <p:nvPicPr>
          <p:cNvPr id="68" name="Picture 67">
            <a:extLst>
              <a:ext uri="{FF2B5EF4-FFF2-40B4-BE49-F238E27FC236}">
                <a16:creationId xmlns="" xmlns:a16="http://schemas.microsoft.com/office/drawing/2014/main" id="{B909D0C3-9B57-E4A6-553C-CB1D5A8E55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artisticCrisscrossEtching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162" y="6163140"/>
            <a:ext cx="2461135" cy="841263"/>
          </a:xfrm>
          <a:prstGeom prst="rect">
            <a:avLst/>
          </a:prstGeom>
        </p:spPr>
      </p:pic>
      <p:sp>
        <p:nvSpPr>
          <p:cNvPr id="69" name="TextBox 68">
            <a:extLst>
              <a:ext uri="{FF2B5EF4-FFF2-40B4-BE49-F238E27FC236}">
                <a16:creationId xmlns="" xmlns:a16="http://schemas.microsoft.com/office/drawing/2014/main" id="{19FBDBD0-454B-F17E-A9A5-FDE9D5E65F56}"/>
              </a:ext>
            </a:extLst>
          </p:cNvPr>
          <p:cNvSpPr txBox="1"/>
          <p:nvPr/>
        </p:nvSpPr>
        <p:spPr>
          <a:xfrm>
            <a:off x="1453619" y="6452966"/>
            <a:ext cx="185000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fa-IR" sz="11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از پایبندی به شعارها خسته نشوید.</a:t>
            </a:r>
          </a:p>
        </p:txBody>
      </p:sp>
      <p:sp>
        <p:nvSpPr>
          <p:cNvPr id="3" name="Oval 2"/>
          <p:cNvSpPr/>
          <p:nvPr/>
        </p:nvSpPr>
        <p:spPr>
          <a:xfrm>
            <a:off x="10795643" y="2380645"/>
            <a:ext cx="1322799" cy="66577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000" b="1" dirty="0">
                <a:solidFill>
                  <a:srgbClr val="002060"/>
                </a:solidFill>
                <a:cs typeface="B Zar" panose="00000400000000000000" pitchFamily="2" charset="-78"/>
              </a:rPr>
              <a:t>آزادی</a:t>
            </a:r>
          </a:p>
        </p:txBody>
      </p:sp>
      <p:sp>
        <p:nvSpPr>
          <p:cNvPr id="71" name="Oval 70"/>
          <p:cNvSpPr/>
          <p:nvPr/>
        </p:nvSpPr>
        <p:spPr>
          <a:xfrm>
            <a:off x="10795643" y="3043247"/>
            <a:ext cx="1322799" cy="66577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000" b="1" dirty="0">
                <a:solidFill>
                  <a:srgbClr val="002060"/>
                </a:solidFill>
                <a:cs typeface="B Zar" panose="00000400000000000000" pitchFamily="2" charset="-78"/>
              </a:rPr>
              <a:t>استقلال</a:t>
            </a:r>
          </a:p>
        </p:txBody>
      </p:sp>
      <p:sp>
        <p:nvSpPr>
          <p:cNvPr id="72" name="Oval 71"/>
          <p:cNvSpPr/>
          <p:nvPr/>
        </p:nvSpPr>
        <p:spPr>
          <a:xfrm>
            <a:off x="9472844" y="2387971"/>
            <a:ext cx="1322799" cy="66577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000" b="1" dirty="0">
                <a:solidFill>
                  <a:srgbClr val="002060"/>
                </a:solidFill>
                <a:cs typeface="B Zar" panose="00000400000000000000" pitchFamily="2" charset="-78"/>
              </a:rPr>
              <a:t>اخلاق</a:t>
            </a:r>
          </a:p>
        </p:txBody>
      </p:sp>
      <p:sp>
        <p:nvSpPr>
          <p:cNvPr id="73" name="Oval 72"/>
          <p:cNvSpPr/>
          <p:nvPr/>
        </p:nvSpPr>
        <p:spPr>
          <a:xfrm>
            <a:off x="9471172" y="3019972"/>
            <a:ext cx="1322799" cy="66577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000" b="1" dirty="0">
                <a:solidFill>
                  <a:srgbClr val="002060"/>
                </a:solidFill>
                <a:cs typeface="B Zar" panose="00000400000000000000" pitchFamily="2" charset="-78"/>
              </a:rPr>
              <a:t>عزّت</a:t>
            </a:r>
          </a:p>
        </p:txBody>
      </p:sp>
      <p:sp>
        <p:nvSpPr>
          <p:cNvPr id="74" name="Oval 73"/>
          <p:cNvSpPr/>
          <p:nvPr/>
        </p:nvSpPr>
        <p:spPr>
          <a:xfrm>
            <a:off x="8148373" y="2387096"/>
            <a:ext cx="1322799" cy="66577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000" b="1" dirty="0">
                <a:solidFill>
                  <a:srgbClr val="002060"/>
                </a:solidFill>
                <a:cs typeface="B Zar" panose="00000400000000000000" pitchFamily="2" charset="-78"/>
              </a:rPr>
              <a:t>معنویت</a:t>
            </a:r>
          </a:p>
        </p:txBody>
      </p:sp>
      <p:sp>
        <p:nvSpPr>
          <p:cNvPr id="75" name="Oval 74"/>
          <p:cNvSpPr/>
          <p:nvPr/>
        </p:nvSpPr>
        <p:spPr>
          <a:xfrm>
            <a:off x="8146701" y="3038235"/>
            <a:ext cx="1322799" cy="66577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000" b="1" dirty="0">
                <a:solidFill>
                  <a:srgbClr val="002060"/>
                </a:solidFill>
                <a:cs typeface="B Zar" panose="00000400000000000000" pitchFamily="2" charset="-78"/>
              </a:rPr>
              <a:t>عقلانیت</a:t>
            </a:r>
          </a:p>
        </p:txBody>
      </p:sp>
      <p:sp>
        <p:nvSpPr>
          <p:cNvPr id="76" name="Oval 75"/>
          <p:cNvSpPr/>
          <p:nvPr/>
        </p:nvSpPr>
        <p:spPr>
          <a:xfrm>
            <a:off x="6815971" y="2377858"/>
            <a:ext cx="1322799" cy="66577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000" b="1" dirty="0">
                <a:solidFill>
                  <a:srgbClr val="002060"/>
                </a:solidFill>
                <a:cs typeface="B Zar" panose="00000400000000000000" pitchFamily="2" charset="-78"/>
              </a:rPr>
              <a:t>عدالت</a:t>
            </a:r>
          </a:p>
        </p:txBody>
      </p:sp>
      <p:sp>
        <p:nvSpPr>
          <p:cNvPr id="77" name="Oval 76"/>
          <p:cNvSpPr/>
          <p:nvPr/>
        </p:nvSpPr>
        <p:spPr>
          <a:xfrm>
            <a:off x="6815971" y="3046422"/>
            <a:ext cx="1322799" cy="66577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000" b="1" dirty="0">
                <a:solidFill>
                  <a:srgbClr val="002060"/>
                </a:solidFill>
                <a:cs typeface="B Zar" panose="00000400000000000000" pitchFamily="2" charset="-78"/>
              </a:rPr>
              <a:t>برادری</a:t>
            </a:r>
          </a:p>
        </p:txBody>
      </p:sp>
      <p:pic>
        <p:nvPicPr>
          <p:cNvPr id="4" name="خسته نشوید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90637" y="6397916"/>
            <a:ext cx="371710" cy="371710"/>
          </a:xfrm>
          <a:prstGeom prst="rect">
            <a:avLst/>
          </a:prstGeom>
          <a:effectLst>
            <a:glow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3593035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1" fill="hold" display="0">
                  <p:stCondLst>
                    <p:cond delay="indefinite"/>
                  </p:stCondLst>
                </p:cTn>
                <p:tgtEl>
                  <p:spTgt spid="58"/>
                </p:tgtEl>
              </p:cMediaNode>
            </p:video>
            <p:audio>
              <p:cMediaNode vol="80000">
                <p:cTn id="1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6" grpId="0" animBg="1"/>
      <p:bldP spid="57" grpId="0" animBg="1"/>
      <p:bldP spid="60" grpId="0" animBg="1"/>
      <p:bldP spid="61" grpId="0" animBg="1"/>
      <p:bldP spid="62" grpId="0" animBg="1"/>
      <p:bldP spid="63" grpId="0"/>
      <p:bldP spid="64" grpId="0"/>
      <p:bldP spid="67" grpId="0" animBg="1"/>
      <p:bldP spid="69" grpId="0"/>
      <p:bldP spid="3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44187437-8BF2-87C3-61DC-2BFC645095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636334"/>
            <a:ext cx="942391" cy="942391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-14514" y="-46181"/>
            <a:ext cx="12206514" cy="1005543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fa-IR" sz="3276" dirty="0"/>
          </a:p>
        </p:txBody>
      </p:sp>
      <p:sp>
        <p:nvSpPr>
          <p:cNvPr id="40" name="Rounded Rectangle 39"/>
          <p:cNvSpPr/>
          <p:nvPr/>
        </p:nvSpPr>
        <p:spPr>
          <a:xfrm>
            <a:off x="5376296" y="1610283"/>
            <a:ext cx="4903016" cy="639621"/>
          </a:xfrm>
          <a:prstGeom prst="roundRect">
            <a:avLst>
              <a:gd name="adj" fmla="val 18333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400" b="1" dirty="0">
                <a:solidFill>
                  <a:srgbClr val="AC0000"/>
                </a:solidFill>
                <a:latin typeface="Noor_Titr" pitchFamily="2" charset="-78"/>
                <a:cs typeface="B Titr" panose="00000700000000000000" pitchFamily="2" charset="-78"/>
              </a:rPr>
              <a:t>ویژگی‌های ممتاز انقلاب اسلامی ایران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="" xmlns:a16="http://schemas.microsoft.com/office/drawing/2014/main" id="{552536BD-986B-51AF-D51C-875797F8B2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188700" y="2654794"/>
            <a:ext cx="532605" cy="515830"/>
          </a:xfrm>
          <a:prstGeom prst="rect">
            <a:avLst/>
          </a:prstGeom>
        </p:spPr>
      </p:pic>
      <p:sp>
        <p:nvSpPr>
          <p:cNvPr id="37" name="Rectangle: Rounded Corners 7">
            <a:extLst>
              <a:ext uri="{FF2B5EF4-FFF2-40B4-BE49-F238E27FC236}">
                <a16:creationId xmlns="" xmlns:a16="http://schemas.microsoft.com/office/drawing/2014/main" id="{74D89166-66DA-C49C-F40A-E1D7D01BAE3A}"/>
              </a:ext>
            </a:extLst>
          </p:cNvPr>
          <p:cNvSpPr/>
          <p:nvPr/>
        </p:nvSpPr>
        <p:spPr>
          <a:xfrm>
            <a:off x="4656220" y="2620608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پایبندی به آرمان‌ها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E9CB32E9-86CA-5646-21F5-7ECB9B5A14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188700" y="3332502"/>
            <a:ext cx="532605" cy="515830"/>
          </a:xfrm>
          <a:prstGeom prst="rect">
            <a:avLst/>
          </a:prstGeom>
        </p:spPr>
      </p:pic>
      <p:sp>
        <p:nvSpPr>
          <p:cNvPr id="41" name="Rectangle: Rounded Corners 14">
            <a:extLst>
              <a:ext uri="{FF2B5EF4-FFF2-40B4-BE49-F238E27FC236}">
                <a16:creationId xmlns="" xmlns:a16="http://schemas.microsoft.com/office/drawing/2014/main" id="{D0810A26-D4E4-BB48-B087-E500E077BE80}"/>
              </a:ext>
            </a:extLst>
          </p:cNvPr>
          <p:cNvSpPr/>
          <p:nvPr/>
        </p:nvSpPr>
        <p:spPr>
          <a:xfrm>
            <a:off x="4656220" y="3298316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 انقلاب اسلامی آغازگر عصر جدید عالم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="" xmlns:a16="http://schemas.microsoft.com/office/drawing/2014/main" id="{28E477CF-74F8-E75C-BBA1-777A9A37AF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188700" y="4057095"/>
            <a:ext cx="532605" cy="515830"/>
          </a:xfrm>
          <a:prstGeom prst="rect">
            <a:avLst/>
          </a:prstGeom>
        </p:spPr>
      </p:pic>
      <p:sp>
        <p:nvSpPr>
          <p:cNvPr id="43" name="Rectangle: Rounded Corners 16">
            <a:extLst>
              <a:ext uri="{FF2B5EF4-FFF2-40B4-BE49-F238E27FC236}">
                <a16:creationId xmlns="" xmlns:a16="http://schemas.microsoft.com/office/drawing/2014/main" id="{B8CECF1B-AFFD-C8D0-DDCA-3699BBCD1393}"/>
              </a:ext>
            </a:extLst>
          </p:cNvPr>
          <p:cNvSpPr/>
          <p:nvPr/>
        </p:nvSpPr>
        <p:spPr>
          <a:xfrm>
            <a:off x="4656220" y="3992348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 تاریخ مصرف نداشتن شعارهای جهانی انقلاب اسلامی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DFFE7693-8B09-EE11-39ED-2DEB003D8E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188700" y="4734803"/>
            <a:ext cx="532605" cy="515830"/>
          </a:xfrm>
          <a:prstGeom prst="rect">
            <a:avLst/>
          </a:prstGeom>
        </p:spPr>
      </p:pic>
      <p:sp>
        <p:nvSpPr>
          <p:cNvPr id="45" name="Rectangle: Rounded Corners 18">
            <a:extLst>
              <a:ext uri="{FF2B5EF4-FFF2-40B4-BE49-F238E27FC236}">
                <a16:creationId xmlns="" xmlns:a16="http://schemas.microsoft.com/office/drawing/2014/main" id="{ED6B0CA3-D61A-6821-681B-404121499E4A}"/>
              </a:ext>
            </a:extLst>
          </p:cNvPr>
          <p:cNvSpPr/>
          <p:nvPr/>
        </p:nvSpPr>
        <p:spPr>
          <a:xfrm>
            <a:off x="4656220" y="4673680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 انقلاب اسلامی پدیده‌ای زنده و بااراده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="" xmlns:a16="http://schemas.microsoft.com/office/drawing/2014/main" id="{44C7A588-20CB-514A-4800-4D4C2EEB5F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226799" y="5419759"/>
            <a:ext cx="532605" cy="515830"/>
          </a:xfrm>
          <a:prstGeom prst="rect">
            <a:avLst/>
          </a:prstGeom>
        </p:spPr>
      </p:pic>
      <p:sp>
        <p:nvSpPr>
          <p:cNvPr id="47" name="Rectangle: Rounded Corners 20">
            <a:extLst>
              <a:ext uri="{FF2B5EF4-FFF2-40B4-BE49-F238E27FC236}">
                <a16:creationId xmlns="" xmlns:a16="http://schemas.microsoft.com/office/drawing/2014/main" id="{94369CCA-E940-40D5-4635-EC98C7F8D80E}"/>
              </a:ext>
            </a:extLst>
          </p:cNvPr>
          <p:cNvSpPr/>
          <p:nvPr/>
        </p:nvSpPr>
        <p:spPr>
          <a:xfrm>
            <a:off x="4656220" y="5355012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نه متحجّر و نه بی‌مبالات</a:t>
            </a:r>
          </a:p>
        </p:txBody>
      </p:sp>
      <p:pic>
        <p:nvPicPr>
          <p:cNvPr id="48" name="Picture 47">
            <a:extLst>
              <a:ext uri="{FF2B5EF4-FFF2-40B4-BE49-F238E27FC236}">
                <a16:creationId xmlns="" xmlns:a16="http://schemas.microsoft.com/office/drawing/2014/main" id="{ADAA299B-44C3-CEE6-9FD3-678E6892A0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226799" y="6084767"/>
            <a:ext cx="532605" cy="515830"/>
          </a:xfrm>
          <a:prstGeom prst="rect">
            <a:avLst/>
          </a:prstGeom>
        </p:spPr>
      </p:pic>
      <p:sp>
        <p:nvSpPr>
          <p:cNvPr id="49" name="Rectangle: Rounded Corners 23">
            <a:extLst>
              <a:ext uri="{FF2B5EF4-FFF2-40B4-BE49-F238E27FC236}">
                <a16:creationId xmlns="" xmlns:a16="http://schemas.microsoft.com/office/drawing/2014/main" id="{C680F3E0-B327-E969-E128-787B603262C1}"/>
              </a:ext>
            </a:extLst>
          </p:cNvPr>
          <p:cNvSpPr/>
          <p:nvPr/>
        </p:nvSpPr>
        <p:spPr>
          <a:xfrm>
            <a:off x="4656220" y="6023644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 انقلاب اسلامی قدرتمند امّا مهربان و باگذشت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144000" y="179882"/>
            <a:ext cx="3005399" cy="596269"/>
          </a:xfrm>
          <a:prstGeom prst="roundRect">
            <a:avLst>
              <a:gd name="adj" fmla="val 18333"/>
            </a:avLst>
          </a:prstGeom>
          <a:solidFill>
            <a:srgbClr val="66FFCC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400" b="1" dirty="0">
                <a:solidFill>
                  <a:srgbClr val="002060"/>
                </a:solidFill>
                <a:latin typeface="Noor_Titr" pitchFamily="2" charset="-78"/>
                <a:cs typeface="B Titr" panose="00000700000000000000" pitchFamily="2" charset="-78"/>
              </a:rPr>
              <a:t>1. عظمت حادثه‌ی انقلاب</a:t>
            </a:r>
          </a:p>
        </p:txBody>
      </p:sp>
      <p:sp>
        <p:nvSpPr>
          <p:cNvPr id="2" name="Left Arrow 1"/>
          <p:cNvSpPr/>
          <p:nvPr/>
        </p:nvSpPr>
        <p:spPr>
          <a:xfrm>
            <a:off x="8405772" y="332086"/>
            <a:ext cx="457200" cy="299808"/>
          </a:xfrm>
          <a:prstGeom prst="leftArrow">
            <a:avLst/>
          </a:prstGeom>
          <a:solidFill>
            <a:srgbClr val="5DD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5115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4.24801E-6 L -0.23034 -0.59091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76" y="-29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37" grpId="0" animBg="1"/>
      <p:bldP spid="41" grpId="0" animBg="1"/>
      <p:bldP spid="43" grpId="0" animBg="1"/>
      <p:bldP spid="45" grpId="0" animBg="1"/>
      <p:bldP spid="47" grpId="0" animBg="1"/>
      <p:bldP spid="49" grpId="0" animBg="1"/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44187437-8BF2-87C3-61DC-2BFC645095B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636334"/>
            <a:ext cx="942391" cy="942391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-14514" y="-46181"/>
            <a:ext cx="12206514" cy="1005543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fa-IR" sz="3276" dirty="0"/>
          </a:p>
        </p:txBody>
      </p:sp>
      <p:sp>
        <p:nvSpPr>
          <p:cNvPr id="22" name="Rounded Rectangle 21"/>
          <p:cNvSpPr/>
          <p:nvPr/>
        </p:nvSpPr>
        <p:spPr>
          <a:xfrm>
            <a:off x="9144000" y="179882"/>
            <a:ext cx="3005399" cy="596269"/>
          </a:xfrm>
          <a:prstGeom prst="roundRect">
            <a:avLst>
              <a:gd name="adj" fmla="val 18333"/>
            </a:avLst>
          </a:prstGeom>
          <a:solidFill>
            <a:srgbClr val="66FFCC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400" b="1" dirty="0">
                <a:solidFill>
                  <a:srgbClr val="002060"/>
                </a:solidFill>
                <a:latin typeface="Noor_Titr" pitchFamily="2" charset="-78"/>
                <a:cs typeface="B Titr" panose="00000700000000000000" pitchFamily="2" charset="-78"/>
              </a:rPr>
              <a:t>1. عظمت حادثه‌ی انقلاب</a:t>
            </a:r>
          </a:p>
        </p:txBody>
      </p:sp>
      <p:sp>
        <p:nvSpPr>
          <p:cNvPr id="2" name="Left Arrow 1"/>
          <p:cNvSpPr/>
          <p:nvPr/>
        </p:nvSpPr>
        <p:spPr>
          <a:xfrm>
            <a:off x="8405772" y="332086"/>
            <a:ext cx="457200" cy="299808"/>
          </a:xfrm>
          <a:prstGeom prst="leftArrow">
            <a:avLst/>
          </a:prstGeom>
          <a:solidFill>
            <a:srgbClr val="5DD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9" name="Rectangle: Rounded Corners 18">
            <a:extLst>
              <a:ext uri="{FF2B5EF4-FFF2-40B4-BE49-F238E27FC236}">
                <a16:creationId xmlns="" xmlns:a16="http://schemas.microsoft.com/office/drawing/2014/main" id="{ED6B0CA3-D61A-6821-681B-404121499E4A}"/>
              </a:ext>
            </a:extLst>
          </p:cNvPr>
          <p:cNvSpPr/>
          <p:nvPr/>
        </p:nvSpPr>
        <p:spPr>
          <a:xfrm>
            <a:off x="1846265" y="185916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 انقلاب اسلامی پدیده‌ای زنده و بااراده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44187437-8BF2-87C3-61DC-2BFC645095B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636334"/>
            <a:ext cx="942391" cy="942391"/>
          </a:xfrm>
          <a:prstGeom prst="rect">
            <a:avLst/>
          </a:prstGeom>
        </p:spPr>
      </p:pic>
      <p:pic>
        <p:nvPicPr>
          <p:cNvPr id="23" name="4">
            <a:hlinkClick r:id="" action="ppaction://media"/>
            <a:extLst>
              <a:ext uri="{FF2B5EF4-FFF2-40B4-BE49-F238E27FC236}">
                <a16:creationId xmlns="" xmlns:a16="http://schemas.microsoft.com/office/drawing/2014/main" id="{1F2986EF-6151-F4B7-7755-8E5F0608CE6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9716" y="1305631"/>
            <a:ext cx="6743517" cy="4046112"/>
          </a:xfrm>
          <a:prstGeom prst="roundRect">
            <a:avLst>
              <a:gd name="adj" fmla="val 5439"/>
            </a:avLst>
          </a:prstGeom>
          <a:ln>
            <a:noFill/>
          </a:ln>
          <a:effectLst>
            <a:innerShdw blurRad="114300" dist="50800">
              <a:srgbClr val="000000">
                <a:alpha val="0"/>
              </a:srgbClr>
            </a:innerShdw>
          </a:effectLst>
        </p:spPr>
      </p:pic>
      <p:sp>
        <p:nvSpPr>
          <p:cNvPr id="24" name="Arrow: Pentagon 39">
            <a:extLst>
              <a:ext uri="{FF2B5EF4-FFF2-40B4-BE49-F238E27FC236}">
                <a16:creationId xmlns="" xmlns:a16="http://schemas.microsoft.com/office/drawing/2014/main" id="{B483D74F-5697-0E6E-9ECF-E6F0C1B8D5A9}"/>
              </a:ext>
            </a:extLst>
          </p:cNvPr>
          <p:cNvSpPr/>
          <p:nvPr/>
        </p:nvSpPr>
        <p:spPr>
          <a:xfrm rot="5400000">
            <a:off x="9180396" y="212409"/>
            <a:ext cx="713193" cy="2803192"/>
          </a:xfrm>
          <a:prstGeom prst="homePlate">
            <a:avLst>
              <a:gd name="adj" fmla="val 27612"/>
            </a:avLst>
          </a:prstGeom>
          <a:solidFill>
            <a:srgbClr val="21C5FF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algn="ctr" rtl="1"/>
            <a:r>
              <a:rPr lang="fa-IR" sz="2400" dirty="0">
                <a:solidFill>
                  <a:srgbClr val="FFFF00"/>
                </a:solidFill>
                <a:cs typeface="B Titr" panose="00000700000000000000" pitchFamily="2" charset="-78"/>
              </a:rPr>
              <a:t>شواهد حیات انقلاب</a:t>
            </a:r>
          </a:p>
        </p:txBody>
      </p:sp>
      <p:sp>
        <p:nvSpPr>
          <p:cNvPr id="25" name="Rectangle: Rounded Corners 20">
            <a:extLst>
              <a:ext uri="{FF2B5EF4-FFF2-40B4-BE49-F238E27FC236}">
                <a16:creationId xmlns="" xmlns:a16="http://schemas.microsoft.com/office/drawing/2014/main" id="{12DE3BD2-3EAE-5C99-CB60-5BA948502AB2}"/>
              </a:ext>
            </a:extLst>
          </p:cNvPr>
          <p:cNvSpPr/>
          <p:nvPr/>
        </p:nvSpPr>
        <p:spPr>
          <a:xfrm>
            <a:off x="7006733" y="2078880"/>
            <a:ext cx="4874138" cy="449589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7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 همواره دارای انعطاف و آماده تصحیح خطاهای خویش،</a:t>
            </a:r>
          </a:p>
        </p:txBody>
      </p:sp>
      <p:sp>
        <p:nvSpPr>
          <p:cNvPr id="26" name="Rectangle: Rounded Corners 14">
            <a:extLst>
              <a:ext uri="{FF2B5EF4-FFF2-40B4-BE49-F238E27FC236}">
                <a16:creationId xmlns="" xmlns:a16="http://schemas.microsoft.com/office/drawing/2014/main" id="{4934BAB6-6AA2-4423-00A7-DFA23E5BF08D}"/>
              </a:ext>
            </a:extLst>
          </p:cNvPr>
          <p:cNvSpPr/>
          <p:nvPr/>
        </p:nvSpPr>
        <p:spPr>
          <a:xfrm>
            <a:off x="7006733" y="2622100"/>
            <a:ext cx="4874138" cy="449589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7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 تجدیدنظرپذیر و اهل انفعال نیست.</a:t>
            </a:r>
          </a:p>
        </p:txBody>
      </p:sp>
      <p:cxnSp>
        <p:nvCxnSpPr>
          <p:cNvPr id="27" name="Connector: Elbow 27">
            <a:extLst>
              <a:ext uri="{FF2B5EF4-FFF2-40B4-BE49-F238E27FC236}">
                <a16:creationId xmlns="" xmlns:a16="http://schemas.microsoft.com/office/drawing/2014/main" id="{1CB6AC0B-AABE-C8CF-A355-24CFE5C821C2}"/>
              </a:ext>
            </a:extLst>
          </p:cNvPr>
          <p:cNvCxnSpPr>
            <a:cxnSpLocks/>
            <a:endCxn id="28" idx="3"/>
          </p:cNvCxnSpPr>
          <p:nvPr/>
        </p:nvCxnSpPr>
        <p:spPr>
          <a:xfrm rot="10800000" flipV="1">
            <a:off x="10604944" y="3629585"/>
            <a:ext cx="781985" cy="414583"/>
          </a:xfrm>
          <a:prstGeom prst="bentConnector3">
            <a:avLst>
              <a:gd name="adj1" fmla="val 50000"/>
            </a:avLst>
          </a:prstGeom>
          <a:ln w="190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6A9E7FB8-AB0C-5B70-906F-DFAA2DE03A07}"/>
              </a:ext>
            </a:extLst>
          </p:cNvPr>
          <p:cNvSpPr txBox="1"/>
          <p:nvPr/>
        </p:nvSpPr>
        <p:spPr>
          <a:xfrm>
            <a:off x="8081963" y="3859503"/>
            <a:ext cx="2522980" cy="369332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rtl="1"/>
            <a:r>
              <a:rPr lang="fa-IR" sz="1800" b="1" dirty="0">
                <a:solidFill>
                  <a:srgbClr val="FFFF00"/>
                </a:solidFill>
                <a:latin typeface="IranNastaliq" panose="02020505000000020003" pitchFamily="18" charset="0"/>
                <a:cs typeface="B Zar" panose="00000400000000000000" pitchFamily="2" charset="-78"/>
              </a:rPr>
              <a:t> آن‌را نعمت خدا میداند.</a:t>
            </a:r>
            <a:endParaRPr lang="fa-IR" sz="1800" b="1" dirty="0">
              <a:latin typeface="IranNastaliq" panose="02020505000000020003" pitchFamily="18" charset="0"/>
              <a:cs typeface="B Zar" panose="00000400000000000000" pitchFamily="2" charset="-78"/>
            </a:endParaRPr>
          </a:p>
        </p:txBody>
      </p:sp>
      <p:sp>
        <p:nvSpPr>
          <p:cNvPr id="31" name="Rectangle: Rounded Corners 22">
            <a:extLst>
              <a:ext uri="{FF2B5EF4-FFF2-40B4-BE49-F238E27FC236}">
                <a16:creationId xmlns="" xmlns:a16="http://schemas.microsoft.com/office/drawing/2014/main" id="{6D2C2F09-A6BB-8396-408D-D031FD17252C}"/>
              </a:ext>
            </a:extLst>
          </p:cNvPr>
          <p:cNvSpPr/>
          <p:nvPr/>
        </p:nvSpPr>
        <p:spPr>
          <a:xfrm>
            <a:off x="7006733" y="3180973"/>
            <a:ext cx="4874138" cy="449589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7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 به نقدها حساسیت مثبت نشان میدهد.</a:t>
            </a:r>
          </a:p>
        </p:txBody>
      </p:sp>
      <p:sp>
        <p:nvSpPr>
          <p:cNvPr id="32" name="Rectangle: Rounded Corners 15">
            <a:extLst>
              <a:ext uri="{FF2B5EF4-FFF2-40B4-BE49-F238E27FC236}">
                <a16:creationId xmlns="" xmlns:a16="http://schemas.microsoft.com/office/drawing/2014/main" id="{C5D0490D-26D5-FDDC-0B5D-28FCAE1B87D6}"/>
              </a:ext>
            </a:extLst>
          </p:cNvPr>
          <p:cNvSpPr/>
          <p:nvPr/>
        </p:nvSpPr>
        <p:spPr>
          <a:xfrm>
            <a:off x="7006733" y="4449153"/>
            <a:ext cx="4874138" cy="755329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7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 به هیچ بهانه‌ای از ارزشهایش که بحمدالله</a:t>
            </a:r>
          </a:p>
          <a:p>
            <a:pPr algn="ctr" rtl="1">
              <a:lnSpc>
                <a:spcPct val="150000"/>
              </a:lnSpc>
            </a:pPr>
            <a:r>
              <a:rPr lang="fa-IR" sz="17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با ایمان دینی مردم آمیخته است فاصله نمیگیرد.</a:t>
            </a:r>
          </a:p>
        </p:txBody>
      </p:sp>
      <p:sp>
        <p:nvSpPr>
          <p:cNvPr id="33" name="Rectangle: Rounded Corners 23">
            <a:extLst>
              <a:ext uri="{FF2B5EF4-FFF2-40B4-BE49-F238E27FC236}">
                <a16:creationId xmlns="" xmlns:a16="http://schemas.microsoft.com/office/drawing/2014/main" id="{0E1A939E-0945-6FFE-C0F3-5DBC4E16ABF2}"/>
              </a:ext>
            </a:extLst>
          </p:cNvPr>
          <p:cNvSpPr/>
          <p:nvPr/>
        </p:nvSpPr>
        <p:spPr>
          <a:xfrm>
            <a:off x="7006733" y="5418426"/>
            <a:ext cx="4874138" cy="449589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7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 پس از نظام‌سازی به رکود و خموشی دچار نشده و نمیشود.</a:t>
            </a:r>
          </a:p>
        </p:txBody>
      </p:sp>
      <p:sp>
        <p:nvSpPr>
          <p:cNvPr id="34" name="Rectangle: Rounded Corners 16">
            <a:extLst>
              <a:ext uri="{FF2B5EF4-FFF2-40B4-BE49-F238E27FC236}">
                <a16:creationId xmlns="" xmlns:a16="http://schemas.microsoft.com/office/drawing/2014/main" id="{973CED27-978C-06AB-55D5-333982B9CDDA}"/>
              </a:ext>
            </a:extLst>
          </p:cNvPr>
          <p:cNvSpPr/>
          <p:nvPr/>
        </p:nvSpPr>
        <p:spPr>
          <a:xfrm>
            <a:off x="7006733" y="6023073"/>
            <a:ext cx="4874138" cy="803645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7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 میان </a:t>
            </a:r>
            <a:r>
              <a:rPr lang="fa-IR" sz="1700" b="1" dirty="0">
                <a:solidFill>
                  <a:srgbClr val="66FFCC"/>
                </a:solidFill>
                <a:latin typeface="Noor_Titr" pitchFamily="2" charset="-78"/>
                <a:cs typeface="B Zar" panose="00000400000000000000" pitchFamily="2" charset="-78"/>
              </a:rPr>
              <a:t>جوشش انقلابی </a:t>
            </a:r>
            <a:r>
              <a:rPr lang="fa-IR" sz="17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و </a:t>
            </a:r>
            <a:r>
              <a:rPr lang="fa-IR" sz="1700" b="1" dirty="0">
                <a:solidFill>
                  <a:srgbClr val="66FFCC"/>
                </a:solidFill>
                <a:latin typeface="Noor_Titr" pitchFamily="2" charset="-78"/>
                <a:cs typeface="B Zar" panose="00000400000000000000" pitchFamily="2" charset="-78"/>
              </a:rPr>
              <a:t>نظم سیاسی و اجتماعی</a:t>
            </a:r>
          </a:p>
          <a:p>
            <a:pPr algn="ctr" rtl="1">
              <a:lnSpc>
                <a:spcPct val="150000"/>
              </a:lnSpc>
            </a:pPr>
            <a:r>
              <a:rPr lang="fa-IR" sz="17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تضادّ و ناسازگاری نمی بیند.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="" xmlns:a16="http://schemas.microsoft.com/office/drawing/2014/main" id="{783BBB70-BBE8-457F-A720-EAC096E0F69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330" y="6447088"/>
            <a:ext cx="2829460" cy="841263"/>
          </a:xfrm>
          <a:prstGeom prst="rect">
            <a:avLst/>
          </a:prstGeom>
        </p:spPr>
      </p:pic>
      <p:sp>
        <p:nvSpPr>
          <p:cNvPr id="50" name="Rectangle: Rounded Corners 17">
            <a:extLst>
              <a:ext uri="{FF2B5EF4-FFF2-40B4-BE49-F238E27FC236}">
                <a16:creationId xmlns="" xmlns:a16="http://schemas.microsoft.com/office/drawing/2014/main" id="{B17CC5B7-8551-4516-A033-534149FCF704}"/>
              </a:ext>
            </a:extLst>
          </p:cNvPr>
          <p:cNvSpPr/>
          <p:nvPr/>
        </p:nvSpPr>
        <p:spPr>
          <a:xfrm>
            <a:off x="3632891" y="6038830"/>
            <a:ext cx="3246508" cy="865931"/>
          </a:xfrm>
          <a:prstGeom prst="roundRect">
            <a:avLst>
              <a:gd name="adj" fmla="val 4491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000" b="1" dirty="0">
                <a:solidFill>
                  <a:srgbClr val="002060"/>
                </a:solidFill>
                <a:cs typeface="B Zar" panose="00000400000000000000" pitchFamily="2" charset="-78"/>
              </a:rPr>
              <a:t>  بلکه از نظریه‌ی «نظام انقلابی»</a:t>
            </a:r>
          </a:p>
          <a:p>
            <a:pPr algn="ctr" rtl="1">
              <a:lnSpc>
                <a:spcPct val="150000"/>
              </a:lnSpc>
            </a:pPr>
            <a:r>
              <a:rPr lang="fa-IR" sz="2000" b="1" dirty="0">
                <a:solidFill>
                  <a:srgbClr val="002060"/>
                </a:solidFill>
                <a:cs typeface="B Zar" panose="00000400000000000000" pitchFamily="2" charset="-78"/>
              </a:rPr>
              <a:t>تا ابد دفاع </a:t>
            </a:r>
            <a:r>
              <a:rPr lang="fa-IR" sz="2000" b="1" dirty="0" smtClean="0">
                <a:solidFill>
                  <a:srgbClr val="002060"/>
                </a:solidFill>
                <a:cs typeface="B Zar" panose="00000400000000000000" pitchFamily="2" charset="-78"/>
              </a:rPr>
              <a:t>میکند</a:t>
            </a:r>
            <a:r>
              <a:rPr lang="fa-IR" sz="2000" b="1" dirty="0">
                <a:solidFill>
                  <a:srgbClr val="002060"/>
                </a:solidFill>
                <a:cs typeface="B Zar" panose="00000400000000000000" pitchFamily="2" charset="-78"/>
              </a:rPr>
              <a:t>.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="" xmlns:a16="http://schemas.microsoft.com/office/drawing/2014/main" id="{482F85EA-0A03-4B30-95F8-F348D3D19DC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330" y="5479110"/>
            <a:ext cx="2829460" cy="841263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="" xmlns:a16="http://schemas.microsoft.com/office/drawing/2014/main" id="{76910E3A-D766-4917-AE81-5B5B5CDA12B1}"/>
              </a:ext>
            </a:extLst>
          </p:cNvPr>
          <p:cNvSpPr txBox="1"/>
          <p:nvPr/>
        </p:nvSpPr>
        <p:spPr>
          <a:xfrm>
            <a:off x="1596788" y="5736804"/>
            <a:ext cx="20555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fa-IR" sz="12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انقلاب در حال صیرورت است</a:t>
            </a:r>
          </a:p>
        </p:txBody>
      </p:sp>
      <p:pic>
        <p:nvPicPr>
          <p:cNvPr id="53" name="انقلاب صیرورت">
            <a:hlinkClick r:id="" action="ppaction://media"/>
            <a:extLst>
              <a:ext uri="{FF2B5EF4-FFF2-40B4-BE49-F238E27FC236}">
                <a16:creationId xmlns="" xmlns:a16="http://schemas.microsoft.com/office/drawing/2014/main" id="{9CA846C5-60CE-4CDE-B4B1-F1459CD30797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64447" y="5698012"/>
            <a:ext cx="621064" cy="349348"/>
          </a:xfrm>
          <a:prstGeom prst="rect">
            <a:avLst/>
          </a:prstGeom>
        </p:spPr>
      </p:pic>
      <p:pic>
        <p:nvPicPr>
          <p:cNvPr id="54" name="13961129_17939">
            <a:hlinkClick r:id="" action="ppaction://media"/>
            <a:extLst>
              <a:ext uri="{FF2B5EF4-FFF2-40B4-BE49-F238E27FC236}">
                <a16:creationId xmlns="" xmlns:a16="http://schemas.microsoft.com/office/drawing/2014/main" id="{322F5278-B15C-4A47-9F5E-EB68D265C0BA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074375" y="6680053"/>
            <a:ext cx="668744" cy="376168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202E5756-CEF5-4827-867C-1007E15A55CC}"/>
              </a:ext>
            </a:extLst>
          </p:cNvPr>
          <p:cNvSpPr txBox="1"/>
          <p:nvPr/>
        </p:nvSpPr>
        <p:spPr>
          <a:xfrm>
            <a:off x="1596788" y="6708126"/>
            <a:ext cx="20555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fa-IR" sz="12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تفکیک مردم بین انقلاب و حاکمیت</a:t>
            </a:r>
          </a:p>
        </p:txBody>
      </p:sp>
    </p:spTree>
    <p:extLst>
      <p:ext uri="{BB962C8B-B14F-4D97-AF65-F5344CB8AC3E}">
        <p14:creationId xmlns:p14="http://schemas.microsoft.com/office/powerpoint/2010/main" val="1595793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9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  <p:video fullScrn="1">
              <p:cMediaNode vol="80000">
                <p:cTn id="160" fill="hold" display="0">
                  <p:stCondLst>
                    <p:cond delay="indefinite"/>
                  </p:stCondLst>
                </p:cTn>
                <p:tgtEl>
                  <p:spTgt spid="53"/>
                </p:tgtEl>
              </p:cMediaNode>
            </p:video>
            <p:video fullScrn="1">
              <p:cMediaNode vol="80000">
                <p:cTn id="161" fill="hold" display="0">
                  <p:stCondLst>
                    <p:cond delay="indefinite"/>
                  </p:stCondLst>
                </p:cTn>
                <p:tgtEl>
                  <p:spTgt spid="54"/>
                </p:tgtEl>
              </p:cMediaNode>
            </p:video>
          </p:childTnLst>
        </p:cTn>
      </p:par>
    </p:tnLst>
    <p:bldLst>
      <p:bldP spid="24" grpId="0" animBg="1"/>
      <p:bldP spid="25" grpId="0" animBg="1"/>
      <p:bldP spid="26" grpId="0" animBg="1"/>
      <p:bldP spid="28" grpId="0" animBg="1"/>
      <p:bldP spid="31" grpId="0" animBg="1"/>
      <p:bldP spid="32" grpId="0" animBg="1"/>
      <p:bldP spid="33" grpId="0" animBg="1"/>
      <p:bldP spid="34" grpId="0" animBg="1"/>
      <p:bldP spid="50" grpId="0" animBg="1"/>
      <p:bldP spid="52" grpId="0"/>
      <p:bldP spid="5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44187437-8BF2-87C3-61DC-2BFC645095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636334"/>
            <a:ext cx="942391" cy="942391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-14514" y="-46181"/>
            <a:ext cx="12206514" cy="1005543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fa-IR" sz="3276" dirty="0"/>
          </a:p>
        </p:txBody>
      </p:sp>
      <p:sp>
        <p:nvSpPr>
          <p:cNvPr id="40" name="Rounded Rectangle 39"/>
          <p:cNvSpPr/>
          <p:nvPr/>
        </p:nvSpPr>
        <p:spPr>
          <a:xfrm>
            <a:off x="5376296" y="1610283"/>
            <a:ext cx="4903016" cy="639621"/>
          </a:xfrm>
          <a:prstGeom prst="roundRect">
            <a:avLst>
              <a:gd name="adj" fmla="val 18333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400" b="1" dirty="0">
                <a:solidFill>
                  <a:srgbClr val="AC0000"/>
                </a:solidFill>
                <a:latin typeface="Noor_Titr" pitchFamily="2" charset="-78"/>
                <a:cs typeface="B Titr" panose="00000700000000000000" pitchFamily="2" charset="-78"/>
              </a:rPr>
              <a:t>ویژگی‌های ممتاز انقلاب اسلامی ایران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="" xmlns:a16="http://schemas.microsoft.com/office/drawing/2014/main" id="{552536BD-986B-51AF-D51C-875797F8B2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188700" y="2654794"/>
            <a:ext cx="532605" cy="515830"/>
          </a:xfrm>
          <a:prstGeom prst="rect">
            <a:avLst/>
          </a:prstGeom>
        </p:spPr>
      </p:pic>
      <p:sp>
        <p:nvSpPr>
          <p:cNvPr id="37" name="Rectangle: Rounded Corners 7">
            <a:extLst>
              <a:ext uri="{FF2B5EF4-FFF2-40B4-BE49-F238E27FC236}">
                <a16:creationId xmlns="" xmlns:a16="http://schemas.microsoft.com/office/drawing/2014/main" id="{74D89166-66DA-C49C-F40A-E1D7D01BAE3A}"/>
              </a:ext>
            </a:extLst>
          </p:cNvPr>
          <p:cNvSpPr/>
          <p:nvPr/>
        </p:nvSpPr>
        <p:spPr>
          <a:xfrm>
            <a:off x="4656220" y="2620608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پایبندی به آرمان‌ها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E9CB32E9-86CA-5646-21F5-7ECB9B5A14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188700" y="3332502"/>
            <a:ext cx="532605" cy="515830"/>
          </a:xfrm>
          <a:prstGeom prst="rect">
            <a:avLst/>
          </a:prstGeom>
        </p:spPr>
      </p:pic>
      <p:sp>
        <p:nvSpPr>
          <p:cNvPr id="41" name="Rectangle: Rounded Corners 14">
            <a:extLst>
              <a:ext uri="{FF2B5EF4-FFF2-40B4-BE49-F238E27FC236}">
                <a16:creationId xmlns="" xmlns:a16="http://schemas.microsoft.com/office/drawing/2014/main" id="{D0810A26-D4E4-BB48-B087-E500E077BE80}"/>
              </a:ext>
            </a:extLst>
          </p:cNvPr>
          <p:cNvSpPr/>
          <p:nvPr/>
        </p:nvSpPr>
        <p:spPr>
          <a:xfrm>
            <a:off x="4656220" y="3298316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 انقلاب اسلامی آغازگر عصر جدید عالم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="" xmlns:a16="http://schemas.microsoft.com/office/drawing/2014/main" id="{28E477CF-74F8-E75C-BBA1-777A9A37AF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188700" y="4057095"/>
            <a:ext cx="532605" cy="515830"/>
          </a:xfrm>
          <a:prstGeom prst="rect">
            <a:avLst/>
          </a:prstGeom>
        </p:spPr>
      </p:pic>
      <p:sp>
        <p:nvSpPr>
          <p:cNvPr id="43" name="Rectangle: Rounded Corners 16">
            <a:extLst>
              <a:ext uri="{FF2B5EF4-FFF2-40B4-BE49-F238E27FC236}">
                <a16:creationId xmlns="" xmlns:a16="http://schemas.microsoft.com/office/drawing/2014/main" id="{B8CECF1B-AFFD-C8D0-DDCA-3699BBCD1393}"/>
              </a:ext>
            </a:extLst>
          </p:cNvPr>
          <p:cNvSpPr/>
          <p:nvPr/>
        </p:nvSpPr>
        <p:spPr>
          <a:xfrm>
            <a:off x="4656220" y="3992348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 تاریخ مصرف نداشتن شعارهای جهانی انقلاب اسلامی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DFFE7693-8B09-EE11-39ED-2DEB003D8E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188700" y="4734803"/>
            <a:ext cx="532605" cy="515830"/>
          </a:xfrm>
          <a:prstGeom prst="rect">
            <a:avLst/>
          </a:prstGeom>
        </p:spPr>
      </p:pic>
      <p:sp>
        <p:nvSpPr>
          <p:cNvPr id="45" name="Rectangle: Rounded Corners 18">
            <a:extLst>
              <a:ext uri="{FF2B5EF4-FFF2-40B4-BE49-F238E27FC236}">
                <a16:creationId xmlns="" xmlns:a16="http://schemas.microsoft.com/office/drawing/2014/main" id="{ED6B0CA3-D61A-6821-681B-404121499E4A}"/>
              </a:ext>
            </a:extLst>
          </p:cNvPr>
          <p:cNvSpPr/>
          <p:nvPr/>
        </p:nvSpPr>
        <p:spPr>
          <a:xfrm>
            <a:off x="4656220" y="4673680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 انقلاب اسلامی پدیده‌ای زنده و بااراده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="" xmlns:a16="http://schemas.microsoft.com/office/drawing/2014/main" id="{44C7A588-20CB-514A-4800-4D4C2EEB5F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226799" y="5419759"/>
            <a:ext cx="532605" cy="515830"/>
          </a:xfrm>
          <a:prstGeom prst="rect">
            <a:avLst/>
          </a:prstGeom>
        </p:spPr>
      </p:pic>
      <p:sp>
        <p:nvSpPr>
          <p:cNvPr id="47" name="Rectangle: Rounded Corners 20">
            <a:extLst>
              <a:ext uri="{FF2B5EF4-FFF2-40B4-BE49-F238E27FC236}">
                <a16:creationId xmlns="" xmlns:a16="http://schemas.microsoft.com/office/drawing/2014/main" id="{94369CCA-E940-40D5-4635-EC98C7F8D80E}"/>
              </a:ext>
            </a:extLst>
          </p:cNvPr>
          <p:cNvSpPr/>
          <p:nvPr/>
        </p:nvSpPr>
        <p:spPr>
          <a:xfrm>
            <a:off x="4656220" y="5355012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نه متحجّر و نه بی‌مبالات</a:t>
            </a:r>
          </a:p>
        </p:txBody>
      </p:sp>
      <p:pic>
        <p:nvPicPr>
          <p:cNvPr id="48" name="Picture 47">
            <a:extLst>
              <a:ext uri="{FF2B5EF4-FFF2-40B4-BE49-F238E27FC236}">
                <a16:creationId xmlns="" xmlns:a16="http://schemas.microsoft.com/office/drawing/2014/main" id="{ADAA299B-44C3-CEE6-9FD3-678E6892A0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226799" y="6084767"/>
            <a:ext cx="532605" cy="515830"/>
          </a:xfrm>
          <a:prstGeom prst="rect">
            <a:avLst/>
          </a:prstGeom>
        </p:spPr>
      </p:pic>
      <p:sp>
        <p:nvSpPr>
          <p:cNvPr id="49" name="Rectangle: Rounded Corners 23">
            <a:extLst>
              <a:ext uri="{FF2B5EF4-FFF2-40B4-BE49-F238E27FC236}">
                <a16:creationId xmlns="" xmlns:a16="http://schemas.microsoft.com/office/drawing/2014/main" id="{C680F3E0-B327-E969-E128-787B603262C1}"/>
              </a:ext>
            </a:extLst>
          </p:cNvPr>
          <p:cNvSpPr/>
          <p:nvPr/>
        </p:nvSpPr>
        <p:spPr>
          <a:xfrm>
            <a:off x="4656220" y="6023644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 انقلاب اسلامی قدرتمند امّا مهربان و باگذشت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144000" y="179882"/>
            <a:ext cx="3005399" cy="596269"/>
          </a:xfrm>
          <a:prstGeom prst="roundRect">
            <a:avLst>
              <a:gd name="adj" fmla="val 18333"/>
            </a:avLst>
          </a:prstGeom>
          <a:solidFill>
            <a:srgbClr val="66FFCC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400" b="1" dirty="0">
                <a:solidFill>
                  <a:srgbClr val="002060"/>
                </a:solidFill>
                <a:latin typeface="Noor_Titr" pitchFamily="2" charset="-78"/>
                <a:cs typeface="B Titr" panose="00000700000000000000" pitchFamily="2" charset="-78"/>
              </a:rPr>
              <a:t>1. عظمت حادثه‌ی انقلاب</a:t>
            </a:r>
          </a:p>
        </p:txBody>
      </p:sp>
      <p:sp>
        <p:nvSpPr>
          <p:cNvPr id="2" name="Left Arrow 1"/>
          <p:cNvSpPr/>
          <p:nvPr/>
        </p:nvSpPr>
        <p:spPr>
          <a:xfrm>
            <a:off x="8405772" y="332086"/>
            <a:ext cx="457200" cy="299808"/>
          </a:xfrm>
          <a:prstGeom prst="leftArrow">
            <a:avLst/>
          </a:prstGeom>
          <a:solidFill>
            <a:srgbClr val="5DD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55706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0.00335 L -0.23125 -0.6805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15" y="-3420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37" grpId="0" animBg="1"/>
      <p:bldP spid="41" grpId="0" animBg="1"/>
      <p:bldP spid="43" grpId="0" animBg="1"/>
      <p:bldP spid="45" grpId="0" animBg="1"/>
      <p:bldP spid="47" grpId="0" animBg="1"/>
      <p:bldP spid="49" grpId="0" animBg="1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44187437-8BF2-87C3-61DC-2BFC645095B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636334"/>
            <a:ext cx="942391" cy="942391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-14514" y="-46181"/>
            <a:ext cx="12206514" cy="1005543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fa-IR" sz="3276" dirty="0"/>
          </a:p>
        </p:txBody>
      </p:sp>
      <p:sp>
        <p:nvSpPr>
          <p:cNvPr id="22" name="Rounded Rectangle 21"/>
          <p:cNvSpPr/>
          <p:nvPr/>
        </p:nvSpPr>
        <p:spPr>
          <a:xfrm>
            <a:off x="9144000" y="179882"/>
            <a:ext cx="3005399" cy="596269"/>
          </a:xfrm>
          <a:prstGeom prst="roundRect">
            <a:avLst>
              <a:gd name="adj" fmla="val 18333"/>
            </a:avLst>
          </a:prstGeom>
          <a:solidFill>
            <a:srgbClr val="66FFCC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400" b="1" dirty="0">
                <a:solidFill>
                  <a:srgbClr val="002060"/>
                </a:solidFill>
                <a:latin typeface="Noor_Titr" pitchFamily="2" charset="-78"/>
                <a:cs typeface="B Titr" panose="00000700000000000000" pitchFamily="2" charset="-78"/>
              </a:rPr>
              <a:t>1. عظمت حادثه‌ی انقلاب</a:t>
            </a:r>
          </a:p>
        </p:txBody>
      </p:sp>
      <p:sp>
        <p:nvSpPr>
          <p:cNvPr id="2" name="Left Arrow 1"/>
          <p:cNvSpPr/>
          <p:nvPr/>
        </p:nvSpPr>
        <p:spPr>
          <a:xfrm>
            <a:off x="8405772" y="332086"/>
            <a:ext cx="457200" cy="299808"/>
          </a:xfrm>
          <a:prstGeom prst="leftArrow">
            <a:avLst/>
          </a:prstGeom>
          <a:solidFill>
            <a:srgbClr val="5DD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9" name="Rectangle: Rounded Corners 20">
            <a:extLst>
              <a:ext uri="{FF2B5EF4-FFF2-40B4-BE49-F238E27FC236}">
                <a16:creationId xmlns="" xmlns:a16="http://schemas.microsoft.com/office/drawing/2014/main" id="{94369CCA-E940-40D5-4635-EC98C7F8D80E}"/>
              </a:ext>
            </a:extLst>
          </p:cNvPr>
          <p:cNvSpPr/>
          <p:nvPr/>
        </p:nvSpPr>
        <p:spPr>
          <a:xfrm>
            <a:off x="1846265" y="185916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نه متحجّر و نه بی‌مبالات</a:t>
            </a:r>
          </a:p>
        </p:txBody>
      </p:sp>
      <p:pic>
        <p:nvPicPr>
          <p:cNvPr id="23" name="5">
            <a:hlinkClick r:id="" action="ppaction://media"/>
            <a:extLst>
              <a:ext uri="{FF2B5EF4-FFF2-40B4-BE49-F238E27FC236}">
                <a16:creationId xmlns="" xmlns:a16="http://schemas.microsoft.com/office/drawing/2014/main" id="{983556FD-6E1B-558F-A073-6CD0381541B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54960" y="1229052"/>
            <a:ext cx="6812021" cy="4087210"/>
          </a:xfrm>
          <a:prstGeom prst="rect">
            <a:avLst/>
          </a:prstGeom>
        </p:spPr>
      </p:pic>
      <p:sp>
        <p:nvSpPr>
          <p:cNvPr id="24" name="Arrow: Pentagon 39">
            <a:extLst>
              <a:ext uri="{FF2B5EF4-FFF2-40B4-BE49-F238E27FC236}">
                <a16:creationId xmlns="" xmlns:a16="http://schemas.microsoft.com/office/drawing/2014/main" id="{B483D74F-5697-0E6E-9ECF-E6F0C1B8D5A9}"/>
              </a:ext>
            </a:extLst>
          </p:cNvPr>
          <p:cNvSpPr/>
          <p:nvPr/>
        </p:nvSpPr>
        <p:spPr>
          <a:xfrm rot="5400000">
            <a:off x="9348545" y="110107"/>
            <a:ext cx="615037" cy="2852928"/>
          </a:xfrm>
          <a:prstGeom prst="homePlate">
            <a:avLst>
              <a:gd name="adj" fmla="val 27612"/>
            </a:avLst>
          </a:prstGeom>
          <a:solidFill>
            <a:srgbClr val="21C5FF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algn="ctr" rtl="1"/>
            <a:r>
              <a:rPr lang="fa-IR" sz="2400" dirty="0">
                <a:solidFill>
                  <a:srgbClr val="FFFF00"/>
                </a:solidFill>
                <a:cs typeface="B Titr" panose="00000700000000000000" pitchFamily="2" charset="-78"/>
              </a:rPr>
              <a:t>جمهوری اسلامی:</a:t>
            </a:r>
          </a:p>
        </p:txBody>
      </p:sp>
      <p:sp>
        <p:nvSpPr>
          <p:cNvPr id="25" name="Rectangle: Rounded Corners 20">
            <a:extLst>
              <a:ext uri="{FF2B5EF4-FFF2-40B4-BE49-F238E27FC236}">
                <a16:creationId xmlns="" xmlns:a16="http://schemas.microsoft.com/office/drawing/2014/main" id="{12DE3BD2-3EAE-5C99-CB60-5BA948502AB2}"/>
              </a:ext>
            </a:extLst>
          </p:cNvPr>
          <p:cNvSpPr/>
          <p:nvPr/>
        </p:nvSpPr>
        <p:spPr>
          <a:xfrm>
            <a:off x="6966952" y="1903744"/>
            <a:ext cx="5148000" cy="449589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6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 در برابر پدیده‌ها و موقعیتهای نو به نو فاقد احساس و ادراک نیست.</a:t>
            </a:r>
          </a:p>
        </p:txBody>
      </p:sp>
      <p:sp>
        <p:nvSpPr>
          <p:cNvPr id="26" name="Rectangle: Rounded Corners 14">
            <a:extLst>
              <a:ext uri="{FF2B5EF4-FFF2-40B4-BE49-F238E27FC236}">
                <a16:creationId xmlns="" xmlns:a16="http://schemas.microsoft.com/office/drawing/2014/main" id="{4934BAB6-6AA2-4423-00A7-DFA23E5BF08D}"/>
              </a:ext>
            </a:extLst>
          </p:cNvPr>
          <p:cNvSpPr/>
          <p:nvPr/>
        </p:nvSpPr>
        <p:spPr>
          <a:xfrm>
            <a:off x="6966952" y="2390533"/>
            <a:ext cx="5148000" cy="449589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6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به اصول خود بشدّت پایبند است.</a:t>
            </a:r>
          </a:p>
        </p:txBody>
      </p:sp>
      <p:sp>
        <p:nvSpPr>
          <p:cNvPr id="27" name="Rectangle: Rounded Corners 15">
            <a:extLst>
              <a:ext uri="{FF2B5EF4-FFF2-40B4-BE49-F238E27FC236}">
                <a16:creationId xmlns="" xmlns:a16="http://schemas.microsoft.com/office/drawing/2014/main" id="{C5D0490D-26D5-FDDC-0B5D-28FCAE1B87D6}"/>
              </a:ext>
            </a:extLst>
          </p:cNvPr>
          <p:cNvSpPr/>
          <p:nvPr/>
        </p:nvSpPr>
        <p:spPr>
          <a:xfrm>
            <a:off x="6966952" y="2909094"/>
            <a:ext cx="5148000" cy="449589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6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به مرزبندی‌های خود با رقیبان و دشمنان بشدّت حساس است.</a:t>
            </a:r>
          </a:p>
        </p:txBody>
      </p:sp>
      <p:sp>
        <p:nvSpPr>
          <p:cNvPr id="28" name="Rectangle: Rounded Corners 16">
            <a:extLst>
              <a:ext uri="{FF2B5EF4-FFF2-40B4-BE49-F238E27FC236}">
                <a16:creationId xmlns="" xmlns:a16="http://schemas.microsoft.com/office/drawing/2014/main" id="{973CED27-978C-06AB-55D5-333982B9CDDA}"/>
              </a:ext>
            </a:extLst>
          </p:cNvPr>
          <p:cNvSpPr/>
          <p:nvPr/>
        </p:nvSpPr>
        <p:spPr>
          <a:xfrm>
            <a:off x="6966952" y="3409173"/>
            <a:ext cx="5148000" cy="449589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6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با خطوط اصلی خود هرگز بی‌مبالاتی نمیکند.</a:t>
            </a:r>
          </a:p>
        </p:txBody>
      </p:sp>
      <p:sp>
        <p:nvSpPr>
          <p:cNvPr id="29" name="Rectangle: Rounded Corners 18">
            <a:extLst>
              <a:ext uri="{FF2B5EF4-FFF2-40B4-BE49-F238E27FC236}">
                <a16:creationId xmlns="" xmlns:a16="http://schemas.microsoft.com/office/drawing/2014/main" id="{59DE2920-263A-A373-1E9F-F68E1443C01A}"/>
              </a:ext>
            </a:extLst>
          </p:cNvPr>
          <p:cNvSpPr/>
          <p:nvPr/>
        </p:nvSpPr>
        <p:spPr>
          <a:xfrm>
            <a:off x="6966952" y="3920410"/>
            <a:ext cx="5148000" cy="449589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6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برایش مهم است که چرا بماند و چگونه بماند.</a:t>
            </a:r>
          </a:p>
        </p:txBody>
      </p:sp>
      <p:sp>
        <p:nvSpPr>
          <p:cNvPr id="30" name="Rectangle: Rounded Corners 23">
            <a:extLst>
              <a:ext uri="{FF2B5EF4-FFF2-40B4-BE49-F238E27FC236}">
                <a16:creationId xmlns="" xmlns:a16="http://schemas.microsoft.com/office/drawing/2014/main" id="{0E1A939E-0945-6FFE-C0F3-5DBC4E16ABF2}"/>
              </a:ext>
            </a:extLst>
          </p:cNvPr>
          <p:cNvSpPr/>
          <p:nvPr/>
        </p:nvSpPr>
        <p:spPr>
          <a:xfrm>
            <a:off x="6966952" y="4431646"/>
            <a:ext cx="5148000" cy="449589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6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 اعتقاد به طی فاصله‌ی بین بایدها و واقعیتها دارد.</a:t>
            </a:r>
          </a:p>
        </p:txBody>
      </p:sp>
      <p:sp>
        <p:nvSpPr>
          <p:cNvPr id="31" name="Rectangle: Rounded Corners 17">
            <a:extLst>
              <a:ext uri="{FF2B5EF4-FFF2-40B4-BE49-F238E27FC236}">
                <a16:creationId xmlns="" xmlns:a16="http://schemas.microsoft.com/office/drawing/2014/main" id="{914E0C8C-BD7E-DCDF-AB6E-37B8AD088A1D}"/>
              </a:ext>
            </a:extLst>
          </p:cNvPr>
          <p:cNvSpPr/>
          <p:nvPr/>
        </p:nvSpPr>
        <p:spPr>
          <a:xfrm>
            <a:off x="6686315" y="6520461"/>
            <a:ext cx="5179006" cy="742431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6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همانند تجارب گذشته، طی فاصله‌ی میان بایدها و واقعیتها</a:t>
            </a:r>
          </a:p>
          <a:p>
            <a:pPr algn="ctr" rtl="1">
              <a:lnSpc>
                <a:spcPct val="150000"/>
              </a:lnSpc>
            </a:pPr>
            <a:r>
              <a:rPr lang="fa-IR" sz="16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با حضور نسل جوان مؤمن و دانا و پرانگیزه میسّر است.</a:t>
            </a:r>
          </a:p>
        </p:txBody>
      </p:sp>
      <p:sp>
        <p:nvSpPr>
          <p:cNvPr id="32" name="Rectangle: Rounded Corners 26">
            <a:extLst>
              <a:ext uri="{FF2B5EF4-FFF2-40B4-BE49-F238E27FC236}">
                <a16:creationId xmlns="" xmlns:a16="http://schemas.microsoft.com/office/drawing/2014/main" id="{CDD4DA37-9AE7-BEFC-B8DF-C8B7527F7ADF}"/>
              </a:ext>
            </a:extLst>
          </p:cNvPr>
          <p:cNvSpPr/>
          <p:nvPr/>
        </p:nvSpPr>
        <p:spPr>
          <a:xfrm>
            <a:off x="6840506" y="5423154"/>
            <a:ext cx="4841764" cy="449589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6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این فاصله همواره وجدانهای آرمانخواه را عذاب داده و میدهد.</a:t>
            </a:r>
          </a:p>
        </p:txBody>
      </p:sp>
      <p:sp>
        <p:nvSpPr>
          <p:cNvPr id="34" name="Rectangle: Rounded Corners 8">
            <a:extLst>
              <a:ext uri="{FF2B5EF4-FFF2-40B4-BE49-F238E27FC236}">
                <a16:creationId xmlns="" xmlns:a16="http://schemas.microsoft.com/office/drawing/2014/main" id="{DAB5A306-1C4C-4C27-A270-B8BBDBB76EAD}"/>
              </a:ext>
            </a:extLst>
          </p:cNvPr>
          <p:cNvSpPr/>
          <p:nvPr/>
        </p:nvSpPr>
        <p:spPr>
          <a:xfrm>
            <a:off x="6941930" y="5929680"/>
            <a:ext cx="1921042" cy="515947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fa-IR" dirty="0"/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C412A14B-640D-48D1-8F94-42ACE6505552}"/>
              </a:ext>
            </a:extLst>
          </p:cNvPr>
          <p:cNvSpPr txBox="1"/>
          <p:nvPr/>
        </p:nvSpPr>
        <p:spPr>
          <a:xfrm>
            <a:off x="7428904" y="6072695"/>
            <a:ext cx="144206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fa-IR" sz="12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نسبت آرمانها و واقعیتها</a:t>
            </a:r>
          </a:p>
        </p:txBody>
      </p:sp>
      <p:pic>
        <p:nvPicPr>
          <p:cNvPr id="50" name="13920523_7291_192k">
            <a:hlinkClick r:id="" action="ppaction://media"/>
            <a:extLst>
              <a:ext uri="{FF2B5EF4-FFF2-40B4-BE49-F238E27FC236}">
                <a16:creationId xmlns="" xmlns:a16="http://schemas.microsoft.com/office/drawing/2014/main" id="{BBD1F542-52F7-4D9F-913C-E4523C30241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7074644" y="5977643"/>
            <a:ext cx="467984" cy="467984"/>
          </a:xfrm>
          <a:prstGeom prst="rect">
            <a:avLst/>
          </a:prstGeom>
          <a:solidFill>
            <a:schemeClr val="bg1">
              <a:alpha val="0"/>
            </a:schemeClr>
          </a:solidFill>
        </p:spPr>
      </p:pic>
      <p:sp>
        <p:nvSpPr>
          <p:cNvPr id="51" name="Rectangle: Rounded Corners 13">
            <a:extLst>
              <a:ext uri="{FF2B5EF4-FFF2-40B4-BE49-F238E27FC236}">
                <a16:creationId xmlns="" xmlns:a16="http://schemas.microsoft.com/office/drawing/2014/main" id="{D0911C92-30AF-47CC-9773-48EEAEEFFF56}"/>
              </a:ext>
            </a:extLst>
          </p:cNvPr>
          <p:cNvSpPr/>
          <p:nvPr/>
        </p:nvSpPr>
        <p:spPr>
          <a:xfrm>
            <a:off x="2352541" y="6717130"/>
            <a:ext cx="1921041" cy="574362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fa-IR" dirty="0"/>
          </a:p>
        </p:txBody>
      </p:sp>
      <p:sp>
        <p:nvSpPr>
          <p:cNvPr id="52" name="TextBox 51">
            <a:extLst>
              <a:ext uri="{FF2B5EF4-FFF2-40B4-BE49-F238E27FC236}">
                <a16:creationId xmlns="" xmlns:a16="http://schemas.microsoft.com/office/drawing/2014/main" id="{D25AE6A8-048F-45BB-B438-07A22E632951}"/>
              </a:ext>
            </a:extLst>
          </p:cNvPr>
          <p:cNvSpPr txBox="1"/>
          <p:nvPr/>
        </p:nvSpPr>
        <p:spPr>
          <a:xfrm>
            <a:off x="2839515" y="6858299"/>
            <a:ext cx="143406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fa-IR" sz="12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هشدار به تعریفِ دشمن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="" xmlns:a16="http://schemas.microsoft.com/office/drawing/2014/main" id="{509A9153-495E-4AB3-AB43-B9B8261386E0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212" y="6758636"/>
            <a:ext cx="547027" cy="514919"/>
          </a:xfrm>
          <a:prstGeom prst="rect">
            <a:avLst/>
          </a:prstGeom>
        </p:spPr>
      </p:pic>
      <p:pic>
        <p:nvPicPr>
          <p:cNvPr id="54" name="13861222_8562_24k">
            <a:hlinkClick r:id="" action="ppaction://media"/>
            <a:extLst>
              <a:ext uri="{FF2B5EF4-FFF2-40B4-BE49-F238E27FC236}">
                <a16:creationId xmlns="" xmlns:a16="http://schemas.microsoft.com/office/drawing/2014/main" id="{39597D87-356B-46A2-85A8-A4C627FDF390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846265" y="6585268"/>
            <a:ext cx="461483" cy="4614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Oval 2"/>
          <p:cNvSpPr/>
          <p:nvPr/>
        </p:nvSpPr>
        <p:spPr>
          <a:xfrm>
            <a:off x="8229599" y="4350545"/>
            <a:ext cx="2063579" cy="57150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="" xmlns:a16="http://schemas.microsoft.com/office/drawing/2014/main" id="{A6D40D8F-4DB9-3CF8-F19C-E6946E660161}"/>
              </a:ext>
            </a:extLst>
          </p:cNvPr>
          <p:cNvCxnSpPr>
            <a:cxnSpLocks/>
            <a:stCxn id="3" idx="4"/>
            <a:endCxn id="32" idx="0"/>
          </p:cNvCxnSpPr>
          <p:nvPr/>
        </p:nvCxnSpPr>
        <p:spPr>
          <a:xfrm flipH="1">
            <a:off x="9261388" y="4922045"/>
            <a:ext cx="1" cy="501109"/>
          </a:xfrm>
          <a:prstGeom prst="straightConnector1">
            <a:avLst/>
          </a:prstGeom>
          <a:noFill/>
          <a:ln w="19050">
            <a:solidFill>
              <a:srgbClr val="FF0000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9" name="Down Arrow 8"/>
          <p:cNvSpPr/>
          <p:nvPr/>
        </p:nvSpPr>
        <p:spPr>
          <a:xfrm>
            <a:off x="8951103" y="5978495"/>
            <a:ext cx="635000" cy="449473"/>
          </a:xfrm>
          <a:prstGeom prst="downArrow">
            <a:avLst>
              <a:gd name="adj1" fmla="val 56504"/>
              <a:gd name="adj2" fmla="val 44425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1600" b="1" dirty="0">
                <a:cs typeface="B Zar" panose="00000400000000000000" pitchFamily="2" charset="-78"/>
              </a:rPr>
              <a:t>اما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482F85EA-0A03-4B30-95F8-F348D3D19DCD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612" y="5694540"/>
            <a:ext cx="2437458" cy="841263"/>
          </a:xfrm>
          <a:prstGeom prst="rect">
            <a:avLst/>
          </a:prstGeom>
        </p:spPr>
      </p:pic>
      <p:pic>
        <p:nvPicPr>
          <p:cNvPr id="4" name="مرزبندی با دشمن 50">
            <a:hlinkClick r:id="" action="ppaction://media"/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2312330" y="5961418"/>
            <a:ext cx="458838" cy="344128"/>
          </a:xfrm>
          <a:prstGeom prst="roundRect">
            <a:avLst>
              <a:gd name="adj" fmla="val 22920"/>
            </a:avLst>
          </a:prstGeom>
          <a:ln>
            <a:noFill/>
          </a:ln>
          <a:effectLst>
            <a:innerShdw blurRad="114300" dist="50800">
              <a:srgbClr val="000000">
                <a:alpha val="0"/>
              </a:srgbClr>
            </a:innerShdw>
          </a:effectLst>
        </p:spPr>
      </p:pic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76910E3A-D766-4917-AE81-5B5B5CDA12B1}"/>
              </a:ext>
            </a:extLst>
          </p:cNvPr>
          <p:cNvSpPr txBox="1"/>
          <p:nvPr/>
        </p:nvSpPr>
        <p:spPr>
          <a:xfrm>
            <a:off x="2750180" y="5994982"/>
            <a:ext cx="160921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fa-IR" sz="12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ضرورت مرزبندی با دشمن</a:t>
            </a:r>
          </a:p>
        </p:txBody>
      </p:sp>
      <p:cxnSp>
        <p:nvCxnSpPr>
          <p:cNvPr id="6" name="Straight Arrow Connector 5"/>
          <p:cNvCxnSpPr>
            <a:stCxn id="27" idx="1"/>
          </p:cNvCxnSpPr>
          <p:nvPr/>
        </p:nvCxnSpPr>
        <p:spPr>
          <a:xfrm flipH="1">
            <a:off x="4440223" y="3133889"/>
            <a:ext cx="2526729" cy="2597271"/>
          </a:xfrm>
          <a:prstGeom prst="straightConnector1">
            <a:avLst/>
          </a:prstGeom>
          <a:ln w="38100">
            <a:solidFill>
              <a:srgbClr val="C50F0F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36">
            <a:extLst>
              <a:ext uri="{FF2B5EF4-FFF2-40B4-BE49-F238E27FC236}">
                <a16:creationId xmlns="" xmlns:a16="http://schemas.microsoft.com/office/drawing/2014/main" id="{509A9153-495E-4AB3-AB43-B9B8261386E0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107" y="5927317"/>
            <a:ext cx="547027" cy="514919"/>
          </a:xfrm>
          <a:prstGeom prst="rect">
            <a:avLst/>
          </a:prstGeom>
        </p:spPr>
      </p:pic>
      <p:pic>
        <p:nvPicPr>
          <p:cNvPr id="38" name="13940618_14488_64k">
            <a:hlinkClick r:id="" action="ppaction://media"/>
            <a:extLst>
              <a:ext uri="{FF2B5EF4-FFF2-40B4-BE49-F238E27FC236}">
                <a16:creationId xmlns="" xmlns:a16="http://schemas.microsoft.com/office/drawing/2014/main" id="{2F007D00-6794-BE6A-F29A-223BFF653E38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2430410" y="6740699"/>
            <a:ext cx="498630" cy="4986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13920523_7291_192k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7120780" y="5982018"/>
            <a:ext cx="323528" cy="323528"/>
          </a:xfrm>
          <a:prstGeom prst="rect">
            <a:avLst/>
          </a:prstGeom>
          <a:effectLst>
            <a:glow>
              <a:schemeClr val="accent1">
                <a:alpha val="60000"/>
              </a:schemeClr>
            </a:glow>
            <a:softEdge rad="1270000"/>
          </a:effectLst>
        </p:spPr>
      </p:pic>
    </p:spTree>
    <p:extLst>
      <p:ext uri="{BB962C8B-B14F-4D97-AF65-F5344CB8AC3E}">
        <p14:creationId xmlns:p14="http://schemas.microsoft.com/office/powerpoint/2010/main" val="2107365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"/>
                            </p:stCondLst>
                            <p:childTnLst>
                              <p:par>
                                <p:cTn id="5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4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5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7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9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1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6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7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9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1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3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000"/>
                            </p:stCondLst>
                            <p:childTnLst>
                              <p:par>
                                <p:cTn id="1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65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  <p:audio>
              <p:cMediaNode vol="80000">
                <p:cTn id="1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  <p:audio>
              <p:cMediaNode vol="80000">
                <p:cTn id="1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  <p:video fullScrn="1">
              <p:cMediaNode vol="80000">
                <p:cTn id="168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audio>
              <p:cMediaNode vol="80000">
                <p:cTn id="1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4" dur="15813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4" grpId="0" animBg="1"/>
      <p:bldP spid="39" grpId="0"/>
      <p:bldP spid="51" grpId="0" animBg="1"/>
      <p:bldP spid="52" grpId="0"/>
      <p:bldP spid="3" grpId="0" animBg="1"/>
      <p:bldP spid="9" grpId="0" animBg="1"/>
      <p:bldP spid="3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44187437-8BF2-87C3-61DC-2BFC645095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636334"/>
            <a:ext cx="942391" cy="942391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-14514" y="-46181"/>
            <a:ext cx="12206514" cy="1005543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fa-IR" sz="3276" dirty="0"/>
          </a:p>
        </p:txBody>
      </p:sp>
      <p:sp>
        <p:nvSpPr>
          <p:cNvPr id="40" name="Rounded Rectangle 39"/>
          <p:cNvSpPr/>
          <p:nvPr/>
        </p:nvSpPr>
        <p:spPr>
          <a:xfrm>
            <a:off x="5376296" y="1610283"/>
            <a:ext cx="4903016" cy="639621"/>
          </a:xfrm>
          <a:prstGeom prst="roundRect">
            <a:avLst>
              <a:gd name="adj" fmla="val 18333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400" b="1" dirty="0">
                <a:solidFill>
                  <a:srgbClr val="AC0000"/>
                </a:solidFill>
                <a:latin typeface="Noor_Titr" pitchFamily="2" charset="-78"/>
                <a:cs typeface="B Titr" panose="00000700000000000000" pitchFamily="2" charset="-78"/>
              </a:rPr>
              <a:t>ویژگی‌های ممتاز انقلاب اسلامی ایران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="" xmlns:a16="http://schemas.microsoft.com/office/drawing/2014/main" id="{552536BD-986B-51AF-D51C-875797F8B2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188700" y="2654794"/>
            <a:ext cx="532605" cy="515830"/>
          </a:xfrm>
          <a:prstGeom prst="rect">
            <a:avLst/>
          </a:prstGeom>
        </p:spPr>
      </p:pic>
      <p:sp>
        <p:nvSpPr>
          <p:cNvPr id="37" name="Rectangle: Rounded Corners 7">
            <a:extLst>
              <a:ext uri="{FF2B5EF4-FFF2-40B4-BE49-F238E27FC236}">
                <a16:creationId xmlns="" xmlns:a16="http://schemas.microsoft.com/office/drawing/2014/main" id="{74D89166-66DA-C49C-F40A-E1D7D01BAE3A}"/>
              </a:ext>
            </a:extLst>
          </p:cNvPr>
          <p:cNvSpPr/>
          <p:nvPr/>
        </p:nvSpPr>
        <p:spPr>
          <a:xfrm>
            <a:off x="4656220" y="2620608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پایبندی به آرمان‌ها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E9CB32E9-86CA-5646-21F5-7ECB9B5A14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188700" y="3332502"/>
            <a:ext cx="532605" cy="515830"/>
          </a:xfrm>
          <a:prstGeom prst="rect">
            <a:avLst/>
          </a:prstGeom>
        </p:spPr>
      </p:pic>
      <p:sp>
        <p:nvSpPr>
          <p:cNvPr id="41" name="Rectangle: Rounded Corners 14">
            <a:extLst>
              <a:ext uri="{FF2B5EF4-FFF2-40B4-BE49-F238E27FC236}">
                <a16:creationId xmlns="" xmlns:a16="http://schemas.microsoft.com/office/drawing/2014/main" id="{D0810A26-D4E4-BB48-B087-E500E077BE80}"/>
              </a:ext>
            </a:extLst>
          </p:cNvPr>
          <p:cNvSpPr/>
          <p:nvPr/>
        </p:nvSpPr>
        <p:spPr>
          <a:xfrm>
            <a:off x="4656220" y="3298316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 انقلاب اسلامی آغازگر عصر جدید عالم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="" xmlns:a16="http://schemas.microsoft.com/office/drawing/2014/main" id="{28E477CF-74F8-E75C-BBA1-777A9A37AF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188700" y="4057095"/>
            <a:ext cx="532605" cy="515830"/>
          </a:xfrm>
          <a:prstGeom prst="rect">
            <a:avLst/>
          </a:prstGeom>
        </p:spPr>
      </p:pic>
      <p:sp>
        <p:nvSpPr>
          <p:cNvPr id="43" name="Rectangle: Rounded Corners 16">
            <a:extLst>
              <a:ext uri="{FF2B5EF4-FFF2-40B4-BE49-F238E27FC236}">
                <a16:creationId xmlns="" xmlns:a16="http://schemas.microsoft.com/office/drawing/2014/main" id="{B8CECF1B-AFFD-C8D0-DDCA-3699BBCD1393}"/>
              </a:ext>
            </a:extLst>
          </p:cNvPr>
          <p:cNvSpPr/>
          <p:nvPr/>
        </p:nvSpPr>
        <p:spPr>
          <a:xfrm>
            <a:off x="4656220" y="3992348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 تاریخ مصرف نداشتن شعارهای جهانی انقلاب اسلامی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DFFE7693-8B09-EE11-39ED-2DEB003D8E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188700" y="4734803"/>
            <a:ext cx="532605" cy="515830"/>
          </a:xfrm>
          <a:prstGeom prst="rect">
            <a:avLst/>
          </a:prstGeom>
        </p:spPr>
      </p:pic>
      <p:sp>
        <p:nvSpPr>
          <p:cNvPr id="45" name="Rectangle: Rounded Corners 18">
            <a:extLst>
              <a:ext uri="{FF2B5EF4-FFF2-40B4-BE49-F238E27FC236}">
                <a16:creationId xmlns="" xmlns:a16="http://schemas.microsoft.com/office/drawing/2014/main" id="{ED6B0CA3-D61A-6821-681B-404121499E4A}"/>
              </a:ext>
            </a:extLst>
          </p:cNvPr>
          <p:cNvSpPr/>
          <p:nvPr/>
        </p:nvSpPr>
        <p:spPr>
          <a:xfrm>
            <a:off x="4656220" y="4673680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 انقلاب اسلامی پدیده‌ای زنده و بااراده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="" xmlns:a16="http://schemas.microsoft.com/office/drawing/2014/main" id="{44C7A588-20CB-514A-4800-4D4C2EEB5F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226799" y="5419759"/>
            <a:ext cx="532605" cy="515830"/>
          </a:xfrm>
          <a:prstGeom prst="rect">
            <a:avLst/>
          </a:prstGeom>
        </p:spPr>
      </p:pic>
      <p:sp>
        <p:nvSpPr>
          <p:cNvPr id="47" name="Rectangle: Rounded Corners 20">
            <a:extLst>
              <a:ext uri="{FF2B5EF4-FFF2-40B4-BE49-F238E27FC236}">
                <a16:creationId xmlns="" xmlns:a16="http://schemas.microsoft.com/office/drawing/2014/main" id="{94369CCA-E940-40D5-4635-EC98C7F8D80E}"/>
              </a:ext>
            </a:extLst>
          </p:cNvPr>
          <p:cNvSpPr/>
          <p:nvPr/>
        </p:nvSpPr>
        <p:spPr>
          <a:xfrm>
            <a:off x="4656220" y="5355012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نه متحجّر و نه بی‌مبالات</a:t>
            </a:r>
          </a:p>
        </p:txBody>
      </p:sp>
      <p:pic>
        <p:nvPicPr>
          <p:cNvPr id="48" name="Picture 47">
            <a:extLst>
              <a:ext uri="{FF2B5EF4-FFF2-40B4-BE49-F238E27FC236}">
                <a16:creationId xmlns="" xmlns:a16="http://schemas.microsoft.com/office/drawing/2014/main" id="{ADAA299B-44C3-CEE6-9FD3-678E6892A0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226799" y="6084767"/>
            <a:ext cx="532605" cy="515830"/>
          </a:xfrm>
          <a:prstGeom prst="rect">
            <a:avLst/>
          </a:prstGeom>
        </p:spPr>
      </p:pic>
      <p:sp>
        <p:nvSpPr>
          <p:cNvPr id="49" name="Rectangle: Rounded Corners 23">
            <a:extLst>
              <a:ext uri="{FF2B5EF4-FFF2-40B4-BE49-F238E27FC236}">
                <a16:creationId xmlns="" xmlns:a16="http://schemas.microsoft.com/office/drawing/2014/main" id="{C680F3E0-B327-E969-E128-787B603262C1}"/>
              </a:ext>
            </a:extLst>
          </p:cNvPr>
          <p:cNvSpPr/>
          <p:nvPr/>
        </p:nvSpPr>
        <p:spPr>
          <a:xfrm>
            <a:off x="4656220" y="6023644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 انقلاب اسلامی قدرتمند امّا مهربان و باگذشت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144000" y="179882"/>
            <a:ext cx="3005399" cy="596269"/>
          </a:xfrm>
          <a:prstGeom prst="roundRect">
            <a:avLst>
              <a:gd name="adj" fmla="val 18333"/>
            </a:avLst>
          </a:prstGeom>
          <a:solidFill>
            <a:srgbClr val="66FFCC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400" b="1" dirty="0">
                <a:solidFill>
                  <a:srgbClr val="002060"/>
                </a:solidFill>
                <a:latin typeface="Noor_Titr" pitchFamily="2" charset="-78"/>
                <a:cs typeface="B Titr" panose="00000700000000000000" pitchFamily="2" charset="-78"/>
              </a:rPr>
              <a:t>1. عظمت حادثه‌ی انقلاب</a:t>
            </a:r>
          </a:p>
        </p:txBody>
      </p:sp>
      <p:sp>
        <p:nvSpPr>
          <p:cNvPr id="2" name="Left Arrow 1"/>
          <p:cNvSpPr/>
          <p:nvPr/>
        </p:nvSpPr>
        <p:spPr>
          <a:xfrm>
            <a:off x="8405772" y="332086"/>
            <a:ext cx="457200" cy="299808"/>
          </a:xfrm>
          <a:prstGeom prst="leftArrow">
            <a:avLst/>
          </a:prstGeom>
          <a:solidFill>
            <a:srgbClr val="5DD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88066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3.51068E-6 L -0.22994 -0.76958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97" y="-384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37" grpId="0" animBg="1"/>
      <p:bldP spid="41" grpId="0" animBg="1"/>
      <p:bldP spid="43" grpId="0" animBg="1"/>
      <p:bldP spid="45" grpId="0" animBg="1"/>
      <p:bldP spid="47" grpId="0" animBg="1"/>
      <p:bldP spid="49" grpId="0" animBg="1"/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44187437-8BF2-87C3-61DC-2BFC645095B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636334"/>
            <a:ext cx="942391" cy="942391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-14514" y="-46181"/>
            <a:ext cx="12206514" cy="1005543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fa-IR" sz="3276" dirty="0"/>
          </a:p>
        </p:txBody>
      </p:sp>
      <p:sp>
        <p:nvSpPr>
          <p:cNvPr id="22" name="Rounded Rectangle 21"/>
          <p:cNvSpPr/>
          <p:nvPr/>
        </p:nvSpPr>
        <p:spPr>
          <a:xfrm>
            <a:off x="9144000" y="179882"/>
            <a:ext cx="3005399" cy="596269"/>
          </a:xfrm>
          <a:prstGeom prst="roundRect">
            <a:avLst>
              <a:gd name="adj" fmla="val 18333"/>
            </a:avLst>
          </a:prstGeom>
          <a:solidFill>
            <a:srgbClr val="66FFCC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400" b="1" dirty="0">
                <a:solidFill>
                  <a:srgbClr val="002060"/>
                </a:solidFill>
                <a:latin typeface="Noor_Titr" pitchFamily="2" charset="-78"/>
                <a:cs typeface="B Titr" panose="00000700000000000000" pitchFamily="2" charset="-78"/>
              </a:rPr>
              <a:t>1. عظمت حادثه‌ی انقلاب</a:t>
            </a:r>
          </a:p>
        </p:txBody>
      </p:sp>
      <p:sp>
        <p:nvSpPr>
          <p:cNvPr id="2" name="Left Arrow 1"/>
          <p:cNvSpPr/>
          <p:nvPr/>
        </p:nvSpPr>
        <p:spPr>
          <a:xfrm>
            <a:off x="8405772" y="332086"/>
            <a:ext cx="457200" cy="299808"/>
          </a:xfrm>
          <a:prstGeom prst="leftArrow">
            <a:avLst/>
          </a:prstGeom>
          <a:solidFill>
            <a:srgbClr val="5DD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9" name="Rectangle: Rounded Corners 23">
            <a:extLst>
              <a:ext uri="{FF2B5EF4-FFF2-40B4-BE49-F238E27FC236}">
                <a16:creationId xmlns="" xmlns:a16="http://schemas.microsoft.com/office/drawing/2014/main" id="{C680F3E0-B327-E969-E128-787B603262C1}"/>
              </a:ext>
            </a:extLst>
          </p:cNvPr>
          <p:cNvSpPr/>
          <p:nvPr/>
        </p:nvSpPr>
        <p:spPr>
          <a:xfrm>
            <a:off x="1846265" y="195460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 انقلاب اسلامی قدرتمند امّا مهربان و باگذشت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44187437-8BF2-87C3-61DC-2BFC645095B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636334"/>
            <a:ext cx="942391" cy="942391"/>
          </a:xfrm>
          <a:prstGeom prst="rect">
            <a:avLst/>
          </a:prstGeom>
        </p:spPr>
      </p:pic>
      <p:pic>
        <p:nvPicPr>
          <p:cNvPr id="23" name="6">
            <a:hlinkClick r:id="" action="ppaction://media"/>
            <a:extLst>
              <a:ext uri="{FF2B5EF4-FFF2-40B4-BE49-F238E27FC236}">
                <a16:creationId xmlns="" xmlns:a16="http://schemas.microsoft.com/office/drawing/2014/main" id="{35399707-9CDE-9A25-4703-BD0E85108E6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7248" y="1202350"/>
            <a:ext cx="6861881" cy="4117130"/>
          </a:xfrm>
          <a:prstGeom prst="rect">
            <a:avLst/>
          </a:prstGeom>
        </p:spPr>
      </p:pic>
      <p:sp>
        <p:nvSpPr>
          <p:cNvPr id="24" name="Rectangle: Rounded Corners 20">
            <a:extLst>
              <a:ext uri="{FF2B5EF4-FFF2-40B4-BE49-F238E27FC236}">
                <a16:creationId xmlns="" xmlns:a16="http://schemas.microsoft.com/office/drawing/2014/main" id="{12DE3BD2-3EAE-5C99-CB60-5BA948502AB2}"/>
              </a:ext>
            </a:extLst>
          </p:cNvPr>
          <p:cNvSpPr/>
          <p:nvPr/>
        </p:nvSpPr>
        <p:spPr>
          <a:xfrm>
            <a:off x="7236472" y="1231153"/>
            <a:ext cx="4770000" cy="449589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6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مرتکب  </a:t>
            </a:r>
            <a:r>
              <a:rPr lang="fa-IR" sz="1600" b="1" dirty="0">
                <a:solidFill>
                  <a:srgbClr val="FFC000"/>
                </a:solidFill>
                <a:latin typeface="Noor_Titr" pitchFamily="2" charset="-78"/>
                <a:cs typeface="B Zar" panose="00000400000000000000" pitchFamily="2" charset="-78"/>
              </a:rPr>
              <a:t>افراط‌ها</a:t>
            </a:r>
            <a:r>
              <a:rPr lang="fa-IR" sz="16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 و </a:t>
            </a:r>
            <a:r>
              <a:rPr lang="fa-IR" sz="1600" b="1" dirty="0">
                <a:solidFill>
                  <a:srgbClr val="FFC000"/>
                </a:solidFill>
                <a:latin typeface="Noor_Titr" pitchFamily="2" charset="-78"/>
                <a:cs typeface="B Zar" panose="00000400000000000000" pitchFamily="2" charset="-78"/>
              </a:rPr>
              <a:t>چپ‌روی‌ها‌</a:t>
            </a:r>
            <a:r>
              <a:rPr lang="fa-IR" sz="16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  نشده است.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0C64E0F9-8293-5E4D-D230-9B72B6EA9B22}"/>
              </a:ext>
            </a:extLst>
          </p:cNvPr>
          <p:cNvSpPr txBox="1"/>
          <p:nvPr/>
        </p:nvSpPr>
        <p:spPr>
          <a:xfrm>
            <a:off x="7954033" y="1988840"/>
            <a:ext cx="3608022" cy="338554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 rtl="1">
              <a:defRPr sz="1800" b="1">
                <a:solidFill>
                  <a:srgbClr val="FFFF00"/>
                </a:solidFill>
                <a:latin typeface="IranNastaliq" panose="02020505000000020003" pitchFamily="18" charset="0"/>
                <a:cs typeface="B Zar" panose="00000400000000000000" pitchFamily="2" charset="-78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a-IR" sz="1600" dirty="0">
                <a:solidFill>
                  <a:srgbClr val="FFC000"/>
                </a:solidFill>
              </a:rPr>
              <a:t>که مایه‌ی ننگ بسیاری از قیامها و جنبشها است.</a:t>
            </a:r>
          </a:p>
        </p:txBody>
      </p:sp>
      <p:sp>
        <p:nvSpPr>
          <p:cNvPr id="27" name="Rectangle: Rounded Corners 22">
            <a:extLst>
              <a:ext uri="{FF2B5EF4-FFF2-40B4-BE49-F238E27FC236}">
                <a16:creationId xmlns="" xmlns:a16="http://schemas.microsoft.com/office/drawing/2014/main" id="{6D2C2F09-A6BB-8396-408D-D031FD17252C}"/>
              </a:ext>
            </a:extLst>
          </p:cNvPr>
          <p:cNvSpPr/>
          <p:nvPr/>
        </p:nvSpPr>
        <p:spPr>
          <a:xfrm>
            <a:off x="7236472" y="2439793"/>
            <a:ext cx="4770000" cy="449589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5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در هیچ معرکه‌ای حتی با آمریکا و صدام گلوله اول را شلیک نکرده.</a:t>
            </a:r>
          </a:p>
        </p:txBody>
      </p:sp>
      <p:sp>
        <p:nvSpPr>
          <p:cNvPr id="28" name="Rectangle: Rounded Corners 23">
            <a:extLst>
              <a:ext uri="{FF2B5EF4-FFF2-40B4-BE49-F238E27FC236}">
                <a16:creationId xmlns="" xmlns:a16="http://schemas.microsoft.com/office/drawing/2014/main" id="{0E1A939E-0945-6FFE-C0F3-5DBC4E16ABF2}"/>
              </a:ext>
            </a:extLst>
          </p:cNvPr>
          <p:cNvSpPr/>
          <p:nvPr/>
        </p:nvSpPr>
        <p:spPr>
          <a:xfrm>
            <a:off x="7236472" y="3018054"/>
            <a:ext cx="4770000" cy="449589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5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در همه موارد پس از حمله دشمن از خود دفاع کرده.</a:t>
            </a:r>
          </a:p>
        </p:txBody>
      </p:sp>
      <p:sp>
        <p:nvSpPr>
          <p:cNvPr id="29" name="Rectangle: Rounded Corners 26">
            <a:extLst>
              <a:ext uri="{FF2B5EF4-FFF2-40B4-BE49-F238E27FC236}">
                <a16:creationId xmlns="" xmlns:a16="http://schemas.microsoft.com/office/drawing/2014/main" id="{B4E5509A-B764-B6E1-EE35-AC56D057C803}"/>
              </a:ext>
            </a:extLst>
          </p:cNvPr>
          <p:cNvSpPr/>
          <p:nvPr/>
        </p:nvSpPr>
        <p:spPr>
          <a:xfrm>
            <a:off x="7236472" y="3596315"/>
            <a:ext cx="4770000" cy="449589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5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در همه موارد ضربت متقابل را محکم فرود آورده.</a:t>
            </a:r>
          </a:p>
        </p:txBody>
      </p:sp>
      <p:sp>
        <p:nvSpPr>
          <p:cNvPr id="30" name="Rectangle: Rounded Corners 27">
            <a:extLst>
              <a:ext uri="{FF2B5EF4-FFF2-40B4-BE49-F238E27FC236}">
                <a16:creationId xmlns="" xmlns:a16="http://schemas.microsoft.com/office/drawing/2014/main" id="{B9D22E14-86C4-FD17-34D5-F58C7DAA30CD}"/>
              </a:ext>
            </a:extLst>
          </p:cNvPr>
          <p:cNvSpPr/>
          <p:nvPr/>
        </p:nvSpPr>
        <p:spPr>
          <a:xfrm>
            <a:off x="7236472" y="4174576"/>
            <a:ext cx="4770000" cy="449589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5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از آغاز تا امروز نه بی‌رحم و خون‌ریز بوده و نه منفعل و مردد.</a:t>
            </a:r>
          </a:p>
        </p:txBody>
      </p:sp>
      <p:sp>
        <p:nvSpPr>
          <p:cNvPr id="31" name="Rectangle: Rounded Corners 28">
            <a:extLst>
              <a:ext uri="{FF2B5EF4-FFF2-40B4-BE49-F238E27FC236}">
                <a16:creationId xmlns="" xmlns:a16="http://schemas.microsoft.com/office/drawing/2014/main" id="{715FD8CC-676E-F375-1032-13E5B7017CC5}"/>
              </a:ext>
            </a:extLst>
          </p:cNvPr>
          <p:cNvSpPr/>
          <p:nvPr/>
        </p:nvSpPr>
        <p:spPr>
          <a:xfrm>
            <a:off x="7236472" y="4752837"/>
            <a:ext cx="4770000" cy="449589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5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با صراحت و شجاعت در برابر زورگویان و گردنکشان ایستاده.</a:t>
            </a:r>
          </a:p>
        </p:txBody>
      </p:sp>
      <p:sp>
        <p:nvSpPr>
          <p:cNvPr id="32" name="Rectangle: Rounded Corners 29">
            <a:extLst>
              <a:ext uri="{FF2B5EF4-FFF2-40B4-BE49-F238E27FC236}">
                <a16:creationId xmlns="" xmlns:a16="http://schemas.microsoft.com/office/drawing/2014/main" id="{512422C0-3E73-7654-0CC0-89682A1F8201}"/>
              </a:ext>
            </a:extLst>
          </p:cNvPr>
          <p:cNvSpPr/>
          <p:nvPr/>
        </p:nvSpPr>
        <p:spPr>
          <a:xfrm>
            <a:off x="7236472" y="5331097"/>
            <a:ext cx="4770000" cy="449589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5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با صراحت و شجاعت از مظلومان و مستضعفان دفاع کرده.</a:t>
            </a:r>
          </a:p>
        </p:txBody>
      </p:sp>
      <p:sp>
        <p:nvSpPr>
          <p:cNvPr id="33" name="Down Arrow 32"/>
          <p:cNvSpPr/>
          <p:nvPr/>
        </p:nvSpPr>
        <p:spPr>
          <a:xfrm rot="5400000">
            <a:off x="11079039" y="6190393"/>
            <a:ext cx="777444" cy="1137479"/>
          </a:xfrm>
          <a:prstGeom prst="downArrow">
            <a:avLst>
              <a:gd name="adj1" fmla="val 53248"/>
              <a:gd name="adj2" fmla="val 48019"/>
            </a:avLst>
          </a:prstGeom>
          <a:solidFill>
            <a:srgbClr val="66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algn="ctr" rtl="1"/>
            <a:r>
              <a:rPr lang="fa-IR" sz="1800" dirty="0">
                <a:solidFill>
                  <a:srgbClr val="002060"/>
                </a:solidFill>
                <a:cs typeface="B Titr" panose="00000700000000000000" pitchFamily="2" charset="-78"/>
              </a:rPr>
              <a:t>ثمره</a:t>
            </a:r>
          </a:p>
        </p:txBody>
      </p:sp>
      <p:sp>
        <p:nvSpPr>
          <p:cNvPr id="34" name="Rectangle: Rounded Corners 14">
            <a:extLst>
              <a:ext uri="{FF2B5EF4-FFF2-40B4-BE49-F238E27FC236}">
                <a16:creationId xmlns="" xmlns:a16="http://schemas.microsoft.com/office/drawing/2014/main" id="{4934BAB6-6AA2-4423-00A7-DFA23E5BF08D}"/>
              </a:ext>
            </a:extLst>
          </p:cNvPr>
          <p:cNvSpPr/>
          <p:nvPr/>
        </p:nvSpPr>
        <p:spPr>
          <a:xfrm>
            <a:off x="8511828" y="6277994"/>
            <a:ext cx="2268000" cy="449589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66FFCC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500" b="1" dirty="0">
                <a:solidFill>
                  <a:srgbClr val="66FFCC"/>
                </a:solidFill>
                <a:latin typeface="Noor_Titr" pitchFamily="2" charset="-78"/>
                <a:cs typeface="B Zar" panose="00000400000000000000" pitchFamily="2" charset="-78"/>
              </a:rPr>
              <a:t>جوانمردی و مروّت انقلابی</a:t>
            </a:r>
          </a:p>
        </p:txBody>
      </p:sp>
      <p:sp>
        <p:nvSpPr>
          <p:cNvPr id="39" name="Rectangle: Rounded Corners 16">
            <a:extLst>
              <a:ext uri="{FF2B5EF4-FFF2-40B4-BE49-F238E27FC236}">
                <a16:creationId xmlns="" xmlns:a16="http://schemas.microsoft.com/office/drawing/2014/main" id="{973CED27-978C-06AB-55D5-333982B9CDDA}"/>
              </a:ext>
            </a:extLst>
          </p:cNvPr>
          <p:cNvSpPr/>
          <p:nvPr/>
        </p:nvSpPr>
        <p:spPr>
          <a:xfrm>
            <a:off x="6121044" y="6309543"/>
            <a:ext cx="2268000" cy="449589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66FFCC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500" b="1" dirty="0">
                <a:solidFill>
                  <a:srgbClr val="66FFCC"/>
                </a:solidFill>
                <a:latin typeface="Noor_Titr" pitchFamily="2" charset="-78"/>
                <a:cs typeface="B Zar" panose="00000400000000000000" pitchFamily="2" charset="-78"/>
              </a:rPr>
              <a:t>صداقت</a:t>
            </a:r>
          </a:p>
        </p:txBody>
      </p:sp>
      <p:sp>
        <p:nvSpPr>
          <p:cNvPr id="50" name="Rectangle: Rounded Corners 30">
            <a:extLst>
              <a:ext uri="{FF2B5EF4-FFF2-40B4-BE49-F238E27FC236}">
                <a16:creationId xmlns="" xmlns:a16="http://schemas.microsoft.com/office/drawing/2014/main" id="{969B657D-C1A0-0DB0-7EBD-05FC6E5B8A1C}"/>
              </a:ext>
            </a:extLst>
          </p:cNvPr>
          <p:cNvSpPr/>
          <p:nvPr/>
        </p:nvSpPr>
        <p:spPr>
          <a:xfrm>
            <a:off x="3733850" y="6277994"/>
            <a:ext cx="2268000" cy="449589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66FFCC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500" b="1" dirty="0">
                <a:solidFill>
                  <a:srgbClr val="66FFCC"/>
                </a:solidFill>
                <a:latin typeface="Noor_Titr" pitchFamily="2" charset="-78"/>
                <a:cs typeface="B Zar" panose="00000400000000000000" pitchFamily="2" charset="-78"/>
              </a:rPr>
              <a:t>صراحت</a:t>
            </a:r>
          </a:p>
        </p:txBody>
      </p:sp>
      <p:sp>
        <p:nvSpPr>
          <p:cNvPr id="51" name="Rectangle: Rounded Corners 31">
            <a:extLst>
              <a:ext uri="{FF2B5EF4-FFF2-40B4-BE49-F238E27FC236}">
                <a16:creationId xmlns="" xmlns:a16="http://schemas.microsoft.com/office/drawing/2014/main" id="{C9F9BBB5-DEE3-C3C0-2A79-1F531EB4D171}"/>
              </a:ext>
            </a:extLst>
          </p:cNvPr>
          <p:cNvSpPr/>
          <p:nvPr/>
        </p:nvSpPr>
        <p:spPr>
          <a:xfrm>
            <a:off x="8535600" y="6846308"/>
            <a:ext cx="2268000" cy="449589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66FFCC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500" b="1" dirty="0">
                <a:solidFill>
                  <a:srgbClr val="66FFCC"/>
                </a:solidFill>
                <a:latin typeface="Noor_Titr" pitchFamily="2" charset="-78"/>
                <a:cs typeface="B Zar" panose="00000400000000000000" pitchFamily="2" charset="-78"/>
              </a:rPr>
              <a:t>اقتدار</a:t>
            </a:r>
          </a:p>
        </p:txBody>
      </p:sp>
      <p:sp>
        <p:nvSpPr>
          <p:cNvPr id="52" name="Rectangle: Rounded Corners 32">
            <a:extLst>
              <a:ext uri="{FF2B5EF4-FFF2-40B4-BE49-F238E27FC236}">
                <a16:creationId xmlns="" xmlns:a16="http://schemas.microsoft.com/office/drawing/2014/main" id="{A53538B1-D0CE-C78C-8501-D4CA293DB791}"/>
              </a:ext>
            </a:extLst>
          </p:cNvPr>
          <p:cNvSpPr/>
          <p:nvPr/>
        </p:nvSpPr>
        <p:spPr>
          <a:xfrm>
            <a:off x="6121044" y="6887803"/>
            <a:ext cx="2268000" cy="449589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66FFCC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500" b="1" dirty="0">
                <a:solidFill>
                  <a:srgbClr val="66FFCC"/>
                </a:solidFill>
                <a:latin typeface="Noor_Titr" pitchFamily="2" charset="-78"/>
                <a:cs typeface="B Zar" panose="00000400000000000000" pitchFamily="2" charset="-78"/>
              </a:rPr>
              <a:t>دامنۀ عمل جهانی  و منطقه‌ای</a:t>
            </a:r>
          </a:p>
        </p:txBody>
      </p:sp>
      <p:sp>
        <p:nvSpPr>
          <p:cNvPr id="53" name="Rectangle: Rounded Corners 33">
            <a:extLst>
              <a:ext uri="{FF2B5EF4-FFF2-40B4-BE49-F238E27FC236}">
                <a16:creationId xmlns="" xmlns:a16="http://schemas.microsoft.com/office/drawing/2014/main" id="{38EC88D5-3D55-4454-5EA4-AE82F1EBC474}"/>
              </a:ext>
            </a:extLst>
          </p:cNvPr>
          <p:cNvSpPr/>
          <p:nvPr/>
        </p:nvSpPr>
        <p:spPr>
          <a:xfrm>
            <a:off x="3722915" y="6846308"/>
            <a:ext cx="2268000" cy="449589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66FFCC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500" b="1" dirty="0">
                <a:solidFill>
                  <a:srgbClr val="66FFCC"/>
                </a:solidFill>
                <a:latin typeface="Noor_Titr" pitchFamily="2" charset="-78"/>
                <a:cs typeface="B Zar" panose="00000400000000000000" pitchFamily="2" charset="-78"/>
              </a:rPr>
              <a:t>حضور درکنار مظلومان جهان</a:t>
            </a:r>
          </a:p>
        </p:txBody>
      </p:sp>
      <p:sp>
        <p:nvSpPr>
          <p:cNvPr id="54" name="Left Brace 53">
            <a:extLst>
              <a:ext uri="{FF2B5EF4-FFF2-40B4-BE49-F238E27FC236}">
                <a16:creationId xmlns="" xmlns:a16="http://schemas.microsoft.com/office/drawing/2014/main" id="{6C794F74-AEB4-3000-8483-990CE1AF90E2}"/>
              </a:ext>
            </a:extLst>
          </p:cNvPr>
          <p:cNvSpPr/>
          <p:nvPr/>
        </p:nvSpPr>
        <p:spPr>
          <a:xfrm>
            <a:off x="3492384" y="6190979"/>
            <a:ext cx="186475" cy="1181290"/>
          </a:xfrm>
          <a:prstGeom prst="leftBrace">
            <a:avLst>
              <a:gd name="adj1" fmla="val 75544"/>
              <a:gd name="adj2" fmla="val 50000"/>
            </a:avLst>
          </a:prstGeom>
          <a:ln w="28575">
            <a:solidFill>
              <a:srgbClr val="66FF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 rtl="1"/>
            <a:endParaRPr lang="fa-IR" sz="2000">
              <a:solidFill>
                <a:srgbClr val="66FFCC"/>
              </a:solidFill>
            </a:endParaRPr>
          </a:p>
        </p:txBody>
      </p:sp>
      <p:sp>
        <p:nvSpPr>
          <p:cNvPr id="57" name="Rectangle: Rounded Corners 8">
            <a:extLst>
              <a:ext uri="{FF2B5EF4-FFF2-40B4-BE49-F238E27FC236}">
                <a16:creationId xmlns="" xmlns:a16="http://schemas.microsoft.com/office/drawing/2014/main" id="{54CF67B0-F9FB-8D39-6447-10609117856C}"/>
              </a:ext>
            </a:extLst>
          </p:cNvPr>
          <p:cNvSpPr/>
          <p:nvPr/>
        </p:nvSpPr>
        <p:spPr>
          <a:xfrm>
            <a:off x="4301402" y="5496132"/>
            <a:ext cx="2533051" cy="622655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fa-IR" sz="2000" dirty="0"/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01E0514A-B81A-653E-EA52-37315C1760C1}"/>
              </a:ext>
            </a:extLst>
          </p:cNvPr>
          <p:cNvSpPr txBox="1"/>
          <p:nvPr/>
        </p:nvSpPr>
        <p:spPr>
          <a:xfrm>
            <a:off x="4708829" y="5680525"/>
            <a:ext cx="222342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fa-IR" sz="11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قرار داشتن در جبهه مخالف مستکبران</a:t>
            </a:r>
          </a:p>
        </p:txBody>
      </p:sp>
      <p:pic>
        <p:nvPicPr>
          <p:cNvPr id="59" name="Picture 58">
            <a:extLst>
              <a:ext uri="{FF2B5EF4-FFF2-40B4-BE49-F238E27FC236}">
                <a16:creationId xmlns="" xmlns:a16="http://schemas.microsoft.com/office/drawing/2014/main" id="{2E268EBE-D6FF-8E87-DDCA-1CFA987648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5862" y="5544425"/>
            <a:ext cx="547027" cy="514919"/>
          </a:xfrm>
          <a:prstGeom prst="rect">
            <a:avLst/>
          </a:prstGeom>
        </p:spPr>
      </p:pic>
      <p:pic>
        <p:nvPicPr>
          <p:cNvPr id="60" name="13941206_14460_128k">
            <a:hlinkClick r:id="" action="ppaction://media"/>
            <a:extLst>
              <a:ext uri="{FF2B5EF4-FFF2-40B4-BE49-F238E27FC236}">
                <a16:creationId xmlns="" xmlns:a16="http://schemas.microsoft.com/office/drawing/2014/main" id="{C535BA5D-4176-6EEE-0417-434026F8FAB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420508" y="5620037"/>
            <a:ext cx="420552" cy="4205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1" name="Oval 60"/>
          <p:cNvSpPr/>
          <p:nvPr/>
        </p:nvSpPr>
        <p:spPr>
          <a:xfrm>
            <a:off x="8918779" y="1163313"/>
            <a:ext cx="1702594" cy="57150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="" xmlns:a16="http://schemas.microsoft.com/office/drawing/2014/main" id="{A6D40D8F-4DB9-3CF8-F19C-E6946E660161}"/>
              </a:ext>
            </a:extLst>
          </p:cNvPr>
          <p:cNvCxnSpPr>
            <a:cxnSpLocks/>
            <a:stCxn id="61" idx="4"/>
            <a:endCxn id="25" idx="0"/>
          </p:cNvCxnSpPr>
          <p:nvPr/>
        </p:nvCxnSpPr>
        <p:spPr>
          <a:xfrm flipH="1">
            <a:off x="9758044" y="1734813"/>
            <a:ext cx="12032" cy="254027"/>
          </a:xfrm>
          <a:prstGeom prst="straightConnector1">
            <a:avLst/>
          </a:prstGeom>
          <a:noFill/>
          <a:ln w="19050">
            <a:solidFill>
              <a:srgbClr val="FF0000"/>
            </a:solidFill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64" name="Rectangle: Rounded Corners 33">
            <a:extLst>
              <a:ext uri="{FF2B5EF4-FFF2-40B4-BE49-F238E27FC236}">
                <a16:creationId xmlns="" xmlns:a16="http://schemas.microsoft.com/office/drawing/2014/main" id="{38EC88D5-3D55-4454-5EA4-AE82F1EBC474}"/>
              </a:ext>
            </a:extLst>
          </p:cNvPr>
          <p:cNvSpPr/>
          <p:nvPr/>
        </p:nvSpPr>
        <p:spPr>
          <a:xfrm>
            <a:off x="952499" y="6552623"/>
            <a:ext cx="2512390" cy="458001"/>
          </a:xfrm>
          <a:prstGeom prst="roundRect">
            <a:avLst>
              <a:gd name="adj" fmla="val 23506"/>
            </a:avLst>
          </a:prstGeom>
          <a:solidFill>
            <a:srgbClr val="FFFF00"/>
          </a:solidFill>
          <a:ln w="28575">
            <a:solidFill>
              <a:srgbClr val="FFFF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600" b="1" dirty="0">
                <a:solidFill>
                  <a:srgbClr val="002060"/>
                </a:solidFill>
                <a:latin typeface="Noor_Titr" pitchFamily="2" charset="-78"/>
                <a:cs typeface="B Zar" panose="00000400000000000000" pitchFamily="2" charset="-78"/>
              </a:rPr>
              <a:t>مایه‌ی سربلندی ایران و ایرانی</a:t>
            </a:r>
          </a:p>
        </p:txBody>
      </p:sp>
      <p:cxnSp>
        <p:nvCxnSpPr>
          <p:cNvPr id="65" name="Straight Arrow Connector 64"/>
          <p:cNvCxnSpPr>
            <a:stCxn id="31" idx="1"/>
          </p:cNvCxnSpPr>
          <p:nvPr/>
        </p:nvCxnSpPr>
        <p:spPr>
          <a:xfrm flipH="1">
            <a:off x="6834453" y="4977632"/>
            <a:ext cx="402019" cy="566793"/>
          </a:xfrm>
          <a:prstGeom prst="straightConnector1">
            <a:avLst/>
          </a:prstGeom>
          <a:ln w="38100">
            <a:solidFill>
              <a:srgbClr val="66FFCC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5684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0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  <p:audio>
              <p:cMediaNode vol="80000">
                <p:cTn id="1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</p:childTnLst>
        </p:cTn>
      </p:par>
    </p:tnLst>
    <p:bldLst>
      <p:bldP spid="24" grpId="0" animBg="1"/>
      <p:bldP spid="25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7" grpId="0" animBg="1"/>
      <p:bldP spid="58" grpId="0"/>
      <p:bldP spid="61" grpId="0" animBg="1"/>
      <p:bldP spid="6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084262F5-32DB-7A1C-D1EF-4943B3BA67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96" t="13333" r="46595" b="28704"/>
          <a:stretch/>
        </p:blipFill>
        <p:spPr>
          <a:xfrm rot="5400000">
            <a:off x="5300455" y="-1110022"/>
            <a:ext cx="1591090" cy="529799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44187437-8BF2-87C3-61DC-2BFC645095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636334"/>
            <a:ext cx="942391" cy="94239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2BFEC580-0795-D764-8050-7D592F2AA2AC}"/>
              </a:ext>
            </a:extLst>
          </p:cNvPr>
          <p:cNvSpPr/>
          <p:nvPr/>
        </p:nvSpPr>
        <p:spPr>
          <a:xfrm>
            <a:off x="4556235" y="1127863"/>
            <a:ext cx="3105806" cy="8222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100" b="1" dirty="0">
                <a:solidFill>
                  <a:srgbClr val="00FF00"/>
                </a:solidFill>
                <a:cs typeface="B Titr" panose="00000700000000000000" pitchFamily="2" charset="-78"/>
              </a:rPr>
              <a:t>سرفصل‌های کلی</a:t>
            </a:r>
          </a:p>
          <a:p>
            <a:pPr algn="ctr" rtl="1">
              <a:lnSpc>
                <a:spcPct val="150000"/>
              </a:lnSpc>
            </a:pPr>
            <a:r>
              <a:rPr lang="fa-IR" sz="2100" b="1" dirty="0">
                <a:solidFill>
                  <a:srgbClr val="00FF00"/>
                </a:solidFill>
                <a:cs typeface="B Titr" panose="00000700000000000000" pitchFamily="2" charset="-78"/>
              </a:rPr>
              <a:t>بیانیه‌ی گام دوم انقلاب اسلامی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552536BD-986B-51AF-D51C-875797F8B29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676712" y="2635754"/>
            <a:ext cx="532605" cy="51583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="" xmlns:a16="http://schemas.microsoft.com/office/drawing/2014/main" id="{74D89166-66DA-C49C-F40A-E1D7D01BAE3A}"/>
              </a:ext>
            </a:extLst>
          </p:cNvPr>
          <p:cNvSpPr/>
          <p:nvPr/>
        </p:nvSpPr>
        <p:spPr>
          <a:xfrm>
            <a:off x="2852928" y="2461669"/>
            <a:ext cx="6486144" cy="792000"/>
          </a:xfrm>
          <a:prstGeom prst="roundRect">
            <a:avLst>
              <a:gd name="adj" fmla="val 50000"/>
            </a:avLst>
          </a:prstGeom>
          <a:solidFill>
            <a:srgbClr val="009ED6"/>
          </a:solidFill>
          <a:ln w="38100">
            <a:solidFill>
              <a:srgbClr val="FFFF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800" b="1" dirty="0">
                <a:solidFill>
                  <a:srgbClr val="FFFF00"/>
                </a:solidFill>
                <a:latin typeface="Noor_Titr" pitchFamily="2" charset="-78"/>
                <a:cs typeface="B Titr" panose="00000700000000000000" pitchFamily="2" charset="-78"/>
              </a:rPr>
              <a:t>عظمت حادثه‌ی انقلاب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E9CB32E9-86CA-5646-21F5-7ECB9B5A149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676713" y="3763310"/>
            <a:ext cx="532605" cy="515830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="" xmlns:a16="http://schemas.microsoft.com/office/drawing/2014/main" id="{D0810A26-D4E4-BB48-B087-E500E077BE80}"/>
              </a:ext>
            </a:extLst>
          </p:cNvPr>
          <p:cNvSpPr/>
          <p:nvPr/>
        </p:nvSpPr>
        <p:spPr>
          <a:xfrm>
            <a:off x="2852928" y="3589224"/>
            <a:ext cx="6486144" cy="792000"/>
          </a:xfrm>
          <a:prstGeom prst="roundRect">
            <a:avLst>
              <a:gd name="adj" fmla="val 50000"/>
            </a:avLst>
          </a:prstGeom>
          <a:solidFill>
            <a:srgbClr val="009ED6"/>
          </a:solidFill>
          <a:ln w="38100">
            <a:solidFill>
              <a:srgbClr val="FFFF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800" b="1" dirty="0">
                <a:solidFill>
                  <a:srgbClr val="FFFF00"/>
                </a:solidFill>
                <a:latin typeface="Noor_Titr" pitchFamily="2" charset="-78"/>
                <a:cs typeface="B Titr" panose="00000700000000000000" pitchFamily="2" charset="-78"/>
              </a:rPr>
              <a:t>عظمت راه طی‌شده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28E477CF-74F8-E75C-BBA1-777A9A37AF5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676714" y="4890864"/>
            <a:ext cx="532605" cy="515830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="" xmlns:a16="http://schemas.microsoft.com/office/drawing/2014/main" id="{B8CECF1B-AFFD-C8D0-DDCA-3699BBCD1393}"/>
              </a:ext>
            </a:extLst>
          </p:cNvPr>
          <p:cNvSpPr/>
          <p:nvPr/>
        </p:nvSpPr>
        <p:spPr>
          <a:xfrm>
            <a:off x="2852928" y="4716779"/>
            <a:ext cx="6486144" cy="792000"/>
          </a:xfrm>
          <a:prstGeom prst="roundRect">
            <a:avLst>
              <a:gd name="adj" fmla="val 50000"/>
            </a:avLst>
          </a:prstGeom>
          <a:solidFill>
            <a:srgbClr val="009ED6"/>
          </a:solidFill>
          <a:ln w="38100">
            <a:solidFill>
              <a:srgbClr val="FFFF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800" b="1" dirty="0">
                <a:solidFill>
                  <a:srgbClr val="FFFF00"/>
                </a:solidFill>
                <a:latin typeface="Noor_Titr" pitchFamily="2" charset="-78"/>
                <a:cs typeface="B Titr" panose="00000700000000000000" pitchFamily="2" charset="-78"/>
              </a:rPr>
              <a:t>نقش نیروی جوان متعهّد در تحقّق چشم‌انداز</a:t>
            </a:r>
            <a:endParaRPr lang="fa-IR" sz="1050" b="1" dirty="0">
              <a:solidFill>
                <a:srgbClr val="FFFF00"/>
              </a:solidFill>
              <a:cs typeface="B Titr" panose="00000700000000000000" pitchFamily="2" charset="-78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DFFE7693-8B09-EE11-39ED-2DEB003D8E7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676714" y="6018419"/>
            <a:ext cx="532605" cy="51583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="" xmlns:a16="http://schemas.microsoft.com/office/drawing/2014/main" id="{ED6B0CA3-D61A-6821-681B-404121499E4A}"/>
              </a:ext>
            </a:extLst>
          </p:cNvPr>
          <p:cNvSpPr/>
          <p:nvPr/>
        </p:nvSpPr>
        <p:spPr>
          <a:xfrm>
            <a:off x="2852928" y="5844334"/>
            <a:ext cx="6486144" cy="792000"/>
          </a:xfrm>
          <a:prstGeom prst="roundRect">
            <a:avLst>
              <a:gd name="adj" fmla="val 50000"/>
            </a:avLst>
          </a:prstGeom>
          <a:solidFill>
            <a:srgbClr val="009ED6"/>
          </a:solidFill>
          <a:ln w="38100">
            <a:solidFill>
              <a:srgbClr val="FFFF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800" b="1" dirty="0">
                <a:solidFill>
                  <a:srgbClr val="FFFF00"/>
                </a:solidFill>
                <a:latin typeface="Noor_Titr" pitchFamily="2" charset="-78"/>
                <a:cs typeface="B Titr" panose="00000700000000000000" pitchFamily="2" charset="-78"/>
              </a:rPr>
              <a:t>توصیه‌های هفت‌گانه گام دوم</a:t>
            </a:r>
            <a:endParaRPr lang="fa-IR" sz="1050" b="1" dirty="0">
              <a:solidFill>
                <a:srgbClr val="FFFF00"/>
              </a:solidFill>
              <a:cs typeface="B Titr" panose="00000700000000000000" pitchFamily="2" charset="-78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CACA7607-59D3-0DB8-0095-7BB46839FFBF}"/>
              </a:ext>
            </a:extLst>
          </p:cNvPr>
          <p:cNvSpPr/>
          <p:nvPr/>
        </p:nvSpPr>
        <p:spPr>
          <a:xfrm>
            <a:off x="0" y="179882"/>
            <a:ext cx="12192000" cy="567331"/>
          </a:xfrm>
          <a:prstGeom prst="rect">
            <a:avLst/>
          </a:prstGeom>
          <a:solidFill>
            <a:srgbClr val="4016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fa-IR"/>
          </a:p>
        </p:txBody>
      </p:sp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8CBE0B15-D7E2-1943-3B39-363443F11CA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5575" y="198582"/>
            <a:ext cx="540768" cy="54484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AE01ECF0-9822-8A92-A8D2-E7263B2D66C7}"/>
              </a:ext>
            </a:extLst>
          </p:cNvPr>
          <p:cNvSpPr txBox="1"/>
          <p:nvPr/>
        </p:nvSpPr>
        <p:spPr>
          <a:xfrm>
            <a:off x="6334340" y="230961"/>
            <a:ext cx="516784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2400" b="1" dirty="0">
                <a:solidFill>
                  <a:schemeClr val="bg1"/>
                </a:solidFill>
                <a:latin typeface="IranNastaliq" panose="02020505000000020003" pitchFamily="18" charset="0"/>
                <a:cs typeface="B Zar" panose="00000400000000000000" pitchFamily="2" charset="-78"/>
              </a:rPr>
              <a:t>کارگاه آشنایی با بیانیه گام دوم انقلاب اسلامی</a:t>
            </a:r>
          </a:p>
        </p:txBody>
      </p:sp>
    </p:spTree>
    <p:extLst>
      <p:ext uri="{BB962C8B-B14F-4D97-AF65-F5344CB8AC3E}">
        <p14:creationId xmlns:p14="http://schemas.microsoft.com/office/powerpoint/2010/main" val="71958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940F7368-D1C2-C221-1D48-016C79D6F5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043" y="2176901"/>
            <a:ext cx="3027914" cy="305075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A8ACB225-8D09-E760-EB12-9B00EA5D3E17}"/>
              </a:ext>
            </a:extLst>
          </p:cNvPr>
          <p:cNvSpPr txBox="1"/>
          <p:nvPr/>
        </p:nvSpPr>
        <p:spPr>
          <a:xfrm>
            <a:off x="2571748" y="1035276"/>
            <a:ext cx="70485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sz="4000" dirty="0">
                <a:solidFill>
                  <a:schemeClr val="bg1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کارگاه آشنایی با بیانیه گام دوم انقلاب اسلامی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44187437-8BF2-87C3-61DC-2BFC645095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97499" y="5387903"/>
            <a:ext cx="1397002" cy="1397002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215900" y="6784905"/>
            <a:ext cx="1393371" cy="667657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1600" dirty="0">
                <a:solidFill>
                  <a:schemeClr val="accent5">
                    <a:lumMod val="50000"/>
                  </a:schemeClr>
                </a:solidFill>
                <a:cs typeface="B Titr" panose="00000700000000000000" pitchFamily="2" charset="-78"/>
              </a:rPr>
              <a:t>جلسه پنجم</a:t>
            </a:r>
          </a:p>
        </p:txBody>
      </p:sp>
    </p:spTree>
    <p:extLst>
      <p:ext uri="{BB962C8B-B14F-4D97-AF65-F5344CB8AC3E}">
        <p14:creationId xmlns:p14="http://schemas.microsoft.com/office/powerpoint/2010/main" val="70981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CACA7607-59D3-0DB8-0095-7BB46839FFBF}"/>
              </a:ext>
            </a:extLst>
          </p:cNvPr>
          <p:cNvSpPr/>
          <p:nvPr/>
        </p:nvSpPr>
        <p:spPr>
          <a:xfrm>
            <a:off x="0" y="179882"/>
            <a:ext cx="12192000" cy="567331"/>
          </a:xfrm>
          <a:prstGeom prst="rect">
            <a:avLst/>
          </a:prstGeom>
          <a:solidFill>
            <a:srgbClr val="4016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fa-IR"/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8CBE0B15-D7E2-1943-3B39-363443F11CA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85575" y="198582"/>
            <a:ext cx="540768" cy="54484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AE01ECF0-9822-8A92-A8D2-E7263B2D66C7}"/>
              </a:ext>
            </a:extLst>
          </p:cNvPr>
          <p:cNvSpPr txBox="1"/>
          <p:nvPr/>
        </p:nvSpPr>
        <p:spPr>
          <a:xfrm>
            <a:off x="6334340" y="230961"/>
            <a:ext cx="516784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1"/>
            <a:r>
              <a:rPr lang="fa-IR" sz="2400" b="1" dirty="0">
                <a:solidFill>
                  <a:schemeClr val="bg1"/>
                </a:solidFill>
                <a:latin typeface="IranNastaliq" panose="02020505000000020003" pitchFamily="18" charset="0"/>
                <a:cs typeface="B Zar" panose="00000400000000000000" pitchFamily="2" charset="-78"/>
              </a:rPr>
              <a:t>کارگاه آشنایی با بیانیه گام دوم انقلاب اسلامی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084262F5-32DB-7A1C-D1EF-4943B3BA67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767368" y="-1747411"/>
            <a:ext cx="731830" cy="5675267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2BFEC580-0795-D764-8050-7D592F2AA2AC}"/>
              </a:ext>
            </a:extLst>
          </p:cNvPr>
          <p:cNvSpPr/>
          <p:nvPr/>
        </p:nvSpPr>
        <p:spPr>
          <a:xfrm>
            <a:off x="4161485" y="672014"/>
            <a:ext cx="3902962" cy="8222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1700" b="1" dirty="0">
                <a:solidFill>
                  <a:schemeClr val="bg1"/>
                </a:solidFill>
                <a:cs typeface="B Zar" panose="00000400000000000000" pitchFamily="2" charset="-78"/>
              </a:rPr>
              <a:t>نمای کلّی بیانیه‌ی گام دوم انقلاب اسلامی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299752" y="1461790"/>
            <a:ext cx="4210587" cy="2541621"/>
          </a:xfrm>
          <a:prstGeom prst="roundRect">
            <a:avLst>
              <a:gd name="adj" fmla="val 8816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9877" indent="-269877" algn="r" rtl="1">
              <a:lnSpc>
                <a:spcPct val="150000"/>
              </a:lnSpc>
              <a:buAutoNum type="arabicPeriod"/>
            </a:pPr>
            <a:r>
              <a:rPr lang="fa-IR" sz="1800" b="1" dirty="0">
                <a:solidFill>
                  <a:srgbClr val="FFFF00"/>
                </a:solidFill>
                <a:latin typeface="B Zar "/>
                <a:cs typeface="B Titr" panose="00000700000000000000" pitchFamily="2" charset="-78"/>
              </a:rPr>
              <a:t>پایبندی به آرمان‌ها</a:t>
            </a:r>
          </a:p>
          <a:p>
            <a:pPr marL="269877" indent="-269877" algn="r" rtl="1">
              <a:lnSpc>
                <a:spcPct val="150000"/>
              </a:lnSpc>
              <a:buAutoNum type="arabicPeriod"/>
            </a:pPr>
            <a:r>
              <a:rPr lang="fa-IR" sz="1800" b="1" dirty="0">
                <a:solidFill>
                  <a:srgbClr val="FFFF00"/>
                </a:solidFill>
                <a:latin typeface="B Zar "/>
                <a:cs typeface="B Titr" panose="00000700000000000000" pitchFamily="2" charset="-78"/>
              </a:rPr>
              <a:t> انقلاب اسلامی آغازگر عصر جدید عالم</a:t>
            </a:r>
          </a:p>
          <a:p>
            <a:pPr marL="269877" indent="-269877" algn="r" rtl="1">
              <a:lnSpc>
                <a:spcPct val="150000"/>
              </a:lnSpc>
              <a:buAutoNum type="arabicPeriod"/>
            </a:pPr>
            <a:r>
              <a:rPr lang="fa-IR" sz="1800" b="1" dirty="0">
                <a:solidFill>
                  <a:srgbClr val="FFFF00"/>
                </a:solidFill>
                <a:latin typeface="B Zar "/>
                <a:cs typeface="B Titr" panose="00000700000000000000" pitchFamily="2" charset="-78"/>
              </a:rPr>
              <a:t>تاریخ مصرف نداشتن شعارهای جهانی انقلاب</a:t>
            </a:r>
          </a:p>
          <a:p>
            <a:pPr marL="269877" indent="-269877" algn="r" rtl="1">
              <a:lnSpc>
                <a:spcPct val="150000"/>
              </a:lnSpc>
              <a:buAutoNum type="arabicPeriod"/>
            </a:pPr>
            <a:r>
              <a:rPr lang="fa-IR" sz="1800" b="1" dirty="0">
                <a:solidFill>
                  <a:srgbClr val="FFFF00"/>
                </a:solidFill>
                <a:latin typeface="B Zar "/>
                <a:cs typeface="B Titr" panose="00000700000000000000" pitchFamily="2" charset="-78"/>
              </a:rPr>
              <a:t> انقلاب اسلامی پدیده‌ای زنده و بااراده</a:t>
            </a:r>
          </a:p>
          <a:p>
            <a:pPr marL="269877" indent="-269877" algn="r" rtl="1">
              <a:lnSpc>
                <a:spcPct val="150000"/>
              </a:lnSpc>
              <a:buAutoNum type="arabicPeriod"/>
            </a:pPr>
            <a:r>
              <a:rPr lang="fa-IR" sz="1800" b="1" dirty="0">
                <a:solidFill>
                  <a:srgbClr val="FFFF00"/>
                </a:solidFill>
                <a:latin typeface="B Zar "/>
                <a:cs typeface="B Titr" panose="00000700000000000000" pitchFamily="2" charset="-78"/>
              </a:rPr>
              <a:t>نه متحجّرو نه بی‌مبالات</a:t>
            </a:r>
          </a:p>
          <a:p>
            <a:pPr marL="269877" indent="-269877" algn="r" rtl="1">
              <a:lnSpc>
                <a:spcPct val="150000"/>
              </a:lnSpc>
              <a:buAutoNum type="arabicPeriod"/>
            </a:pPr>
            <a:r>
              <a:rPr lang="fa-IR" sz="1800" b="1" dirty="0">
                <a:solidFill>
                  <a:srgbClr val="FFFF00"/>
                </a:solidFill>
                <a:latin typeface="B Zar "/>
                <a:cs typeface="B Titr" panose="00000700000000000000" pitchFamily="2" charset="-78"/>
              </a:rPr>
              <a:t> انقلاب اسلامی قدرتمند امّا مهربان و باگذشت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155815" y="2397204"/>
            <a:ext cx="3144055" cy="460761"/>
          </a:xfrm>
          <a:prstGeom prst="roundRect">
            <a:avLst/>
          </a:prstGeom>
          <a:noFill/>
          <a:ln w="3810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800" b="1" dirty="0">
                <a:solidFill>
                  <a:srgbClr val="00FF00"/>
                </a:solidFill>
                <a:latin typeface="B Zar "/>
                <a:cs typeface="B Titr" panose="00000700000000000000" pitchFamily="2" charset="-78"/>
              </a:rPr>
              <a:t>حرکت به سمت تمدن نوین اسلامی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6384223" y="4975509"/>
            <a:ext cx="4126116" cy="1648869"/>
          </a:xfrm>
          <a:prstGeom prst="roundRect">
            <a:avLst>
              <a:gd name="adj" fmla="val 9394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90500" indent="-190500" algn="r" rtl="1">
              <a:lnSpc>
                <a:spcPct val="150000"/>
              </a:lnSpc>
              <a:buAutoNum type="arabicPeriod"/>
            </a:pPr>
            <a:r>
              <a:rPr lang="fa-IR" sz="1800" b="1" dirty="0">
                <a:solidFill>
                  <a:schemeClr val="bg1"/>
                </a:solidFill>
                <a:latin typeface="B Zar "/>
                <a:cs typeface="B Titr" panose="00000700000000000000" pitchFamily="2" charset="-78"/>
              </a:rPr>
              <a:t>جوانان و بازشناسی هویّت انقلابی</a:t>
            </a:r>
          </a:p>
          <a:p>
            <a:pPr marL="190500" indent="-190500" algn="r" rtl="1">
              <a:lnSpc>
                <a:spcPct val="150000"/>
              </a:lnSpc>
              <a:buAutoNum type="arabicPeriod"/>
            </a:pPr>
            <a:r>
              <a:rPr lang="fa-IR" sz="1800" b="1" dirty="0">
                <a:solidFill>
                  <a:schemeClr val="bg1"/>
                </a:solidFill>
                <a:latin typeface="B Zar "/>
                <a:cs typeface="B Titr" panose="00000700000000000000" pitchFamily="2" charset="-78"/>
              </a:rPr>
              <a:t>تجربه‌های بی‌بدیل انقلاب اسلامی</a:t>
            </a:r>
          </a:p>
          <a:p>
            <a:pPr marL="190500" indent="-190500" algn="r" rtl="1">
              <a:lnSpc>
                <a:spcPct val="150000"/>
              </a:lnSpc>
              <a:buAutoNum type="arabicPeriod"/>
            </a:pPr>
            <a:r>
              <a:rPr lang="fa-IR" sz="1800" b="1" dirty="0">
                <a:solidFill>
                  <a:schemeClr val="bg1"/>
                </a:solidFill>
                <a:latin typeface="B Zar "/>
                <a:cs typeface="B Titr" panose="00000700000000000000" pitchFamily="2" charset="-78"/>
              </a:rPr>
              <a:t>برکات بزرگ انقلاب اسلامی</a:t>
            </a:r>
          </a:p>
          <a:p>
            <a:pPr marL="190500" indent="-190500" algn="r" rtl="1">
              <a:lnSpc>
                <a:spcPct val="150000"/>
              </a:lnSpc>
              <a:buAutoNum type="arabicPeriod"/>
            </a:pPr>
            <a:r>
              <a:rPr lang="fa-IR" sz="1800" b="1" dirty="0">
                <a:solidFill>
                  <a:schemeClr val="bg1"/>
                </a:solidFill>
                <a:latin typeface="B Zar "/>
                <a:cs typeface="B Titr" panose="00000700000000000000" pitchFamily="2" charset="-78"/>
              </a:rPr>
              <a:t>واقعیّت امروز انقلاب اسلامی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860818" y="3731559"/>
            <a:ext cx="3719039" cy="3340493"/>
          </a:xfrm>
          <a:prstGeom prst="roundRect">
            <a:avLst>
              <a:gd name="adj" fmla="val 9394"/>
            </a:avLst>
          </a:prstGeom>
          <a:noFill/>
          <a:ln w="38100"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1" anchor="ctr"/>
          <a:lstStyle/>
          <a:p>
            <a:pPr marL="19050" algn="ctr" rtl="1">
              <a:lnSpc>
                <a:spcPct val="150000"/>
              </a:lnSpc>
            </a:pPr>
            <a:r>
              <a:rPr lang="fa-IR" sz="1800" b="1" dirty="0">
                <a:solidFill>
                  <a:srgbClr val="00FFFF"/>
                </a:solidFill>
                <a:latin typeface="B Zar "/>
                <a:cs typeface="B Titr" panose="00000700000000000000" pitchFamily="2" charset="-78"/>
              </a:rPr>
              <a:t>امید؛ مهمترین پیش‌نیاز تحقق گام دوم</a:t>
            </a:r>
          </a:p>
          <a:p>
            <a:pPr marL="180975" indent="-161925" algn="justLow" rtl="1">
              <a:lnSpc>
                <a:spcPct val="150000"/>
              </a:lnSpc>
              <a:buAutoNum type="arabicPeriod"/>
            </a:pPr>
            <a:r>
              <a:rPr lang="fa-IR" sz="1800" b="1" dirty="0">
                <a:solidFill>
                  <a:srgbClr val="00FFFF"/>
                </a:solidFill>
                <a:latin typeface="B Zar "/>
                <a:cs typeface="B Titr" panose="00000700000000000000" pitchFamily="2" charset="-78"/>
              </a:rPr>
              <a:t>علم و پژوهش</a:t>
            </a:r>
          </a:p>
          <a:p>
            <a:pPr marL="180975" indent="-161925" algn="justLow" rtl="1">
              <a:lnSpc>
                <a:spcPct val="150000"/>
              </a:lnSpc>
              <a:buAutoNum type="arabicPeriod"/>
            </a:pPr>
            <a:r>
              <a:rPr lang="fa-IR" sz="1800" b="1" dirty="0">
                <a:solidFill>
                  <a:srgbClr val="00FFFF"/>
                </a:solidFill>
                <a:latin typeface="B Zar "/>
                <a:cs typeface="B Titr" panose="00000700000000000000" pitchFamily="2" charset="-78"/>
              </a:rPr>
              <a:t>معنویت و اخلاق</a:t>
            </a:r>
          </a:p>
          <a:p>
            <a:pPr marL="180975" indent="-161925" algn="justLow" rtl="1">
              <a:lnSpc>
                <a:spcPct val="150000"/>
              </a:lnSpc>
              <a:buAutoNum type="arabicPeriod"/>
            </a:pPr>
            <a:r>
              <a:rPr lang="fa-IR" sz="1800" b="1" dirty="0">
                <a:solidFill>
                  <a:srgbClr val="00FFFF"/>
                </a:solidFill>
                <a:latin typeface="B Zar "/>
                <a:cs typeface="B Titr" panose="00000700000000000000" pitchFamily="2" charset="-78"/>
              </a:rPr>
              <a:t>اقتصاد</a:t>
            </a:r>
          </a:p>
          <a:p>
            <a:pPr marL="180975" indent="-161925" algn="justLow" rtl="1">
              <a:lnSpc>
                <a:spcPct val="150000"/>
              </a:lnSpc>
              <a:buFontTx/>
              <a:buAutoNum type="arabicPeriod"/>
            </a:pPr>
            <a:r>
              <a:rPr lang="fa-IR" sz="1800" b="1" dirty="0">
                <a:solidFill>
                  <a:srgbClr val="00FFFF"/>
                </a:solidFill>
                <a:cs typeface="B Titr" panose="00000700000000000000" pitchFamily="2" charset="-78"/>
              </a:rPr>
              <a:t>عدالت و مبارزه با فساد</a:t>
            </a:r>
          </a:p>
          <a:p>
            <a:pPr marL="180975" indent="-161925" algn="justLow" rtl="1">
              <a:lnSpc>
                <a:spcPct val="150000"/>
              </a:lnSpc>
              <a:buFontTx/>
              <a:buAutoNum type="arabicPeriod"/>
            </a:pPr>
            <a:r>
              <a:rPr lang="fa-IR" sz="1800" b="1" dirty="0">
                <a:solidFill>
                  <a:srgbClr val="00FFFF"/>
                </a:solidFill>
                <a:cs typeface="B Titr" panose="00000700000000000000" pitchFamily="2" charset="-78"/>
              </a:rPr>
              <a:t>استقلال و آزادی</a:t>
            </a:r>
          </a:p>
          <a:p>
            <a:pPr marL="180975" indent="-161925" algn="justLow" rtl="1">
              <a:lnSpc>
                <a:spcPct val="150000"/>
              </a:lnSpc>
              <a:buFontTx/>
              <a:buAutoNum type="arabicPeriod"/>
            </a:pPr>
            <a:r>
              <a:rPr lang="fa-IR" sz="1800" b="1" dirty="0">
                <a:solidFill>
                  <a:srgbClr val="00FFFF"/>
                </a:solidFill>
                <a:cs typeface="B Titr" panose="00000700000000000000" pitchFamily="2" charset="-78"/>
              </a:rPr>
              <a:t>عزّت ملی و اصول روابط خارجی</a:t>
            </a:r>
          </a:p>
          <a:p>
            <a:pPr marL="180975" indent="-161925" algn="justLow" rtl="1">
              <a:lnSpc>
                <a:spcPct val="150000"/>
              </a:lnSpc>
              <a:buAutoNum type="arabicPeriod"/>
            </a:pPr>
            <a:r>
              <a:rPr lang="fa-IR" sz="1800" b="1" dirty="0">
                <a:solidFill>
                  <a:srgbClr val="00FFFF"/>
                </a:solidFill>
                <a:latin typeface="B Zar "/>
                <a:cs typeface="B Titr" panose="00000700000000000000" pitchFamily="2" charset="-78"/>
              </a:rPr>
              <a:t>سبک زندگی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10594892" y="2108062"/>
            <a:ext cx="1405781" cy="124907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lnSpc>
                <a:spcPct val="150000"/>
              </a:lnSpc>
            </a:pPr>
            <a:r>
              <a:rPr lang="fa-IR" sz="1800" b="1" dirty="0">
                <a:solidFill>
                  <a:schemeClr val="accent1">
                    <a:lumMod val="50000"/>
                  </a:schemeClr>
                </a:solidFill>
                <a:cs typeface="B Titr" panose="00000700000000000000" pitchFamily="2" charset="-78"/>
              </a:rPr>
              <a:t>عظمتِ</a:t>
            </a:r>
          </a:p>
          <a:p>
            <a:pPr algn="ctr" rtl="1">
              <a:lnSpc>
                <a:spcPct val="150000"/>
              </a:lnSpc>
            </a:pPr>
            <a:r>
              <a:rPr lang="fa-IR" sz="1800" b="1" dirty="0">
                <a:solidFill>
                  <a:schemeClr val="accent1">
                    <a:lumMod val="50000"/>
                  </a:schemeClr>
                </a:solidFill>
                <a:cs typeface="B Titr" panose="00000700000000000000" pitchFamily="2" charset="-78"/>
              </a:rPr>
              <a:t>حادثۀ انقلاب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10594892" y="5175406"/>
            <a:ext cx="1405781" cy="124907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lnSpc>
                <a:spcPct val="150000"/>
              </a:lnSpc>
            </a:pPr>
            <a:r>
              <a:rPr lang="fa-IR" sz="1800" b="1" dirty="0">
                <a:solidFill>
                  <a:schemeClr val="accent1">
                    <a:lumMod val="50000"/>
                  </a:schemeClr>
                </a:solidFill>
                <a:cs typeface="B Titr" panose="00000700000000000000" pitchFamily="2" charset="-78"/>
              </a:rPr>
              <a:t>عظمت راه طی‌شده 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3824480" y="2108062"/>
            <a:ext cx="2252002" cy="1009671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lnSpc>
                <a:spcPct val="150000"/>
              </a:lnSpc>
            </a:pPr>
            <a:r>
              <a:rPr lang="fa-IR" sz="1800" b="1" dirty="0">
                <a:solidFill>
                  <a:schemeClr val="accent1">
                    <a:lumMod val="50000"/>
                  </a:schemeClr>
                </a:solidFill>
                <a:cs typeface="B Titr" panose="00000700000000000000" pitchFamily="2" charset="-78"/>
              </a:rPr>
              <a:t>نقش نیروی جوان متعهّد در تحقّق چشم‌انداز</a:t>
            </a:r>
          </a:p>
        </p:txBody>
      </p:sp>
      <p:sp>
        <p:nvSpPr>
          <p:cNvPr id="39" name="Right Arrow 38"/>
          <p:cNvSpPr/>
          <p:nvPr/>
        </p:nvSpPr>
        <p:spPr>
          <a:xfrm rot="10800000">
            <a:off x="3386269" y="2480107"/>
            <a:ext cx="355522" cy="294956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fa-IR" sz="1200" b="1"/>
          </a:p>
        </p:txBody>
      </p:sp>
      <p:sp>
        <p:nvSpPr>
          <p:cNvPr id="40" name="Rounded Rectangle 39"/>
          <p:cNvSpPr/>
          <p:nvPr/>
        </p:nvSpPr>
        <p:spPr>
          <a:xfrm>
            <a:off x="4670701" y="4798360"/>
            <a:ext cx="1405781" cy="121832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lnSpc>
                <a:spcPct val="150000"/>
              </a:lnSpc>
            </a:pPr>
            <a:r>
              <a:rPr lang="fa-IR" sz="1800" b="1" dirty="0">
                <a:solidFill>
                  <a:schemeClr val="accent1">
                    <a:lumMod val="50000"/>
                  </a:schemeClr>
                </a:solidFill>
                <a:cs typeface="B Titr" panose="00000700000000000000" pitchFamily="2" charset="-78"/>
              </a:rPr>
              <a:t>توصیه‌های</a:t>
            </a:r>
          </a:p>
          <a:p>
            <a:pPr algn="ctr" rtl="1">
              <a:lnSpc>
                <a:spcPct val="150000"/>
              </a:lnSpc>
            </a:pPr>
            <a:r>
              <a:rPr lang="fa-IR" sz="1800" b="1" dirty="0">
                <a:solidFill>
                  <a:schemeClr val="accent1">
                    <a:lumMod val="50000"/>
                  </a:schemeClr>
                </a:solidFill>
                <a:cs typeface="B Titr" panose="00000700000000000000" pitchFamily="2" charset="-78"/>
              </a:rPr>
              <a:t>هفت‌گانه</a:t>
            </a:r>
          </a:p>
        </p:txBody>
      </p:sp>
    </p:spTree>
    <p:extLst>
      <p:ext uri="{BB962C8B-B14F-4D97-AF65-F5344CB8AC3E}">
        <p14:creationId xmlns:p14="http://schemas.microsoft.com/office/powerpoint/2010/main" val="3939749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CACA7607-59D3-0DB8-0095-7BB46839FFBF}"/>
              </a:ext>
            </a:extLst>
          </p:cNvPr>
          <p:cNvSpPr/>
          <p:nvPr/>
        </p:nvSpPr>
        <p:spPr>
          <a:xfrm>
            <a:off x="0" y="179882"/>
            <a:ext cx="12192000" cy="567331"/>
          </a:xfrm>
          <a:prstGeom prst="rect">
            <a:avLst/>
          </a:prstGeom>
          <a:solidFill>
            <a:srgbClr val="4016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fa-IR"/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8CBE0B15-D7E2-1943-3B39-363443F11CA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85575" y="198582"/>
            <a:ext cx="540768" cy="54484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AE01ECF0-9822-8A92-A8D2-E7263B2D66C7}"/>
              </a:ext>
            </a:extLst>
          </p:cNvPr>
          <p:cNvSpPr txBox="1"/>
          <p:nvPr/>
        </p:nvSpPr>
        <p:spPr>
          <a:xfrm>
            <a:off x="6334340" y="230961"/>
            <a:ext cx="516784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1"/>
            <a:r>
              <a:rPr lang="fa-IR" sz="2400" b="1" dirty="0">
                <a:solidFill>
                  <a:schemeClr val="bg1"/>
                </a:solidFill>
                <a:latin typeface="IranNastaliq" panose="02020505000000020003" pitchFamily="18" charset="0"/>
                <a:cs typeface="B Zar" panose="00000400000000000000" pitchFamily="2" charset="-78"/>
              </a:rPr>
              <a:t>کارگاه آشنایی با بیانیه گام دوم انقلاب اسلامی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084262F5-32DB-7A1C-D1EF-4943B3BA67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767368" y="-1747411"/>
            <a:ext cx="731830" cy="5675267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2BFEC580-0795-D764-8050-7D592F2AA2AC}"/>
              </a:ext>
            </a:extLst>
          </p:cNvPr>
          <p:cNvSpPr/>
          <p:nvPr/>
        </p:nvSpPr>
        <p:spPr>
          <a:xfrm>
            <a:off x="4161485" y="672014"/>
            <a:ext cx="3902962" cy="8222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1700" b="1" dirty="0">
                <a:solidFill>
                  <a:schemeClr val="bg1"/>
                </a:solidFill>
                <a:cs typeface="B Zar" panose="00000400000000000000" pitchFamily="2" charset="-78"/>
              </a:rPr>
              <a:t>نمای کلّی بیانیه‌ی گام دوم انقلاب اسلامی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6384223" y="4975509"/>
            <a:ext cx="4126116" cy="1648869"/>
          </a:xfrm>
          <a:prstGeom prst="roundRect">
            <a:avLst>
              <a:gd name="adj" fmla="val 9394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90500" indent="-190500" algn="r" rtl="1">
              <a:lnSpc>
                <a:spcPct val="150000"/>
              </a:lnSpc>
              <a:buAutoNum type="arabicPeriod"/>
            </a:pPr>
            <a:r>
              <a:rPr lang="fa-IR" sz="1800" b="1" dirty="0">
                <a:solidFill>
                  <a:schemeClr val="bg1"/>
                </a:solidFill>
                <a:latin typeface="B Zar "/>
                <a:cs typeface="B Titr" panose="00000700000000000000" pitchFamily="2" charset="-78"/>
              </a:rPr>
              <a:t>جوانان و بازشناسی هویّت انقلابی</a:t>
            </a:r>
          </a:p>
          <a:p>
            <a:pPr marL="190500" indent="-190500" algn="r" rtl="1">
              <a:lnSpc>
                <a:spcPct val="150000"/>
              </a:lnSpc>
              <a:buAutoNum type="arabicPeriod"/>
            </a:pPr>
            <a:r>
              <a:rPr lang="fa-IR" sz="1800" b="1" dirty="0">
                <a:solidFill>
                  <a:schemeClr val="bg1"/>
                </a:solidFill>
                <a:latin typeface="B Zar "/>
                <a:cs typeface="B Titr" panose="00000700000000000000" pitchFamily="2" charset="-78"/>
              </a:rPr>
              <a:t>تجربه‌های بی‌بدیل انقلاب اسلامی</a:t>
            </a:r>
          </a:p>
          <a:p>
            <a:pPr marL="190500" indent="-190500" algn="r" rtl="1">
              <a:lnSpc>
                <a:spcPct val="150000"/>
              </a:lnSpc>
              <a:buAutoNum type="arabicPeriod"/>
            </a:pPr>
            <a:r>
              <a:rPr lang="fa-IR" sz="1800" b="1" dirty="0">
                <a:solidFill>
                  <a:schemeClr val="bg1"/>
                </a:solidFill>
                <a:latin typeface="B Zar "/>
                <a:cs typeface="B Titr" panose="00000700000000000000" pitchFamily="2" charset="-78"/>
              </a:rPr>
              <a:t>برکات بزرگ انقلاب اسلامی</a:t>
            </a:r>
          </a:p>
          <a:p>
            <a:pPr marL="190500" indent="-190500" algn="r" rtl="1">
              <a:lnSpc>
                <a:spcPct val="150000"/>
              </a:lnSpc>
              <a:buAutoNum type="arabicPeriod"/>
            </a:pPr>
            <a:r>
              <a:rPr lang="fa-IR" sz="1800" b="1" dirty="0">
                <a:solidFill>
                  <a:schemeClr val="bg1"/>
                </a:solidFill>
                <a:latin typeface="B Zar "/>
                <a:cs typeface="B Titr" panose="00000700000000000000" pitchFamily="2" charset="-78"/>
              </a:rPr>
              <a:t>واقعیّت امروز انقلاب اسلامی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10594892" y="5175406"/>
            <a:ext cx="1405781" cy="124907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lnSpc>
                <a:spcPct val="150000"/>
              </a:lnSpc>
            </a:pPr>
            <a:r>
              <a:rPr lang="fa-IR" sz="1800" b="1" dirty="0">
                <a:solidFill>
                  <a:schemeClr val="accent1">
                    <a:lumMod val="50000"/>
                  </a:schemeClr>
                </a:solidFill>
                <a:cs typeface="B Titr" panose="00000700000000000000" pitchFamily="2" charset="-78"/>
              </a:rPr>
              <a:t>عظمت راه طی‌شده </a:t>
            </a:r>
          </a:p>
        </p:txBody>
      </p:sp>
    </p:spTree>
    <p:extLst>
      <p:ext uri="{BB962C8B-B14F-4D97-AF65-F5344CB8AC3E}">
        <p14:creationId xmlns:p14="http://schemas.microsoft.com/office/powerpoint/2010/main" val="3497040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0.00335 L -0.21576 -0.2455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46" y="-1244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0.00335 L -0.21562 -0.24382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81" y="-123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44187437-8BF2-87C3-61DC-2BFC645095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636334"/>
            <a:ext cx="942391" cy="942391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-14514" y="-46181"/>
            <a:ext cx="12206514" cy="1005543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fa-IR" sz="3276" dirty="0"/>
          </a:p>
        </p:txBody>
      </p:sp>
      <p:pic>
        <p:nvPicPr>
          <p:cNvPr id="36" name="Picture 35">
            <a:extLst>
              <a:ext uri="{FF2B5EF4-FFF2-40B4-BE49-F238E27FC236}">
                <a16:creationId xmlns="" xmlns:a16="http://schemas.microsoft.com/office/drawing/2014/main" id="{552536BD-986B-51AF-D51C-875797F8B2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398001" y="2513398"/>
            <a:ext cx="532605" cy="515830"/>
          </a:xfrm>
          <a:prstGeom prst="rect">
            <a:avLst/>
          </a:prstGeom>
        </p:spPr>
      </p:pic>
      <p:sp>
        <p:nvSpPr>
          <p:cNvPr id="37" name="Rectangle: Rounded Corners 7">
            <a:extLst>
              <a:ext uri="{FF2B5EF4-FFF2-40B4-BE49-F238E27FC236}">
                <a16:creationId xmlns="" xmlns:a16="http://schemas.microsoft.com/office/drawing/2014/main" id="{74D89166-66DA-C49C-F40A-E1D7D01BAE3A}"/>
              </a:ext>
            </a:extLst>
          </p:cNvPr>
          <p:cNvSpPr/>
          <p:nvPr/>
        </p:nvSpPr>
        <p:spPr>
          <a:xfrm>
            <a:off x="2865521" y="2479212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جوانان و بازشناسی هویّت انقلابی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E9CB32E9-86CA-5646-21F5-7ECB9B5A14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398001" y="3191106"/>
            <a:ext cx="532605" cy="515830"/>
          </a:xfrm>
          <a:prstGeom prst="rect">
            <a:avLst/>
          </a:prstGeom>
        </p:spPr>
      </p:pic>
      <p:sp>
        <p:nvSpPr>
          <p:cNvPr id="41" name="Rectangle: Rounded Corners 14">
            <a:extLst>
              <a:ext uri="{FF2B5EF4-FFF2-40B4-BE49-F238E27FC236}">
                <a16:creationId xmlns="" xmlns:a16="http://schemas.microsoft.com/office/drawing/2014/main" id="{D0810A26-D4E4-BB48-B087-E500E077BE80}"/>
              </a:ext>
            </a:extLst>
          </p:cNvPr>
          <p:cNvSpPr/>
          <p:nvPr/>
        </p:nvSpPr>
        <p:spPr>
          <a:xfrm>
            <a:off x="2865521" y="3156920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تجربه‌های بی‌بدیل انقلاب اسلامی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="" xmlns:a16="http://schemas.microsoft.com/office/drawing/2014/main" id="{28E477CF-74F8-E75C-BBA1-777A9A37AF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398001" y="3915699"/>
            <a:ext cx="532605" cy="515830"/>
          </a:xfrm>
          <a:prstGeom prst="rect">
            <a:avLst/>
          </a:prstGeom>
        </p:spPr>
      </p:pic>
      <p:sp>
        <p:nvSpPr>
          <p:cNvPr id="43" name="Rectangle: Rounded Corners 16">
            <a:extLst>
              <a:ext uri="{FF2B5EF4-FFF2-40B4-BE49-F238E27FC236}">
                <a16:creationId xmlns="" xmlns:a16="http://schemas.microsoft.com/office/drawing/2014/main" id="{B8CECF1B-AFFD-C8D0-DDCA-3699BBCD1393}"/>
              </a:ext>
            </a:extLst>
          </p:cNvPr>
          <p:cNvSpPr/>
          <p:nvPr/>
        </p:nvSpPr>
        <p:spPr>
          <a:xfrm>
            <a:off x="2865521" y="3850952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برکات بزرگ انقلاب اسلامی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DFFE7693-8B09-EE11-39ED-2DEB003D8E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398001" y="4593407"/>
            <a:ext cx="532605" cy="515830"/>
          </a:xfrm>
          <a:prstGeom prst="rect">
            <a:avLst/>
          </a:prstGeom>
        </p:spPr>
      </p:pic>
      <p:sp>
        <p:nvSpPr>
          <p:cNvPr id="45" name="Rectangle: Rounded Corners 18">
            <a:extLst>
              <a:ext uri="{FF2B5EF4-FFF2-40B4-BE49-F238E27FC236}">
                <a16:creationId xmlns="" xmlns:a16="http://schemas.microsoft.com/office/drawing/2014/main" id="{ED6B0CA3-D61A-6821-681B-404121499E4A}"/>
              </a:ext>
            </a:extLst>
          </p:cNvPr>
          <p:cNvSpPr/>
          <p:nvPr/>
        </p:nvSpPr>
        <p:spPr>
          <a:xfrm>
            <a:off x="2865521" y="4532284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واقعیّت امروز انقلاب اسلامی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144000" y="179882"/>
            <a:ext cx="3005399" cy="596269"/>
          </a:xfrm>
          <a:prstGeom prst="roundRect">
            <a:avLst>
              <a:gd name="adj" fmla="val 18333"/>
            </a:avLst>
          </a:prstGeom>
          <a:solidFill>
            <a:srgbClr val="66FFCC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400" b="1" dirty="0">
                <a:solidFill>
                  <a:srgbClr val="002060"/>
                </a:solidFill>
                <a:latin typeface="Noor_Titr" pitchFamily="2" charset="-78"/>
                <a:cs typeface="B Titr" panose="00000700000000000000" pitchFamily="2" charset="-78"/>
              </a:rPr>
              <a:t>1. عظمت حادثه‌ی انقلاب</a:t>
            </a:r>
          </a:p>
        </p:txBody>
      </p:sp>
      <p:sp>
        <p:nvSpPr>
          <p:cNvPr id="2" name="Left Arrow 1"/>
          <p:cNvSpPr/>
          <p:nvPr/>
        </p:nvSpPr>
        <p:spPr>
          <a:xfrm>
            <a:off x="8405772" y="332086"/>
            <a:ext cx="457200" cy="299808"/>
          </a:xfrm>
          <a:prstGeom prst="lef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9" name="Rounded Rectangle 18"/>
          <p:cNvSpPr/>
          <p:nvPr/>
        </p:nvSpPr>
        <p:spPr>
          <a:xfrm>
            <a:off x="5259859" y="179882"/>
            <a:ext cx="3005399" cy="596269"/>
          </a:xfrm>
          <a:prstGeom prst="roundRect">
            <a:avLst>
              <a:gd name="adj" fmla="val 18333"/>
            </a:avLst>
          </a:prstGeom>
          <a:solidFill>
            <a:srgbClr val="66FFCC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400" b="1" dirty="0">
                <a:solidFill>
                  <a:srgbClr val="002060"/>
                </a:solidFill>
                <a:latin typeface="Noor_Titr" pitchFamily="2" charset="-78"/>
                <a:cs typeface="B Titr" panose="00000700000000000000" pitchFamily="2" charset="-78"/>
              </a:rPr>
              <a:t>2. عظمت راهِ طی‌شده</a:t>
            </a:r>
          </a:p>
        </p:txBody>
      </p:sp>
    </p:spTree>
    <p:extLst>
      <p:ext uri="{BB962C8B-B14F-4D97-AF65-F5344CB8AC3E}">
        <p14:creationId xmlns:p14="http://schemas.microsoft.com/office/powerpoint/2010/main" val="2822544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41" grpId="0" animBg="1"/>
      <p:bldP spid="43" grpId="0" animBg="1"/>
      <p:bldP spid="4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44187437-8BF2-87C3-61DC-2BFC645095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636334"/>
            <a:ext cx="942391" cy="942391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-14514" y="-46181"/>
            <a:ext cx="12206514" cy="1005543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fa-IR" sz="3276" dirty="0"/>
          </a:p>
        </p:txBody>
      </p:sp>
      <p:pic>
        <p:nvPicPr>
          <p:cNvPr id="36" name="Picture 35">
            <a:extLst>
              <a:ext uri="{FF2B5EF4-FFF2-40B4-BE49-F238E27FC236}">
                <a16:creationId xmlns="" xmlns:a16="http://schemas.microsoft.com/office/drawing/2014/main" id="{552536BD-986B-51AF-D51C-875797F8B2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398001" y="2513398"/>
            <a:ext cx="532605" cy="515830"/>
          </a:xfrm>
          <a:prstGeom prst="rect">
            <a:avLst/>
          </a:prstGeom>
        </p:spPr>
      </p:pic>
      <p:sp>
        <p:nvSpPr>
          <p:cNvPr id="37" name="Rectangle: Rounded Corners 7">
            <a:extLst>
              <a:ext uri="{FF2B5EF4-FFF2-40B4-BE49-F238E27FC236}">
                <a16:creationId xmlns="" xmlns:a16="http://schemas.microsoft.com/office/drawing/2014/main" id="{74D89166-66DA-C49C-F40A-E1D7D01BAE3A}"/>
              </a:ext>
            </a:extLst>
          </p:cNvPr>
          <p:cNvSpPr/>
          <p:nvPr/>
        </p:nvSpPr>
        <p:spPr>
          <a:xfrm>
            <a:off x="2956760" y="2471966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جوانان و بازشناسی هویّت انقلابی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E9CB32E9-86CA-5646-21F5-7ECB9B5A14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398001" y="3191106"/>
            <a:ext cx="532605" cy="515830"/>
          </a:xfrm>
          <a:prstGeom prst="rect">
            <a:avLst/>
          </a:prstGeom>
        </p:spPr>
      </p:pic>
      <p:sp>
        <p:nvSpPr>
          <p:cNvPr id="41" name="Rectangle: Rounded Corners 14">
            <a:extLst>
              <a:ext uri="{FF2B5EF4-FFF2-40B4-BE49-F238E27FC236}">
                <a16:creationId xmlns="" xmlns:a16="http://schemas.microsoft.com/office/drawing/2014/main" id="{D0810A26-D4E4-BB48-B087-E500E077BE80}"/>
              </a:ext>
            </a:extLst>
          </p:cNvPr>
          <p:cNvSpPr/>
          <p:nvPr/>
        </p:nvSpPr>
        <p:spPr>
          <a:xfrm>
            <a:off x="2956760" y="3149674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تجربه‌های بی‌بدیل انقلاب اسلامی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="" xmlns:a16="http://schemas.microsoft.com/office/drawing/2014/main" id="{28E477CF-74F8-E75C-BBA1-777A9A37AF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398001" y="3915699"/>
            <a:ext cx="532605" cy="515830"/>
          </a:xfrm>
          <a:prstGeom prst="rect">
            <a:avLst/>
          </a:prstGeom>
        </p:spPr>
      </p:pic>
      <p:sp>
        <p:nvSpPr>
          <p:cNvPr id="43" name="Rectangle: Rounded Corners 16">
            <a:extLst>
              <a:ext uri="{FF2B5EF4-FFF2-40B4-BE49-F238E27FC236}">
                <a16:creationId xmlns="" xmlns:a16="http://schemas.microsoft.com/office/drawing/2014/main" id="{B8CECF1B-AFFD-C8D0-DDCA-3699BBCD1393}"/>
              </a:ext>
            </a:extLst>
          </p:cNvPr>
          <p:cNvSpPr/>
          <p:nvPr/>
        </p:nvSpPr>
        <p:spPr>
          <a:xfrm>
            <a:off x="2956760" y="3843706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برکات بزرگ انقلاب اسلامی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DFFE7693-8B09-EE11-39ED-2DEB003D8E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398001" y="4593407"/>
            <a:ext cx="532605" cy="515830"/>
          </a:xfrm>
          <a:prstGeom prst="rect">
            <a:avLst/>
          </a:prstGeom>
        </p:spPr>
      </p:pic>
      <p:sp>
        <p:nvSpPr>
          <p:cNvPr id="45" name="Rectangle: Rounded Corners 18">
            <a:extLst>
              <a:ext uri="{FF2B5EF4-FFF2-40B4-BE49-F238E27FC236}">
                <a16:creationId xmlns="" xmlns:a16="http://schemas.microsoft.com/office/drawing/2014/main" id="{ED6B0CA3-D61A-6821-681B-404121499E4A}"/>
              </a:ext>
            </a:extLst>
          </p:cNvPr>
          <p:cNvSpPr/>
          <p:nvPr/>
        </p:nvSpPr>
        <p:spPr>
          <a:xfrm>
            <a:off x="2956760" y="4525038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واقعیّت امروز انقلاب اسلامی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144000" y="179882"/>
            <a:ext cx="3005399" cy="596269"/>
          </a:xfrm>
          <a:prstGeom prst="roundRect">
            <a:avLst>
              <a:gd name="adj" fmla="val 18333"/>
            </a:avLst>
          </a:prstGeom>
          <a:solidFill>
            <a:srgbClr val="66FFCC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400" b="1" dirty="0">
                <a:solidFill>
                  <a:srgbClr val="002060"/>
                </a:solidFill>
                <a:latin typeface="Noor_Titr" pitchFamily="2" charset="-78"/>
                <a:cs typeface="B Titr" panose="00000700000000000000" pitchFamily="2" charset="-78"/>
              </a:rPr>
              <a:t>1. عظمت حادثه‌ی انقلاب</a:t>
            </a:r>
          </a:p>
        </p:txBody>
      </p:sp>
      <p:sp>
        <p:nvSpPr>
          <p:cNvPr id="2" name="Left Arrow 1"/>
          <p:cNvSpPr/>
          <p:nvPr/>
        </p:nvSpPr>
        <p:spPr>
          <a:xfrm>
            <a:off x="8405772" y="332086"/>
            <a:ext cx="457200" cy="299808"/>
          </a:xfrm>
          <a:prstGeom prst="lef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9" name="Rounded Rectangle 18"/>
          <p:cNvSpPr/>
          <p:nvPr/>
        </p:nvSpPr>
        <p:spPr>
          <a:xfrm>
            <a:off x="5259859" y="179882"/>
            <a:ext cx="3005399" cy="596269"/>
          </a:xfrm>
          <a:prstGeom prst="roundRect">
            <a:avLst>
              <a:gd name="adj" fmla="val 18333"/>
            </a:avLst>
          </a:prstGeom>
          <a:solidFill>
            <a:srgbClr val="66FFCC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400" b="1" dirty="0">
                <a:solidFill>
                  <a:srgbClr val="002060"/>
                </a:solidFill>
                <a:latin typeface="Noor_Titr" pitchFamily="2" charset="-78"/>
                <a:cs typeface="B Titr" panose="00000700000000000000" pitchFamily="2" charset="-78"/>
              </a:rPr>
              <a:t>2. عظمت راهِ طی‌شده</a:t>
            </a:r>
          </a:p>
        </p:txBody>
      </p:sp>
    </p:spTree>
    <p:extLst>
      <p:ext uri="{BB962C8B-B14F-4D97-AF65-F5344CB8AC3E}">
        <p14:creationId xmlns:p14="http://schemas.microsoft.com/office/powerpoint/2010/main" val="2668881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0.00335 L 2.70833E-6 -0.17071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871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0168 L 0 -0.17071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63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1" animBg="1"/>
      <p:bldP spid="41" grpId="1" animBg="1"/>
      <p:bldP spid="43" grpId="1" animBg="1"/>
      <p:bldP spid="45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44187437-8BF2-87C3-61DC-2BFC645095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636334"/>
            <a:ext cx="942391" cy="942391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-14514" y="-46181"/>
            <a:ext cx="12206514" cy="1005543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fa-IR" sz="3276" dirty="0"/>
          </a:p>
        </p:txBody>
      </p:sp>
      <p:sp>
        <p:nvSpPr>
          <p:cNvPr id="22" name="Rounded Rectangle 21"/>
          <p:cNvSpPr/>
          <p:nvPr/>
        </p:nvSpPr>
        <p:spPr>
          <a:xfrm>
            <a:off x="9144000" y="179882"/>
            <a:ext cx="3005399" cy="596269"/>
          </a:xfrm>
          <a:prstGeom prst="roundRect">
            <a:avLst>
              <a:gd name="adj" fmla="val 18333"/>
            </a:avLst>
          </a:prstGeom>
          <a:solidFill>
            <a:srgbClr val="66FFCC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400" b="1" dirty="0">
                <a:solidFill>
                  <a:srgbClr val="002060"/>
                </a:solidFill>
                <a:latin typeface="Noor_Titr" pitchFamily="2" charset="-78"/>
                <a:cs typeface="B Titr" panose="00000700000000000000" pitchFamily="2" charset="-78"/>
              </a:rPr>
              <a:t>1. عظمت حادثه‌ی انقلاب</a:t>
            </a:r>
          </a:p>
        </p:txBody>
      </p:sp>
      <p:sp>
        <p:nvSpPr>
          <p:cNvPr id="2" name="Left Arrow 1"/>
          <p:cNvSpPr/>
          <p:nvPr/>
        </p:nvSpPr>
        <p:spPr>
          <a:xfrm>
            <a:off x="8405772" y="332086"/>
            <a:ext cx="457200" cy="299808"/>
          </a:xfrm>
          <a:prstGeom prst="lef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9" name="Rounded Rectangle 18"/>
          <p:cNvSpPr/>
          <p:nvPr/>
        </p:nvSpPr>
        <p:spPr>
          <a:xfrm>
            <a:off x="5259859" y="179882"/>
            <a:ext cx="3005399" cy="596269"/>
          </a:xfrm>
          <a:prstGeom prst="roundRect">
            <a:avLst>
              <a:gd name="adj" fmla="val 18333"/>
            </a:avLst>
          </a:prstGeom>
          <a:solidFill>
            <a:srgbClr val="66FFCC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400" b="1" dirty="0">
                <a:solidFill>
                  <a:srgbClr val="002060"/>
                </a:solidFill>
                <a:latin typeface="Noor_Titr" pitchFamily="2" charset="-78"/>
                <a:cs typeface="B Titr" panose="00000700000000000000" pitchFamily="2" charset="-78"/>
              </a:rPr>
              <a:t>2. عظمت راهِ طی‌شده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552536BD-986B-51AF-D51C-875797F8B2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398001" y="1219650"/>
            <a:ext cx="532605" cy="515830"/>
          </a:xfrm>
          <a:prstGeom prst="rect">
            <a:avLst/>
          </a:prstGeom>
        </p:spPr>
      </p:pic>
      <p:sp>
        <p:nvSpPr>
          <p:cNvPr id="16" name="Rectangle: Rounded Corners 7">
            <a:extLst>
              <a:ext uri="{FF2B5EF4-FFF2-40B4-BE49-F238E27FC236}">
                <a16:creationId xmlns="" xmlns:a16="http://schemas.microsoft.com/office/drawing/2014/main" id="{74D89166-66DA-C49C-F40A-E1D7D01BAE3A}"/>
              </a:ext>
            </a:extLst>
          </p:cNvPr>
          <p:cNvSpPr/>
          <p:nvPr/>
        </p:nvSpPr>
        <p:spPr>
          <a:xfrm>
            <a:off x="2956760" y="1178218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جوانان و بازشناسی هویّت انقلابی</a:t>
            </a:r>
          </a:p>
        </p:txBody>
      </p:sp>
      <p:sp>
        <p:nvSpPr>
          <p:cNvPr id="18" name="Arrow: Pentagon 24">
            <a:extLst>
              <a:ext uri="{FF2B5EF4-FFF2-40B4-BE49-F238E27FC236}">
                <a16:creationId xmlns="" xmlns:a16="http://schemas.microsoft.com/office/drawing/2014/main" id="{327EC422-B194-5698-EA09-8CE46289AD4D}"/>
              </a:ext>
            </a:extLst>
          </p:cNvPr>
          <p:cNvSpPr/>
          <p:nvPr/>
        </p:nvSpPr>
        <p:spPr>
          <a:xfrm rot="5400000">
            <a:off x="5824604" y="3368918"/>
            <a:ext cx="493239" cy="1341902"/>
          </a:xfrm>
          <a:prstGeom prst="homePlate">
            <a:avLst>
              <a:gd name="adj" fmla="val 27612"/>
            </a:avLst>
          </a:prstGeom>
          <a:solidFill>
            <a:schemeClr val="bg1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algn="ctr" defTabSz="914400" rtl="1"/>
            <a:r>
              <a:rPr lang="fa-IR" sz="1800" dirty="0">
                <a:solidFill>
                  <a:srgbClr val="08355F"/>
                </a:solidFill>
                <a:latin typeface="Calibri" panose="020F0502020204030204"/>
                <a:cs typeface="B Titr" panose="00000700000000000000" pitchFamily="2" charset="-78"/>
              </a:rPr>
              <a:t>عناوین مهم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552536BD-986B-51AF-D51C-875797F8B2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661227" y="4430505"/>
            <a:ext cx="532605" cy="515830"/>
          </a:xfrm>
          <a:prstGeom prst="rect">
            <a:avLst/>
          </a:prstGeom>
          <a:ln>
            <a:noFill/>
          </a:ln>
        </p:spPr>
      </p:pic>
      <p:sp>
        <p:nvSpPr>
          <p:cNvPr id="23" name="Rectangle: Rounded Corners 7">
            <a:extLst>
              <a:ext uri="{FF2B5EF4-FFF2-40B4-BE49-F238E27FC236}">
                <a16:creationId xmlns="" xmlns:a16="http://schemas.microsoft.com/office/drawing/2014/main" id="{74D89166-66DA-C49C-F40A-E1D7D01BAE3A}"/>
              </a:ext>
            </a:extLst>
          </p:cNvPr>
          <p:cNvSpPr/>
          <p:nvPr/>
        </p:nvSpPr>
        <p:spPr>
          <a:xfrm>
            <a:off x="4523283" y="4396320"/>
            <a:ext cx="3095884" cy="584200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1800" b="1" dirty="0">
                <a:solidFill>
                  <a:srgbClr val="08355F"/>
                </a:solidFill>
                <a:latin typeface="Noor_Titr" pitchFamily="2" charset="-78"/>
                <a:cs typeface="B Titr" panose="00000700000000000000" pitchFamily="2" charset="-78"/>
              </a:rPr>
              <a:t>ضرورت بازشناسی گذشته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="" xmlns:a16="http://schemas.microsoft.com/office/drawing/2014/main" id="{E9CB32E9-86CA-5646-21F5-7ECB9B5A14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661227" y="5105457"/>
            <a:ext cx="532605" cy="515830"/>
          </a:xfrm>
          <a:prstGeom prst="rect">
            <a:avLst/>
          </a:prstGeom>
          <a:ln>
            <a:noFill/>
          </a:ln>
        </p:spPr>
      </p:pic>
      <p:sp>
        <p:nvSpPr>
          <p:cNvPr id="25" name="Rectangle: Rounded Corners 14">
            <a:extLst>
              <a:ext uri="{FF2B5EF4-FFF2-40B4-BE49-F238E27FC236}">
                <a16:creationId xmlns="" xmlns:a16="http://schemas.microsoft.com/office/drawing/2014/main" id="{D0810A26-D4E4-BB48-B087-E500E077BE80}"/>
              </a:ext>
            </a:extLst>
          </p:cNvPr>
          <p:cNvSpPr/>
          <p:nvPr/>
        </p:nvSpPr>
        <p:spPr>
          <a:xfrm>
            <a:off x="4523283" y="5074028"/>
            <a:ext cx="3095884" cy="584200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1800" b="1" dirty="0">
                <a:solidFill>
                  <a:srgbClr val="08355F"/>
                </a:solidFill>
                <a:latin typeface="Noor_Titr" pitchFamily="2" charset="-78"/>
                <a:cs typeface="B Titr" panose="00000700000000000000" pitchFamily="2" charset="-78"/>
              </a:rPr>
              <a:t>مسیر پیش‌‌روی جوانان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="" xmlns:a16="http://schemas.microsoft.com/office/drawing/2014/main" id="{28E477CF-74F8-E75C-BBA1-777A9A37AF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661226" y="5802245"/>
            <a:ext cx="532605" cy="515830"/>
          </a:xfrm>
          <a:prstGeom prst="rect">
            <a:avLst/>
          </a:prstGeom>
          <a:ln>
            <a:noFill/>
          </a:ln>
        </p:spPr>
      </p:pic>
      <p:sp>
        <p:nvSpPr>
          <p:cNvPr id="27" name="Rectangle: Rounded Corners 16">
            <a:extLst>
              <a:ext uri="{FF2B5EF4-FFF2-40B4-BE49-F238E27FC236}">
                <a16:creationId xmlns="" xmlns:a16="http://schemas.microsoft.com/office/drawing/2014/main" id="{B8CECF1B-AFFD-C8D0-DDCA-3699BBCD1393}"/>
              </a:ext>
            </a:extLst>
          </p:cNvPr>
          <p:cNvSpPr/>
          <p:nvPr/>
        </p:nvSpPr>
        <p:spPr>
          <a:xfrm>
            <a:off x="4523283" y="5768060"/>
            <a:ext cx="3095884" cy="584200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1800" b="1" dirty="0">
                <a:solidFill>
                  <a:srgbClr val="08355F"/>
                </a:solidFill>
                <a:latin typeface="Noor_Titr" pitchFamily="2" charset="-78"/>
                <a:cs typeface="B Titr" panose="00000700000000000000" pitchFamily="2" charset="-78"/>
              </a:rPr>
              <a:t>راهبرد کلان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="" xmlns:a16="http://schemas.microsoft.com/office/drawing/2014/main" id="{DFFE7693-8B09-EE11-39ED-2DEB003D8E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661226" y="6483577"/>
            <a:ext cx="532605" cy="515830"/>
          </a:xfrm>
          <a:prstGeom prst="rect">
            <a:avLst/>
          </a:prstGeom>
          <a:ln>
            <a:noFill/>
          </a:ln>
        </p:spPr>
      </p:pic>
      <p:sp>
        <p:nvSpPr>
          <p:cNvPr id="29" name="Rectangle: Rounded Corners 18">
            <a:extLst>
              <a:ext uri="{FF2B5EF4-FFF2-40B4-BE49-F238E27FC236}">
                <a16:creationId xmlns="" xmlns:a16="http://schemas.microsoft.com/office/drawing/2014/main" id="{ED6B0CA3-D61A-6821-681B-404121499E4A}"/>
              </a:ext>
            </a:extLst>
          </p:cNvPr>
          <p:cNvSpPr/>
          <p:nvPr/>
        </p:nvSpPr>
        <p:spPr>
          <a:xfrm>
            <a:off x="4523283" y="6449392"/>
            <a:ext cx="3095884" cy="584200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1800" b="1" dirty="0">
                <a:solidFill>
                  <a:srgbClr val="08355F"/>
                </a:solidFill>
                <a:latin typeface="Noor_Titr" pitchFamily="2" charset="-78"/>
                <a:cs typeface="B Titr" panose="00000700000000000000" pitchFamily="2" charset="-78"/>
              </a:rPr>
              <a:t>تبعات غفلت از این راهبرد</a:t>
            </a:r>
          </a:p>
        </p:txBody>
      </p:sp>
      <p:sp>
        <p:nvSpPr>
          <p:cNvPr id="30" name="Rectangle: Rounded Corners 7">
            <a:extLst>
              <a:ext uri="{FF2B5EF4-FFF2-40B4-BE49-F238E27FC236}">
                <a16:creationId xmlns="" xmlns:a16="http://schemas.microsoft.com/office/drawing/2014/main" id="{74D89166-66DA-C49C-F40A-E1D7D01BAE3A}"/>
              </a:ext>
            </a:extLst>
          </p:cNvPr>
          <p:cNvSpPr/>
          <p:nvPr/>
        </p:nvSpPr>
        <p:spPr>
          <a:xfrm>
            <a:off x="1912112" y="2124305"/>
            <a:ext cx="8018494" cy="1062924"/>
          </a:xfrm>
          <a:prstGeom prst="roundRect">
            <a:avLst>
              <a:gd name="adj" fmla="val 11001"/>
            </a:avLst>
          </a:prstGeom>
          <a:noFill/>
          <a:ln w="38100">
            <a:solidFill>
              <a:srgbClr val="93E3FF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200" b="1" dirty="0">
                <a:solidFill>
                  <a:srgbClr val="FFFF00"/>
                </a:solidFill>
                <a:latin typeface="Noor_Titr" pitchFamily="2" charset="-78"/>
                <a:cs typeface="B Zar" panose="00000400000000000000" pitchFamily="2" charset="-78"/>
              </a:rPr>
              <a:t>سخنانی با جوانان عزیزم، نسلی که پا به میدان عمل میگذارد</a:t>
            </a:r>
          </a:p>
          <a:p>
            <a:pPr algn="ctr" rtl="1">
              <a:lnSpc>
                <a:spcPct val="150000"/>
              </a:lnSpc>
            </a:pPr>
            <a:r>
              <a:rPr lang="fa-IR" sz="2200" b="1" dirty="0">
                <a:solidFill>
                  <a:srgbClr val="FFFF00"/>
                </a:solidFill>
                <a:latin typeface="Noor_Titr" pitchFamily="2" charset="-78"/>
                <a:cs typeface="B Zar" panose="00000400000000000000" pitchFamily="2" charset="-78"/>
              </a:rPr>
              <a:t>تا بخش دیگری از جهاد بزرگ برای ساختن ایران اسلامی بزرگ را آغاز کند:</a:t>
            </a:r>
          </a:p>
        </p:txBody>
      </p:sp>
    </p:spTree>
    <p:extLst>
      <p:ext uri="{BB962C8B-B14F-4D97-AF65-F5344CB8AC3E}">
        <p14:creationId xmlns:p14="http://schemas.microsoft.com/office/powerpoint/2010/main" val="2577144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3" grpId="0" animBg="1"/>
      <p:bldP spid="25" grpId="0" animBg="1"/>
      <p:bldP spid="27" grpId="0" animBg="1"/>
      <p:bldP spid="29" grpId="0" animBg="1"/>
      <p:bldP spid="3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44187437-8BF2-87C3-61DC-2BFC645095B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636334"/>
            <a:ext cx="942391" cy="942391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-14514" y="-46181"/>
            <a:ext cx="12206514" cy="1005543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fa-IR" sz="3276" dirty="0"/>
          </a:p>
        </p:txBody>
      </p:sp>
      <p:sp>
        <p:nvSpPr>
          <p:cNvPr id="22" name="Rounded Rectangle 21"/>
          <p:cNvSpPr/>
          <p:nvPr/>
        </p:nvSpPr>
        <p:spPr>
          <a:xfrm>
            <a:off x="9144000" y="179882"/>
            <a:ext cx="3005399" cy="596269"/>
          </a:xfrm>
          <a:prstGeom prst="roundRect">
            <a:avLst>
              <a:gd name="adj" fmla="val 18333"/>
            </a:avLst>
          </a:prstGeom>
          <a:solidFill>
            <a:srgbClr val="66FFCC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400" b="1" dirty="0">
                <a:solidFill>
                  <a:srgbClr val="002060"/>
                </a:solidFill>
                <a:latin typeface="Noor_Titr" pitchFamily="2" charset="-78"/>
                <a:cs typeface="B Titr" panose="00000700000000000000" pitchFamily="2" charset="-78"/>
              </a:rPr>
              <a:t>2. عظمت راهِ طی‌شده</a:t>
            </a:r>
          </a:p>
        </p:txBody>
      </p:sp>
      <p:sp>
        <p:nvSpPr>
          <p:cNvPr id="2" name="Left Arrow 1"/>
          <p:cNvSpPr/>
          <p:nvPr/>
        </p:nvSpPr>
        <p:spPr>
          <a:xfrm>
            <a:off x="8405772" y="332086"/>
            <a:ext cx="457200" cy="299808"/>
          </a:xfrm>
          <a:prstGeom prst="lef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31" name="Rectangle: Rounded Corners 7">
            <a:extLst>
              <a:ext uri="{FF2B5EF4-FFF2-40B4-BE49-F238E27FC236}">
                <a16:creationId xmlns="" xmlns:a16="http://schemas.microsoft.com/office/drawing/2014/main" id="{74D89166-66DA-C49C-F40A-E1D7D01BAE3A}"/>
              </a:ext>
            </a:extLst>
          </p:cNvPr>
          <p:cNvSpPr/>
          <p:nvPr/>
        </p:nvSpPr>
        <p:spPr>
          <a:xfrm>
            <a:off x="4766978" y="191724"/>
            <a:ext cx="3498280" cy="584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جوانان و بازشناسی هویّت انقلابی</a:t>
            </a:r>
          </a:p>
        </p:txBody>
      </p:sp>
      <p:sp>
        <p:nvSpPr>
          <p:cNvPr id="32" name="Left Arrow 31"/>
          <p:cNvSpPr/>
          <p:nvPr/>
        </p:nvSpPr>
        <p:spPr>
          <a:xfrm>
            <a:off x="4169264" y="328112"/>
            <a:ext cx="457200" cy="299808"/>
          </a:xfrm>
          <a:prstGeom prst="lef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33" name="Rectangle: Rounded Corners 7">
            <a:extLst>
              <a:ext uri="{FF2B5EF4-FFF2-40B4-BE49-F238E27FC236}">
                <a16:creationId xmlns="" xmlns:a16="http://schemas.microsoft.com/office/drawing/2014/main" id="{74D89166-66DA-C49C-F40A-E1D7D01BAE3A}"/>
              </a:ext>
            </a:extLst>
          </p:cNvPr>
          <p:cNvSpPr/>
          <p:nvPr/>
        </p:nvSpPr>
        <p:spPr>
          <a:xfrm>
            <a:off x="792352" y="67804"/>
            <a:ext cx="3095884" cy="397016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1800" b="1" dirty="0">
                <a:solidFill>
                  <a:srgbClr val="08355F"/>
                </a:solidFill>
                <a:latin typeface="Noor_Titr" pitchFamily="2" charset="-78"/>
                <a:cs typeface="B Titr" panose="00000700000000000000" pitchFamily="2" charset="-78"/>
              </a:rPr>
              <a:t>1. ضرورت بازشناسی گذشته</a:t>
            </a:r>
          </a:p>
        </p:txBody>
      </p:sp>
      <p:sp>
        <p:nvSpPr>
          <p:cNvPr id="34" name="Rectangle: Rounded Corners 7">
            <a:extLst>
              <a:ext uri="{FF2B5EF4-FFF2-40B4-BE49-F238E27FC236}">
                <a16:creationId xmlns="" xmlns:a16="http://schemas.microsoft.com/office/drawing/2014/main" id="{74D89166-66DA-C49C-F40A-E1D7D01BAE3A}"/>
              </a:ext>
            </a:extLst>
          </p:cNvPr>
          <p:cNvSpPr/>
          <p:nvPr/>
        </p:nvSpPr>
        <p:spPr>
          <a:xfrm>
            <a:off x="792352" y="513583"/>
            <a:ext cx="3095884" cy="397016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1800" b="1" dirty="0">
                <a:solidFill>
                  <a:srgbClr val="08355F"/>
                </a:solidFill>
                <a:latin typeface="Noor_Titr" pitchFamily="2" charset="-78"/>
                <a:cs typeface="B Titr" panose="00000700000000000000" pitchFamily="2" charset="-78"/>
              </a:rPr>
              <a:t>2. مسیر پیش‌ روی جوانان</a:t>
            </a:r>
          </a:p>
        </p:txBody>
      </p:sp>
      <p:pic>
        <p:nvPicPr>
          <p:cNvPr id="36" name="7.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8732" y="1224079"/>
            <a:ext cx="6584462" cy="3950677"/>
          </a:xfrm>
          <a:prstGeom prst="rect">
            <a:avLst/>
          </a:prstGeom>
        </p:spPr>
      </p:pic>
      <p:sp>
        <p:nvSpPr>
          <p:cNvPr id="37" name="Arrow: Pentagon 24">
            <a:extLst>
              <a:ext uri="{FF2B5EF4-FFF2-40B4-BE49-F238E27FC236}">
                <a16:creationId xmlns="" xmlns:a16="http://schemas.microsoft.com/office/drawing/2014/main" id="{C51B6A0B-A614-68C5-1FB8-544845553D15}"/>
              </a:ext>
            </a:extLst>
          </p:cNvPr>
          <p:cNvSpPr/>
          <p:nvPr/>
        </p:nvSpPr>
        <p:spPr>
          <a:xfrm rot="5400000">
            <a:off x="9076173" y="-133855"/>
            <a:ext cx="616552" cy="3127934"/>
          </a:xfrm>
          <a:prstGeom prst="homePlate">
            <a:avLst>
              <a:gd name="adj" fmla="val 27612"/>
            </a:avLst>
          </a:prstGeom>
          <a:solidFill>
            <a:srgbClr val="21C5FF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algn="ctr" rtl="1"/>
            <a:r>
              <a:rPr lang="fa-IR" sz="2200" dirty="0">
                <a:solidFill>
                  <a:srgbClr val="FFFF00"/>
                </a:solidFill>
                <a:cs typeface="B Titr" panose="00000700000000000000" pitchFamily="2" charset="-78"/>
              </a:rPr>
              <a:t>1. ضرورت بازشناسی گذشته</a:t>
            </a:r>
          </a:p>
        </p:txBody>
      </p:sp>
      <p:sp>
        <p:nvSpPr>
          <p:cNvPr id="38" name="Rectangle: Rounded Corners 32">
            <a:extLst>
              <a:ext uri="{FF2B5EF4-FFF2-40B4-BE49-F238E27FC236}">
                <a16:creationId xmlns="" xmlns:a16="http://schemas.microsoft.com/office/drawing/2014/main" id="{3058F338-DB54-CC36-456D-268E58A4E545}"/>
              </a:ext>
            </a:extLst>
          </p:cNvPr>
          <p:cNvSpPr/>
          <p:nvPr/>
        </p:nvSpPr>
        <p:spPr>
          <a:xfrm>
            <a:off x="6645274" y="1858694"/>
            <a:ext cx="5478351" cy="424800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5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نادانسته‌ها را جز با تجربۀ خود یا گوش‌سپردن به تجربه دیگران نمیتوان دانست</a:t>
            </a:r>
          </a:p>
        </p:txBody>
      </p:sp>
      <p:sp>
        <p:nvSpPr>
          <p:cNvPr id="39" name="Rectangle: Rounded Corners 33">
            <a:extLst>
              <a:ext uri="{FF2B5EF4-FFF2-40B4-BE49-F238E27FC236}">
                <a16:creationId xmlns="" xmlns:a16="http://schemas.microsoft.com/office/drawing/2014/main" id="{36D92D6E-218A-A134-A43E-E860DBA690CF}"/>
              </a:ext>
            </a:extLst>
          </p:cNvPr>
          <p:cNvSpPr/>
          <p:nvPr/>
        </p:nvSpPr>
        <p:spPr>
          <a:xfrm>
            <a:off x="7284035" y="2348379"/>
            <a:ext cx="4200830" cy="424800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5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بسیاری از آزموده‌های نسل گذشته را جوانان نیازموده‌اند</a:t>
            </a:r>
          </a:p>
        </p:txBody>
      </p:sp>
      <p:sp>
        <p:nvSpPr>
          <p:cNvPr id="40" name="Rectangle: Rounded Corners 34">
            <a:extLst>
              <a:ext uri="{FF2B5EF4-FFF2-40B4-BE49-F238E27FC236}">
                <a16:creationId xmlns="" xmlns:a16="http://schemas.microsoft.com/office/drawing/2014/main" id="{830BC3D4-6A88-96EA-93F0-6E290AEE9CD1}"/>
              </a:ext>
            </a:extLst>
          </p:cNvPr>
          <p:cNvSpPr/>
          <p:nvPr/>
        </p:nvSpPr>
        <p:spPr>
          <a:xfrm>
            <a:off x="7820484" y="2842267"/>
            <a:ext cx="3127932" cy="424800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5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دهه‌های آینده متعلق به جوانان است</a:t>
            </a:r>
          </a:p>
        </p:txBody>
      </p:sp>
      <p:sp>
        <p:nvSpPr>
          <p:cNvPr id="41" name="Arrow: Pentagon 24">
            <a:extLst>
              <a:ext uri="{FF2B5EF4-FFF2-40B4-BE49-F238E27FC236}">
                <a16:creationId xmlns="" xmlns:a16="http://schemas.microsoft.com/office/drawing/2014/main" id="{C51B6A0B-A614-68C5-1FB8-544845553D15}"/>
              </a:ext>
            </a:extLst>
          </p:cNvPr>
          <p:cNvSpPr/>
          <p:nvPr/>
        </p:nvSpPr>
        <p:spPr>
          <a:xfrm rot="5400000">
            <a:off x="9048292" y="2219960"/>
            <a:ext cx="672313" cy="3127934"/>
          </a:xfrm>
          <a:prstGeom prst="homePlate">
            <a:avLst>
              <a:gd name="adj" fmla="val 27612"/>
            </a:avLst>
          </a:prstGeom>
          <a:solidFill>
            <a:srgbClr val="21C5FF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algn="ctr" rtl="1"/>
            <a:r>
              <a:rPr lang="fa-IR" sz="2200" dirty="0">
                <a:solidFill>
                  <a:srgbClr val="FFFF00"/>
                </a:solidFill>
                <a:cs typeface="B Titr" panose="00000700000000000000" pitchFamily="2" charset="-78"/>
              </a:rPr>
              <a:t>2. مسیر پیش‌ روی جوانان</a:t>
            </a:r>
          </a:p>
        </p:txBody>
      </p:sp>
      <p:sp>
        <p:nvSpPr>
          <p:cNvPr id="42" name="Rectangle: Rounded Corners 25">
            <a:extLst>
              <a:ext uri="{FF2B5EF4-FFF2-40B4-BE49-F238E27FC236}">
                <a16:creationId xmlns="" xmlns:a16="http://schemas.microsoft.com/office/drawing/2014/main" id="{2137B11A-4EFC-CC59-0F2C-220AE2279ECC}"/>
              </a:ext>
            </a:extLst>
          </p:cNvPr>
          <p:cNvSpPr/>
          <p:nvPr/>
        </p:nvSpPr>
        <p:spPr>
          <a:xfrm>
            <a:off x="7350009" y="4188500"/>
            <a:ext cx="4026334" cy="449589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5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 حراست کارآزموده و پرانگیزه از انقلاب خود</a:t>
            </a:r>
          </a:p>
        </p:txBody>
      </p:sp>
      <p:sp>
        <p:nvSpPr>
          <p:cNvPr id="43" name="Rectangle: Rounded Corners 27">
            <a:extLst>
              <a:ext uri="{FF2B5EF4-FFF2-40B4-BE49-F238E27FC236}">
                <a16:creationId xmlns="" xmlns:a16="http://schemas.microsoft.com/office/drawing/2014/main" id="{7758AE3B-2942-065C-D495-41EAFC139968}"/>
              </a:ext>
            </a:extLst>
          </p:cNvPr>
          <p:cNvSpPr/>
          <p:nvPr/>
        </p:nvSpPr>
        <p:spPr>
          <a:xfrm>
            <a:off x="7350009" y="4759291"/>
            <a:ext cx="4026334" cy="449589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5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 نزدیک کردن هرچه بیشتر انقلاب به آرمان بزرگش</a:t>
            </a:r>
          </a:p>
        </p:txBody>
      </p:sp>
      <p:sp>
        <p:nvSpPr>
          <p:cNvPr id="45" name="Rectangle: Rounded Corners 41">
            <a:extLst>
              <a:ext uri="{FF2B5EF4-FFF2-40B4-BE49-F238E27FC236}">
                <a16:creationId xmlns="" xmlns:a16="http://schemas.microsoft.com/office/drawing/2014/main" id="{762CB178-B6BD-72E3-6DC9-72B87B75A1C5}"/>
              </a:ext>
            </a:extLst>
          </p:cNvPr>
          <p:cNvSpPr/>
          <p:nvPr/>
        </p:nvSpPr>
        <p:spPr>
          <a:xfrm>
            <a:off x="7597658" y="6602356"/>
            <a:ext cx="1290948" cy="726138"/>
          </a:xfrm>
          <a:prstGeom prst="roundRect">
            <a:avLst>
              <a:gd name="adj" fmla="val 25239"/>
            </a:avLst>
          </a:prstGeom>
          <a:gradFill flip="none" rotWithShape="1">
            <a:gsLst>
              <a:gs pos="0">
                <a:schemeClr val="accent4">
                  <a:lumMod val="75000"/>
                </a:schemeClr>
              </a:gs>
              <a:gs pos="32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914400" rtl="1">
              <a:lnSpc>
                <a:spcPct val="150000"/>
              </a:lnSpc>
            </a:pPr>
            <a:r>
              <a:rPr lang="fa-IR" sz="1600" b="1" dirty="0">
                <a:solidFill>
                  <a:prstClr val="black"/>
                </a:solidFill>
                <a:latin typeface="Noor_Titr" pitchFamily="2" charset="-78"/>
                <a:cs typeface="B Zar" panose="00000400000000000000" pitchFamily="2" charset="-78"/>
              </a:rPr>
              <a:t>ایجاد تمدن نوین اسلامی</a:t>
            </a:r>
          </a:p>
        </p:txBody>
      </p:sp>
      <p:sp>
        <p:nvSpPr>
          <p:cNvPr id="46" name="Rectangle: Rounded Corners 42">
            <a:extLst>
              <a:ext uri="{FF2B5EF4-FFF2-40B4-BE49-F238E27FC236}">
                <a16:creationId xmlns="" xmlns:a16="http://schemas.microsoft.com/office/drawing/2014/main" id="{559612F2-5A97-B9A9-9D6E-6B7EE4623A90}"/>
              </a:ext>
            </a:extLst>
          </p:cNvPr>
          <p:cNvSpPr/>
          <p:nvPr/>
        </p:nvSpPr>
        <p:spPr>
          <a:xfrm>
            <a:off x="9553489" y="6448926"/>
            <a:ext cx="2081048" cy="879568"/>
          </a:xfrm>
          <a:prstGeom prst="roundRect">
            <a:avLst>
              <a:gd name="adj" fmla="val 19992"/>
            </a:avLst>
          </a:prstGeom>
          <a:gradFill flip="none" rotWithShape="1">
            <a:gsLst>
              <a:gs pos="0">
                <a:schemeClr val="accent4">
                  <a:lumMod val="75000"/>
                </a:schemeClr>
              </a:gs>
              <a:gs pos="32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914400" rtl="1"/>
            <a:r>
              <a:rPr lang="fa-IR" sz="1600" b="1" dirty="0">
                <a:solidFill>
                  <a:prstClr val="black"/>
                </a:solidFill>
                <a:latin typeface="Noor_Titr" pitchFamily="2" charset="-78"/>
                <a:cs typeface="B Zar" panose="00000400000000000000" pitchFamily="2" charset="-78"/>
              </a:rPr>
              <a:t>آمادگی برای طلوعِ</a:t>
            </a:r>
          </a:p>
          <a:p>
            <a:pPr algn="ctr" defTabSz="914400" rtl="1">
              <a:lnSpc>
                <a:spcPct val="150000"/>
              </a:lnSpc>
            </a:pPr>
            <a:r>
              <a:rPr lang="fa-IR" sz="1600" b="1" dirty="0">
                <a:solidFill>
                  <a:prstClr val="black"/>
                </a:solidFill>
                <a:latin typeface="Noor_Titr" pitchFamily="2" charset="-78"/>
                <a:cs typeface="B Zar" panose="00000400000000000000" pitchFamily="2" charset="-78"/>
              </a:rPr>
              <a:t>خورشید ولایت عظمی</a:t>
            </a:r>
          </a:p>
          <a:p>
            <a:pPr algn="ctr" defTabSz="914400" rtl="1"/>
            <a:r>
              <a:rPr lang="fa-IR" sz="1100" b="1" dirty="0">
                <a:solidFill>
                  <a:prstClr val="black"/>
                </a:solidFill>
                <a:latin typeface="Noor_Titr" pitchFamily="2" charset="-78"/>
                <a:cs typeface="B Zar" panose="00000400000000000000" pitchFamily="2" charset="-78"/>
              </a:rPr>
              <a:t>(ارواحنافداه)</a:t>
            </a:r>
          </a:p>
        </p:txBody>
      </p:sp>
      <p:cxnSp>
        <p:nvCxnSpPr>
          <p:cNvPr id="47" name="Straight Arrow Connector 2">
            <a:extLst>
              <a:ext uri="{FF2B5EF4-FFF2-40B4-BE49-F238E27FC236}">
                <a16:creationId xmlns="" xmlns:a16="http://schemas.microsoft.com/office/drawing/2014/main" id="{070A3D20-E54D-E9E4-9CD7-D8BB847AB7B5}"/>
              </a:ext>
            </a:extLst>
          </p:cNvPr>
          <p:cNvCxnSpPr>
            <a:cxnSpLocks/>
            <a:stCxn id="4" idx="4"/>
            <a:endCxn id="51" idx="0"/>
          </p:cNvCxnSpPr>
          <p:nvPr/>
        </p:nvCxnSpPr>
        <p:spPr>
          <a:xfrm>
            <a:off x="8259076" y="5194958"/>
            <a:ext cx="0" cy="334330"/>
          </a:xfrm>
          <a:prstGeom prst="straightConnector1">
            <a:avLst/>
          </a:prstGeom>
          <a:noFill/>
          <a:ln w="19050">
            <a:solidFill>
              <a:srgbClr val="FF0000"/>
            </a:solidFill>
            <a:tailEnd type="triangle" w="lg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48" name="Picture 12">
            <a:extLst>
              <a:ext uri="{FF2B5EF4-FFF2-40B4-BE49-F238E27FC236}">
                <a16:creationId xmlns="" xmlns:a16="http://schemas.microsoft.com/office/drawing/2014/main" id="{B2652872-935C-7192-F867-98F17B88D70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648" y="5962645"/>
            <a:ext cx="2902994" cy="841263"/>
          </a:xfrm>
          <a:prstGeom prst="rect">
            <a:avLst/>
          </a:prstGeom>
        </p:spPr>
      </p:pic>
      <p:sp>
        <p:nvSpPr>
          <p:cNvPr id="49" name="TextBox 13">
            <a:extLst>
              <a:ext uri="{FF2B5EF4-FFF2-40B4-BE49-F238E27FC236}">
                <a16:creationId xmlns="" xmlns:a16="http://schemas.microsoft.com/office/drawing/2014/main" id="{F399D0E4-B383-58DD-A8E9-C65448C116DB}"/>
              </a:ext>
            </a:extLst>
          </p:cNvPr>
          <p:cNvSpPr txBox="1"/>
          <p:nvPr/>
        </p:nvSpPr>
        <p:spPr>
          <a:xfrm>
            <a:off x="3056856" y="6242153"/>
            <a:ext cx="18485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 rtl="1"/>
            <a:r>
              <a:rPr lang="fa-IR" sz="1600" b="1" dirty="0">
                <a:solidFill>
                  <a:prstClr val="white"/>
                </a:solidFill>
                <a:latin typeface="Noor_Titr" pitchFamily="2" charset="-78"/>
                <a:cs typeface="B Zar" panose="00000400000000000000" pitchFamily="2" charset="-78"/>
              </a:rPr>
              <a:t>شما جوان‌های انقلاب</a:t>
            </a:r>
          </a:p>
        </p:txBody>
      </p:sp>
      <p:pic>
        <p:nvPicPr>
          <p:cNvPr id="50" name="13990118_49889_l">
            <a:hlinkClick r:id="" action="ppaction://media"/>
            <a:extLst>
              <a:ext uri="{FF2B5EF4-FFF2-40B4-BE49-F238E27FC236}">
                <a16:creationId xmlns="" xmlns:a16="http://schemas.microsoft.com/office/drawing/2014/main" id="{3808A5C6-C8F6-BF38-9AF5-E13BCE8DC096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368445" y="6167575"/>
            <a:ext cx="762255" cy="428434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7848600" y="4739716"/>
            <a:ext cx="820952" cy="45524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51" name="Rectangle: Rounded Corners 42">
            <a:extLst>
              <a:ext uri="{FF2B5EF4-FFF2-40B4-BE49-F238E27FC236}">
                <a16:creationId xmlns="" xmlns:a16="http://schemas.microsoft.com/office/drawing/2014/main" id="{559612F2-5A97-B9A9-9D6E-6B7EE4623A90}"/>
              </a:ext>
            </a:extLst>
          </p:cNvPr>
          <p:cNvSpPr/>
          <p:nvPr/>
        </p:nvSpPr>
        <p:spPr>
          <a:xfrm>
            <a:off x="7599686" y="5529288"/>
            <a:ext cx="1318780" cy="726138"/>
          </a:xfrm>
          <a:prstGeom prst="roundRect">
            <a:avLst>
              <a:gd name="adj" fmla="val 19992"/>
            </a:avLst>
          </a:prstGeom>
          <a:solidFill>
            <a:srgbClr val="66FFC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914400" rtl="1">
              <a:lnSpc>
                <a:spcPct val="150000"/>
              </a:lnSpc>
            </a:pPr>
            <a:r>
              <a:rPr lang="fa-IR" sz="1800" b="1" dirty="0">
                <a:solidFill>
                  <a:prstClr val="black"/>
                </a:solidFill>
                <a:latin typeface="Noor_Titr" pitchFamily="2" charset="-78"/>
                <a:cs typeface="B Titr" panose="00000700000000000000" pitchFamily="2" charset="-78"/>
              </a:rPr>
              <a:t>آرمان بزرگ</a:t>
            </a:r>
          </a:p>
        </p:txBody>
      </p:sp>
      <p:sp>
        <p:nvSpPr>
          <p:cNvPr id="12" name="Down Arrow 11"/>
          <p:cNvSpPr/>
          <p:nvPr/>
        </p:nvSpPr>
        <p:spPr>
          <a:xfrm>
            <a:off x="8105776" y="6265791"/>
            <a:ext cx="221456" cy="322643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52" name="Down Arrow 51"/>
          <p:cNvSpPr/>
          <p:nvPr/>
        </p:nvSpPr>
        <p:spPr>
          <a:xfrm rot="16200000">
            <a:off x="9112399" y="6804103"/>
            <a:ext cx="221456" cy="322643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cxnSp>
        <p:nvCxnSpPr>
          <p:cNvPr id="28" name="Straight Arrow Connector 2">
            <a:extLst>
              <a:ext uri="{FF2B5EF4-FFF2-40B4-BE49-F238E27FC236}">
                <a16:creationId xmlns="" xmlns:a16="http://schemas.microsoft.com/office/drawing/2014/main" id="{070A3D20-E54D-E9E4-9CD7-D8BB847AB7B5}"/>
              </a:ext>
            </a:extLst>
          </p:cNvPr>
          <p:cNvCxnSpPr>
            <a:cxnSpLocks/>
            <a:stCxn id="41" idx="2"/>
          </p:cNvCxnSpPr>
          <p:nvPr/>
        </p:nvCxnSpPr>
        <p:spPr>
          <a:xfrm flipH="1">
            <a:off x="4967490" y="3691108"/>
            <a:ext cx="2852992" cy="2374874"/>
          </a:xfrm>
          <a:prstGeom prst="straightConnector1">
            <a:avLst/>
          </a:prstGeom>
          <a:noFill/>
          <a:ln w="19050">
            <a:solidFill>
              <a:srgbClr val="FF0000"/>
            </a:solidFill>
            <a:tailEnd type="triangle" w="lg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4202135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5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250"/>
                            </p:stCondLst>
                            <p:childTnLst>
                              <p:par>
                                <p:cTn id="6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4" fill="hold" display="0">
                  <p:stCondLst>
                    <p:cond delay="indefinite"/>
                  </p:stCondLst>
                </p:cTn>
                <p:tgtEl>
                  <p:spTgt spid="36"/>
                </p:tgtEl>
              </p:cMediaNode>
            </p:video>
            <p:video fullScrn="1">
              <p:cMediaNode vol="80000">
                <p:cTn id="105" fill="hold" display="0">
                  <p:stCondLst>
                    <p:cond delay="indefinite"/>
                  </p:stCondLst>
                </p:cTn>
                <p:tgtEl>
                  <p:spTgt spid="50"/>
                </p:tgtEl>
              </p:cMediaNode>
            </p:video>
          </p:childTnLst>
        </p:cTn>
      </p:par>
    </p:tnLst>
    <p:bldLst>
      <p:bldP spid="33" grpId="0" animBg="1"/>
      <p:bldP spid="34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5" grpId="0" animBg="1"/>
      <p:bldP spid="46" grpId="0" animBg="1"/>
      <p:bldP spid="49" grpId="0"/>
      <p:bldP spid="4" grpId="0" animBg="1"/>
      <p:bldP spid="51" grpId="0" animBg="1"/>
      <p:bldP spid="12" grpId="0" animBg="1"/>
      <p:bldP spid="5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Arrow Connector 2">
            <a:extLst>
              <a:ext uri="{FF2B5EF4-FFF2-40B4-BE49-F238E27FC236}">
                <a16:creationId xmlns="" xmlns:a16="http://schemas.microsoft.com/office/drawing/2014/main" id="{070A3D20-E54D-E9E4-9CD7-D8BB847AB7B5}"/>
              </a:ext>
            </a:extLst>
          </p:cNvPr>
          <p:cNvCxnSpPr>
            <a:cxnSpLocks/>
          </p:cNvCxnSpPr>
          <p:nvPr/>
        </p:nvCxnSpPr>
        <p:spPr>
          <a:xfrm flipH="1">
            <a:off x="5901889" y="2151101"/>
            <a:ext cx="1368817" cy="4418282"/>
          </a:xfrm>
          <a:prstGeom prst="straightConnector1">
            <a:avLst/>
          </a:prstGeom>
          <a:noFill/>
          <a:ln w="28575">
            <a:solidFill>
              <a:schemeClr val="bg1"/>
            </a:solidFill>
            <a:tailEnd type="triangle" w="lg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7" name="Straight Arrow Connector 2">
            <a:extLst>
              <a:ext uri="{FF2B5EF4-FFF2-40B4-BE49-F238E27FC236}">
                <a16:creationId xmlns="" xmlns:a16="http://schemas.microsoft.com/office/drawing/2014/main" id="{070A3D20-E54D-E9E4-9CD7-D8BB847AB7B5}"/>
              </a:ext>
            </a:extLst>
          </p:cNvPr>
          <p:cNvCxnSpPr>
            <a:cxnSpLocks/>
            <a:stCxn id="21" idx="1"/>
          </p:cNvCxnSpPr>
          <p:nvPr/>
        </p:nvCxnSpPr>
        <p:spPr>
          <a:xfrm flipH="1">
            <a:off x="3302000" y="5625884"/>
            <a:ext cx="4828019" cy="62632"/>
          </a:xfrm>
          <a:prstGeom prst="straightConnector1">
            <a:avLst/>
          </a:prstGeom>
          <a:noFill/>
          <a:ln w="28575">
            <a:solidFill>
              <a:schemeClr val="bg1"/>
            </a:solidFill>
            <a:tailEnd type="triangle" w="lg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" name="Rectangle 3"/>
          <p:cNvSpPr/>
          <p:nvPr/>
        </p:nvSpPr>
        <p:spPr>
          <a:xfrm>
            <a:off x="-14514" y="-46181"/>
            <a:ext cx="12206514" cy="1005543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fa-IR" sz="3276" dirty="0"/>
          </a:p>
        </p:txBody>
      </p:sp>
      <p:sp>
        <p:nvSpPr>
          <p:cNvPr id="5" name="Rounded Rectangle 4"/>
          <p:cNvSpPr/>
          <p:nvPr/>
        </p:nvSpPr>
        <p:spPr>
          <a:xfrm>
            <a:off x="9144000" y="179882"/>
            <a:ext cx="3005399" cy="596269"/>
          </a:xfrm>
          <a:prstGeom prst="roundRect">
            <a:avLst>
              <a:gd name="adj" fmla="val 18333"/>
            </a:avLst>
          </a:prstGeom>
          <a:solidFill>
            <a:srgbClr val="66FFCC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400" b="1" dirty="0">
                <a:solidFill>
                  <a:srgbClr val="002060"/>
                </a:solidFill>
                <a:latin typeface="Noor_Titr" pitchFamily="2" charset="-78"/>
                <a:cs typeface="B Titr" panose="00000700000000000000" pitchFamily="2" charset="-78"/>
              </a:rPr>
              <a:t>2. عظمت راهِ طی‌شده</a:t>
            </a:r>
          </a:p>
        </p:txBody>
      </p:sp>
      <p:sp>
        <p:nvSpPr>
          <p:cNvPr id="6" name="Left Arrow 5"/>
          <p:cNvSpPr/>
          <p:nvPr/>
        </p:nvSpPr>
        <p:spPr>
          <a:xfrm>
            <a:off x="8405772" y="332086"/>
            <a:ext cx="457200" cy="299808"/>
          </a:xfrm>
          <a:prstGeom prst="lef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7" name="Rectangle: Rounded Corners 7">
            <a:extLst>
              <a:ext uri="{FF2B5EF4-FFF2-40B4-BE49-F238E27FC236}">
                <a16:creationId xmlns="" xmlns:a16="http://schemas.microsoft.com/office/drawing/2014/main" id="{74D89166-66DA-C49C-F40A-E1D7D01BAE3A}"/>
              </a:ext>
            </a:extLst>
          </p:cNvPr>
          <p:cNvSpPr/>
          <p:nvPr/>
        </p:nvSpPr>
        <p:spPr>
          <a:xfrm>
            <a:off x="4766978" y="191724"/>
            <a:ext cx="3498280" cy="584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جوانان و بازشناسی هویّت انقلابی</a:t>
            </a:r>
          </a:p>
        </p:txBody>
      </p:sp>
      <p:sp>
        <p:nvSpPr>
          <p:cNvPr id="8" name="Left Arrow 7"/>
          <p:cNvSpPr/>
          <p:nvPr/>
        </p:nvSpPr>
        <p:spPr>
          <a:xfrm>
            <a:off x="4169264" y="328112"/>
            <a:ext cx="457200" cy="299808"/>
          </a:xfrm>
          <a:prstGeom prst="lef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9" name="Rectangle: Rounded Corners 7">
            <a:extLst>
              <a:ext uri="{FF2B5EF4-FFF2-40B4-BE49-F238E27FC236}">
                <a16:creationId xmlns="" xmlns:a16="http://schemas.microsoft.com/office/drawing/2014/main" id="{74D89166-66DA-C49C-F40A-E1D7D01BAE3A}"/>
              </a:ext>
            </a:extLst>
          </p:cNvPr>
          <p:cNvSpPr/>
          <p:nvPr/>
        </p:nvSpPr>
        <p:spPr>
          <a:xfrm>
            <a:off x="131385" y="67804"/>
            <a:ext cx="4055579" cy="397016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1800" b="1" dirty="0">
                <a:solidFill>
                  <a:srgbClr val="08355F"/>
                </a:solidFill>
                <a:latin typeface="Noor_Titr" pitchFamily="2" charset="-78"/>
                <a:cs typeface="B Titr" panose="00000700000000000000" pitchFamily="2" charset="-78"/>
              </a:rPr>
              <a:t>3. راهبرد کلان  برای برداشتن گامهای استوار</a:t>
            </a:r>
          </a:p>
        </p:txBody>
      </p:sp>
      <p:sp>
        <p:nvSpPr>
          <p:cNvPr id="10" name="Rectangle: Rounded Corners 7">
            <a:extLst>
              <a:ext uri="{FF2B5EF4-FFF2-40B4-BE49-F238E27FC236}">
                <a16:creationId xmlns="" xmlns:a16="http://schemas.microsoft.com/office/drawing/2014/main" id="{74D89166-66DA-C49C-F40A-E1D7D01BAE3A}"/>
              </a:ext>
            </a:extLst>
          </p:cNvPr>
          <p:cNvSpPr/>
          <p:nvPr/>
        </p:nvSpPr>
        <p:spPr>
          <a:xfrm>
            <a:off x="131385" y="513583"/>
            <a:ext cx="4055579" cy="397016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1800" b="1" dirty="0">
                <a:solidFill>
                  <a:srgbClr val="08355F"/>
                </a:solidFill>
                <a:latin typeface="Noor_Titr" pitchFamily="2" charset="-78"/>
                <a:cs typeface="B Titr" panose="00000700000000000000" pitchFamily="2" charset="-78"/>
              </a:rPr>
              <a:t>4. تبعات غفلت از این راهبرد</a:t>
            </a:r>
          </a:p>
        </p:txBody>
      </p:sp>
      <p:pic>
        <p:nvPicPr>
          <p:cNvPr id="11" name="7.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784" y="1236615"/>
            <a:ext cx="6889652" cy="413379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390AC45F-B558-4E47-938A-56D588AA581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636334"/>
            <a:ext cx="942391" cy="942391"/>
          </a:xfrm>
          <a:prstGeom prst="rect">
            <a:avLst/>
          </a:prstGeom>
        </p:spPr>
      </p:pic>
      <p:sp>
        <p:nvSpPr>
          <p:cNvPr id="13" name="Arrow: Pentagon 43">
            <a:extLst>
              <a:ext uri="{FF2B5EF4-FFF2-40B4-BE49-F238E27FC236}">
                <a16:creationId xmlns="" xmlns:a16="http://schemas.microsoft.com/office/drawing/2014/main" id="{E433F45B-6774-4FC4-A694-D6B3DACACC3B}"/>
              </a:ext>
            </a:extLst>
          </p:cNvPr>
          <p:cNvSpPr/>
          <p:nvPr/>
        </p:nvSpPr>
        <p:spPr>
          <a:xfrm rot="5400000">
            <a:off x="9282909" y="-484599"/>
            <a:ext cx="665688" cy="4108122"/>
          </a:xfrm>
          <a:prstGeom prst="homePlate">
            <a:avLst>
              <a:gd name="adj" fmla="val 40204"/>
            </a:avLst>
          </a:prstGeom>
          <a:solidFill>
            <a:srgbClr val="21C5FF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algn="ctr" rtl="1"/>
            <a:r>
              <a:rPr lang="fa-IR" sz="2000" dirty="0">
                <a:solidFill>
                  <a:srgbClr val="FFFF00"/>
                </a:solidFill>
                <a:cs typeface="B Titr" panose="00000700000000000000" pitchFamily="2" charset="-78"/>
              </a:rPr>
              <a:t>3. راهبرد کلان  برای برداشتن گامهای استوار</a:t>
            </a:r>
          </a:p>
        </p:txBody>
      </p:sp>
      <p:sp>
        <p:nvSpPr>
          <p:cNvPr id="14" name="Rectangle: Rounded Corners 44">
            <a:extLst>
              <a:ext uri="{FF2B5EF4-FFF2-40B4-BE49-F238E27FC236}">
                <a16:creationId xmlns="" xmlns:a16="http://schemas.microsoft.com/office/drawing/2014/main" id="{9E469C9E-BE6C-4F45-B234-549808E658F9}"/>
              </a:ext>
            </a:extLst>
          </p:cNvPr>
          <p:cNvSpPr/>
          <p:nvPr/>
        </p:nvSpPr>
        <p:spPr>
          <a:xfrm>
            <a:off x="9636330" y="1938930"/>
            <a:ext cx="2308170" cy="449589"/>
          </a:xfrm>
          <a:prstGeom prst="roundRect">
            <a:avLst>
              <a:gd name="adj" fmla="val 44915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defTabSz="914400" rtl="1"/>
            <a:r>
              <a:rPr lang="fa-IR" sz="1600" b="1" dirty="0">
                <a:solidFill>
                  <a:prstClr val="black"/>
                </a:solidFill>
                <a:latin typeface="Noor_Titr" pitchFamily="2" charset="-78"/>
                <a:cs typeface="B Zar" panose="00000400000000000000" pitchFamily="2" charset="-78"/>
              </a:rPr>
              <a:t>شناخت درست گذشته</a:t>
            </a:r>
          </a:p>
        </p:txBody>
      </p:sp>
      <p:sp>
        <p:nvSpPr>
          <p:cNvPr id="15" name="Rectangle: Rounded Corners 45">
            <a:extLst>
              <a:ext uri="{FF2B5EF4-FFF2-40B4-BE49-F238E27FC236}">
                <a16:creationId xmlns="" xmlns:a16="http://schemas.microsoft.com/office/drawing/2014/main" id="{E1F8DA5D-783A-4DC0-92A2-0F2D0879C238}"/>
              </a:ext>
            </a:extLst>
          </p:cNvPr>
          <p:cNvSpPr/>
          <p:nvPr/>
        </p:nvSpPr>
        <p:spPr>
          <a:xfrm>
            <a:off x="7297742" y="1926307"/>
            <a:ext cx="2308170" cy="449589"/>
          </a:xfrm>
          <a:prstGeom prst="roundRect">
            <a:avLst>
              <a:gd name="adj" fmla="val 44915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defTabSz="914400" rtl="1"/>
            <a:r>
              <a:rPr lang="fa-IR" sz="1600" b="1" dirty="0">
                <a:solidFill>
                  <a:prstClr val="black"/>
                </a:solidFill>
                <a:latin typeface="Noor_Titr" pitchFamily="2" charset="-78"/>
                <a:cs typeface="B Zar" panose="00000400000000000000" pitchFamily="2" charset="-78"/>
              </a:rPr>
              <a:t>درس گرفتن از تجربه‌ها</a:t>
            </a:r>
          </a:p>
        </p:txBody>
      </p:sp>
      <p:sp>
        <p:nvSpPr>
          <p:cNvPr id="16" name="Arrow: Pentagon 46">
            <a:extLst>
              <a:ext uri="{FF2B5EF4-FFF2-40B4-BE49-F238E27FC236}">
                <a16:creationId xmlns="" xmlns:a16="http://schemas.microsoft.com/office/drawing/2014/main" id="{1FAB8C35-0586-4300-8EC3-719084C19C28}"/>
              </a:ext>
            </a:extLst>
          </p:cNvPr>
          <p:cNvSpPr/>
          <p:nvPr/>
        </p:nvSpPr>
        <p:spPr>
          <a:xfrm rot="5400000">
            <a:off x="9369133" y="1347944"/>
            <a:ext cx="493239" cy="2910932"/>
          </a:xfrm>
          <a:prstGeom prst="homePlate">
            <a:avLst>
              <a:gd name="adj" fmla="val 27612"/>
            </a:avLst>
          </a:prstGeom>
          <a:solidFill>
            <a:srgbClr val="21C5FF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algn="ctr" rtl="1"/>
            <a:r>
              <a:rPr lang="fa-IR" sz="2000" dirty="0">
                <a:solidFill>
                  <a:srgbClr val="FFFF00"/>
                </a:solidFill>
                <a:cs typeface="B Titr" panose="00000700000000000000" pitchFamily="2" charset="-78"/>
              </a:rPr>
              <a:t>4. تبعات غفلت از این راهبرد</a:t>
            </a:r>
          </a:p>
        </p:txBody>
      </p:sp>
      <p:sp>
        <p:nvSpPr>
          <p:cNvPr id="17" name="Rectangle: Rounded Corners 47">
            <a:extLst>
              <a:ext uri="{FF2B5EF4-FFF2-40B4-BE49-F238E27FC236}">
                <a16:creationId xmlns="" xmlns:a16="http://schemas.microsoft.com/office/drawing/2014/main" id="{0654828A-739B-4FFA-9846-D7405E0FDE13}"/>
              </a:ext>
            </a:extLst>
          </p:cNvPr>
          <p:cNvSpPr/>
          <p:nvPr/>
        </p:nvSpPr>
        <p:spPr>
          <a:xfrm>
            <a:off x="7602585" y="3102424"/>
            <a:ext cx="4026334" cy="396000"/>
          </a:xfrm>
          <a:prstGeom prst="roundRect">
            <a:avLst>
              <a:gd name="adj" fmla="val 44915"/>
            </a:avLst>
          </a:prstGeom>
          <a:solidFill>
            <a:srgbClr val="AC0000"/>
          </a:solidFill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defTabSz="914400" rtl="1"/>
            <a:r>
              <a:rPr lang="fa-IR" sz="1600" b="1" dirty="0">
                <a:solidFill>
                  <a:prstClr val="white"/>
                </a:solidFill>
                <a:latin typeface="Noor_Titr" pitchFamily="2" charset="-78"/>
                <a:cs typeface="B Zar" panose="00000400000000000000" pitchFamily="2" charset="-78"/>
              </a:rPr>
              <a:t>دروغها به جای حقیقت خواهند نشست.</a:t>
            </a:r>
          </a:p>
        </p:txBody>
      </p:sp>
      <p:sp>
        <p:nvSpPr>
          <p:cNvPr id="18" name="Rectangle: Rounded Corners 48">
            <a:extLst>
              <a:ext uri="{FF2B5EF4-FFF2-40B4-BE49-F238E27FC236}">
                <a16:creationId xmlns="" xmlns:a16="http://schemas.microsoft.com/office/drawing/2014/main" id="{10346C85-3B2C-4A0D-929A-EA701E4DDFA1}"/>
              </a:ext>
            </a:extLst>
          </p:cNvPr>
          <p:cNvSpPr/>
          <p:nvPr/>
        </p:nvSpPr>
        <p:spPr>
          <a:xfrm>
            <a:off x="7602585" y="3581365"/>
            <a:ext cx="4067229" cy="396000"/>
          </a:xfrm>
          <a:prstGeom prst="roundRect">
            <a:avLst>
              <a:gd name="adj" fmla="val 44915"/>
            </a:avLst>
          </a:prstGeom>
          <a:solidFill>
            <a:srgbClr val="AC0000"/>
          </a:solidFill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defTabSz="914400" rtl="1"/>
            <a:r>
              <a:rPr lang="fa-IR" sz="1600" b="1" dirty="0">
                <a:solidFill>
                  <a:prstClr val="white"/>
                </a:solidFill>
                <a:latin typeface="Noor_Titr" pitchFamily="2" charset="-78"/>
                <a:cs typeface="B Zar" panose="00000400000000000000" pitchFamily="2" charset="-78"/>
              </a:rPr>
              <a:t>آینده مورد تهدیدهای ناشناخته قرار خواهد گرفت.</a:t>
            </a:r>
          </a:p>
        </p:txBody>
      </p:sp>
      <p:sp>
        <p:nvSpPr>
          <p:cNvPr id="19" name="Rectangle: Rounded Corners 29">
            <a:extLst>
              <a:ext uri="{FF2B5EF4-FFF2-40B4-BE49-F238E27FC236}">
                <a16:creationId xmlns="" xmlns:a16="http://schemas.microsoft.com/office/drawing/2014/main" id="{D17D123F-7227-4DFA-8810-2B5EB5D44BAF}"/>
              </a:ext>
            </a:extLst>
          </p:cNvPr>
          <p:cNvSpPr/>
          <p:nvPr/>
        </p:nvSpPr>
        <p:spPr>
          <a:xfrm>
            <a:off x="6955450" y="4494119"/>
            <a:ext cx="5213491" cy="377642"/>
          </a:xfrm>
          <a:prstGeom prst="roundRect">
            <a:avLst>
              <a:gd name="adj" fmla="val 44915"/>
            </a:avLst>
          </a:prstGeom>
          <a:solidFill>
            <a:srgbClr val="AC0000"/>
          </a:solidFill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defTabSz="914400" rtl="1"/>
            <a:r>
              <a:rPr lang="fa-IR" sz="16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با انگیزه‌ای قوی تحریف و دروغ‌پردازی درباره گذشته و حتی حال</a:t>
            </a:r>
          </a:p>
        </p:txBody>
      </p:sp>
      <p:sp>
        <p:nvSpPr>
          <p:cNvPr id="20" name="Rectangle: Rounded Corners 30">
            <a:extLst>
              <a:ext uri="{FF2B5EF4-FFF2-40B4-BE49-F238E27FC236}">
                <a16:creationId xmlns="" xmlns:a16="http://schemas.microsoft.com/office/drawing/2014/main" id="{FDB9BACE-3475-4C7D-A5A4-66F66B2A5417}"/>
              </a:ext>
            </a:extLst>
          </p:cNvPr>
          <p:cNvSpPr/>
          <p:nvPr/>
        </p:nvSpPr>
        <p:spPr>
          <a:xfrm>
            <a:off x="6978509" y="4966809"/>
            <a:ext cx="5213491" cy="377642"/>
          </a:xfrm>
          <a:prstGeom prst="roundRect">
            <a:avLst>
              <a:gd name="adj" fmla="val 44915"/>
            </a:avLst>
          </a:prstGeom>
          <a:solidFill>
            <a:srgbClr val="AC0000"/>
          </a:solidFill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defTabSz="914400" rtl="1"/>
            <a:r>
              <a:rPr lang="fa-IR" sz="1600" b="1" dirty="0">
                <a:solidFill>
                  <a:prstClr val="white"/>
                </a:solidFill>
                <a:latin typeface="Noor_Titr" pitchFamily="2" charset="-78"/>
                <a:cs typeface="B Zar" panose="00000400000000000000" pitchFamily="2" charset="-78"/>
              </a:rPr>
              <a:t>و با بکارگیری پول و همه‌ی ابزارها دنبال می کند.</a:t>
            </a:r>
          </a:p>
        </p:txBody>
      </p:sp>
      <p:sp>
        <p:nvSpPr>
          <p:cNvPr id="21" name="Rectangle: Rounded Corners 31">
            <a:extLst>
              <a:ext uri="{FF2B5EF4-FFF2-40B4-BE49-F238E27FC236}">
                <a16:creationId xmlns="" xmlns:a16="http://schemas.microsoft.com/office/drawing/2014/main" id="{F4E4921B-D5FB-4C14-B948-AC1A2F5ABDE4}"/>
              </a:ext>
            </a:extLst>
          </p:cNvPr>
          <p:cNvSpPr/>
          <p:nvPr/>
        </p:nvSpPr>
        <p:spPr>
          <a:xfrm>
            <a:off x="8130019" y="5437063"/>
            <a:ext cx="2971465" cy="377642"/>
          </a:xfrm>
          <a:prstGeom prst="roundRect">
            <a:avLst>
              <a:gd name="adj" fmla="val 44915"/>
            </a:avLst>
          </a:prstGeom>
          <a:solidFill>
            <a:srgbClr val="AC0000"/>
          </a:solidFill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defTabSz="914400" rtl="1"/>
            <a:r>
              <a:rPr lang="fa-IR" sz="1600" b="1" dirty="0">
                <a:solidFill>
                  <a:prstClr val="white"/>
                </a:solidFill>
                <a:latin typeface="Noor_Titr" pitchFamily="2" charset="-78"/>
                <a:cs typeface="B Zar" panose="00000400000000000000" pitchFamily="2" charset="-78"/>
              </a:rPr>
              <a:t>رهزنان فکر و عقیده و آگاهی بسیارند</a:t>
            </a:r>
          </a:p>
        </p:txBody>
      </p:sp>
      <p:sp>
        <p:nvSpPr>
          <p:cNvPr id="22" name="Rectangle: Rounded Corners 32">
            <a:extLst>
              <a:ext uri="{FF2B5EF4-FFF2-40B4-BE49-F238E27FC236}">
                <a16:creationId xmlns="" xmlns:a16="http://schemas.microsoft.com/office/drawing/2014/main" id="{C6E007F8-6DBF-4BA3-A169-9B068FD061F4}"/>
              </a:ext>
            </a:extLst>
          </p:cNvPr>
          <p:cNvSpPr/>
          <p:nvPr/>
        </p:nvSpPr>
        <p:spPr>
          <a:xfrm>
            <a:off x="8862972" y="4045725"/>
            <a:ext cx="1356355" cy="377642"/>
          </a:xfrm>
          <a:prstGeom prst="roundRect">
            <a:avLst>
              <a:gd name="adj" fmla="val 44915"/>
            </a:avLst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914400" rtl="1">
              <a:lnSpc>
                <a:spcPct val="150000"/>
              </a:lnSpc>
            </a:pPr>
            <a:r>
              <a:rPr lang="fa-IR" sz="1600" dirty="0">
                <a:solidFill>
                  <a:srgbClr val="C00000"/>
                </a:solidFill>
                <a:latin typeface="tahoma" panose="020B0604030504040204" pitchFamily="34" charset="0"/>
                <a:cs typeface="B Titr" panose="00000700000000000000" pitchFamily="2" charset="-78"/>
              </a:rPr>
              <a:t>دشمنان انقلاب</a:t>
            </a:r>
          </a:p>
        </p:txBody>
      </p:sp>
      <p:pic>
        <p:nvPicPr>
          <p:cNvPr id="27" name="Picture 5">
            <a:extLst>
              <a:ext uri="{FF2B5EF4-FFF2-40B4-BE49-F238E27FC236}">
                <a16:creationId xmlns="" xmlns:a16="http://schemas.microsoft.com/office/drawing/2014/main" id="{36D2D0F1-3250-47CC-8D44-FA75F3FB8A0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981" y="5437063"/>
            <a:ext cx="2516798" cy="841263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6">
            <a:extLst>
              <a:ext uri="{FF2B5EF4-FFF2-40B4-BE49-F238E27FC236}">
                <a16:creationId xmlns="" xmlns:a16="http://schemas.microsoft.com/office/drawing/2014/main" id="{C20D6DFE-3A3F-4E4D-8BF5-8B46C1498224}"/>
              </a:ext>
            </a:extLst>
          </p:cNvPr>
          <p:cNvSpPr txBox="1"/>
          <p:nvPr/>
        </p:nvSpPr>
        <p:spPr>
          <a:xfrm>
            <a:off x="1654128" y="5688516"/>
            <a:ext cx="172800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 rtl="1"/>
            <a:r>
              <a:rPr lang="fa-IR" sz="1400" b="1" dirty="0">
                <a:solidFill>
                  <a:prstClr val="white"/>
                </a:solidFill>
                <a:latin typeface="Noor_Titr" pitchFamily="2" charset="-78"/>
                <a:cs typeface="B Zar" panose="00000400000000000000" pitchFamily="2" charset="-78"/>
              </a:rPr>
              <a:t>نبرد با امپراتوری دروغ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="" xmlns:a16="http://schemas.microsoft.com/office/drawing/2014/main" id="{7C21A303-1BB0-4F94-A6E7-6EDE32907E4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4041498" y="5480858"/>
            <a:ext cx="2599854" cy="791702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405F6601-2B1E-41FD-B208-E40A7FEFE85F}"/>
              </a:ext>
            </a:extLst>
          </p:cNvPr>
          <p:cNvSpPr txBox="1"/>
          <p:nvPr/>
        </p:nvSpPr>
        <p:spPr>
          <a:xfrm rot="5400000">
            <a:off x="5360360" y="5085394"/>
            <a:ext cx="677108" cy="1550726"/>
          </a:xfrm>
          <a:prstGeom prst="rect">
            <a:avLst/>
          </a:prstGeom>
          <a:noFill/>
        </p:spPr>
        <p:txBody>
          <a:bodyPr vert="vert270" wrap="square">
            <a:spAutoFit/>
          </a:bodyPr>
          <a:lstStyle/>
          <a:p>
            <a:pPr algn="ctr" defTabSz="914400" rtl="1">
              <a:defRPr/>
            </a:pPr>
            <a:r>
              <a:rPr lang="fa-IR" sz="1600" b="1" dirty="0">
                <a:solidFill>
                  <a:prstClr val="white"/>
                </a:solidFill>
                <a:latin typeface="Noor_Titr" pitchFamily="2" charset="-78"/>
                <a:cs typeface="B Zar" panose="00000400000000000000" pitchFamily="2" charset="-78"/>
              </a:rPr>
              <a:t>علت دشمنی با انقلاب اسلامی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7613148" y="6065012"/>
            <a:ext cx="3941045" cy="120568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914400" rtl="1">
              <a:lnSpc>
                <a:spcPct val="150000"/>
              </a:lnSpc>
            </a:pPr>
            <a:r>
              <a:rPr lang="fa-IR" sz="2400" dirty="0">
                <a:solidFill>
                  <a:srgbClr val="C00000"/>
                </a:solidFill>
                <a:latin typeface="tahoma" panose="020B0604030504040204" pitchFamily="34" charset="0"/>
                <a:cs typeface="B Titr" panose="00000700000000000000" pitchFamily="2" charset="-78"/>
              </a:rPr>
              <a:t>!!حقیقت را از دشمن</a:t>
            </a:r>
          </a:p>
          <a:p>
            <a:pPr algn="ctr" defTabSz="914400" rtl="1">
              <a:lnSpc>
                <a:spcPct val="150000"/>
              </a:lnSpc>
            </a:pPr>
            <a:r>
              <a:rPr lang="fa-IR" sz="2400" dirty="0">
                <a:solidFill>
                  <a:srgbClr val="C00000"/>
                </a:solidFill>
                <a:latin typeface="tahoma" panose="020B0604030504040204" pitchFamily="34" charset="0"/>
                <a:cs typeface="B Titr" panose="00000700000000000000" pitchFamily="2" charset="-78"/>
              </a:rPr>
              <a:t>و پیاده‌نظامش نمی‌توان شناخت!!</a:t>
            </a:r>
          </a:p>
        </p:txBody>
      </p:sp>
      <p:pic>
        <p:nvPicPr>
          <p:cNvPr id="2" name="نماهنگ ؛ نبرد با امپراطوری دروغ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38713" y="5681420"/>
            <a:ext cx="595360" cy="334629"/>
          </a:xfrm>
          <a:prstGeom prst="rect">
            <a:avLst/>
          </a:prstGeom>
        </p:spPr>
      </p:pic>
      <p:pic>
        <p:nvPicPr>
          <p:cNvPr id="3" name="نظام سلطه تند 480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301042" y="5700175"/>
            <a:ext cx="600564" cy="337554"/>
          </a:xfrm>
          <a:prstGeom prst="rect">
            <a:avLst/>
          </a:prstGeom>
        </p:spPr>
      </p:pic>
      <p:cxnSp>
        <p:nvCxnSpPr>
          <p:cNvPr id="47" name="Straight Arrow Connector 2">
            <a:extLst>
              <a:ext uri="{FF2B5EF4-FFF2-40B4-BE49-F238E27FC236}">
                <a16:creationId xmlns="" xmlns:a16="http://schemas.microsoft.com/office/drawing/2014/main" id="{070A3D20-E54D-E9E4-9CD7-D8BB847AB7B5}"/>
              </a:ext>
            </a:extLst>
          </p:cNvPr>
          <p:cNvCxnSpPr>
            <a:cxnSpLocks/>
            <a:stCxn id="22" idx="1"/>
          </p:cNvCxnSpPr>
          <p:nvPr/>
        </p:nvCxnSpPr>
        <p:spPr>
          <a:xfrm flipH="1">
            <a:off x="6496222" y="4234546"/>
            <a:ext cx="2366750" cy="1304131"/>
          </a:xfrm>
          <a:prstGeom prst="straightConnector1">
            <a:avLst/>
          </a:prstGeom>
          <a:noFill/>
          <a:ln w="28575">
            <a:solidFill>
              <a:schemeClr val="bg1"/>
            </a:solidFill>
            <a:tailEnd type="triangle" w="lg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7C21A303-1BB0-4F94-A6E7-6EDE32907E4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3496146" y="6528039"/>
            <a:ext cx="2599854" cy="791702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405F6601-2B1E-41FD-B208-E40A7FEFE85F}"/>
              </a:ext>
            </a:extLst>
          </p:cNvPr>
          <p:cNvSpPr txBox="1"/>
          <p:nvPr/>
        </p:nvSpPr>
        <p:spPr>
          <a:xfrm rot="5400000">
            <a:off x="4815008" y="6132575"/>
            <a:ext cx="677108" cy="1550726"/>
          </a:xfrm>
          <a:prstGeom prst="rect">
            <a:avLst/>
          </a:prstGeom>
          <a:noFill/>
        </p:spPr>
        <p:txBody>
          <a:bodyPr vert="vert270" wrap="square">
            <a:spAutoFit/>
          </a:bodyPr>
          <a:lstStyle/>
          <a:p>
            <a:pPr algn="ctr" defTabSz="914400" rtl="1">
              <a:defRPr/>
            </a:pPr>
            <a:r>
              <a:rPr lang="fa-IR" sz="1600" b="1" dirty="0" smtClean="0">
                <a:solidFill>
                  <a:prstClr val="white"/>
                </a:solidFill>
                <a:latin typeface="Noor_Titr" pitchFamily="2" charset="-78"/>
                <a:cs typeface="B Zar" panose="00000400000000000000" pitchFamily="2" charset="-78"/>
              </a:rPr>
              <a:t>باید از گذشته برای آینده درس بگیریم.</a:t>
            </a:r>
            <a:endParaRPr lang="fa-IR" sz="1600" b="1" dirty="0">
              <a:solidFill>
                <a:prstClr val="white"/>
              </a:solidFill>
              <a:latin typeface="Noor_Titr" pitchFamily="2" charset="-78"/>
              <a:cs typeface="B Zar" panose="00000400000000000000" pitchFamily="2" charset="-78"/>
            </a:endParaRPr>
          </a:p>
        </p:txBody>
      </p:sp>
      <p:pic>
        <p:nvPicPr>
          <p:cNvPr id="23" name="از گذشته تاریخ درس بگیریم">
            <a:hlinkClick r:id="" action="ppaction://media"/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824288" y="6776636"/>
            <a:ext cx="523570" cy="294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647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5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6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video fullScrn="1">
              <p:cMediaNode vol="80000">
                <p:cTn id="12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 fullScrn="1">
              <p:cMediaNode vol="80000">
                <p:cTn id="128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129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</p:childTnLst>
        </p:cTn>
      </p:par>
    </p:tnLst>
    <p:bldLst>
      <p:bldP spid="9" grpId="0" animBg="1"/>
      <p:bldP spid="10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9" grpId="0"/>
      <p:bldP spid="35" grpId="0"/>
      <p:bldP spid="44" grpId="0" animBg="1"/>
      <p:bldP spid="3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1688" y="2943580"/>
            <a:ext cx="10515600" cy="1325563"/>
          </a:xfrm>
        </p:spPr>
        <p:txBody>
          <a:bodyPr/>
          <a:lstStyle/>
          <a:p>
            <a:pPr algn="ctr"/>
            <a:r>
              <a:rPr lang="fa-IR" b="1">
                <a:solidFill>
                  <a:srgbClr val="FFFF00"/>
                </a:solidFill>
                <a:cs typeface="B Zar" panose="00000400000000000000" pitchFamily="2" charset="-78"/>
              </a:rPr>
              <a:t>«و </a:t>
            </a:r>
            <a:r>
              <a:rPr lang="fa-IR" b="1" dirty="0">
                <a:solidFill>
                  <a:srgbClr val="FFFF00"/>
                </a:solidFill>
                <a:cs typeface="B Zar" panose="00000400000000000000" pitchFamily="2" charset="-78"/>
              </a:rPr>
              <a:t>آخِرُ </a:t>
            </a:r>
            <a:r>
              <a:rPr lang="fa-IR" b="1">
                <a:solidFill>
                  <a:srgbClr val="FFFF00"/>
                </a:solidFill>
                <a:cs typeface="B Zar" panose="00000400000000000000" pitchFamily="2" charset="-78"/>
              </a:rPr>
              <a:t>دَعواهُم أنِ </a:t>
            </a:r>
            <a:r>
              <a:rPr lang="fa-IR" b="1" dirty="0">
                <a:solidFill>
                  <a:srgbClr val="FFFF00"/>
                </a:solidFill>
                <a:cs typeface="B Zar" panose="00000400000000000000" pitchFamily="2" charset="-78"/>
              </a:rPr>
              <a:t>الحمدُ لله </a:t>
            </a:r>
            <a:r>
              <a:rPr lang="fa-IR" b="1">
                <a:solidFill>
                  <a:srgbClr val="FFFF00"/>
                </a:solidFill>
                <a:cs typeface="B Zar" panose="00000400000000000000" pitchFamily="2" charset="-78"/>
              </a:rPr>
              <a:t>ربّ العالَمین»</a:t>
            </a:r>
            <a:endParaRPr lang="fa-IR" b="1" dirty="0">
              <a:solidFill>
                <a:srgbClr val="FFFF00"/>
              </a:solidFill>
              <a:cs typeface="B Zar" panose="00000400000000000000" pitchFamily="2" charset="-78"/>
            </a:endParaRPr>
          </a:p>
        </p:txBody>
      </p:sp>
      <p:sp>
        <p:nvSpPr>
          <p:cNvPr id="3" name="Action Button: Home 2">
            <a:hlinkClick r:id="rId2" action="ppaction://hlinksldjump" highlightClick="1"/>
          </p:cNvPr>
          <p:cNvSpPr/>
          <p:nvPr/>
        </p:nvSpPr>
        <p:spPr>
          <a:xfrm>
            <a:off x="11766783" y="6848248"/>
            <a:ext cx="346995" cy="293914"/>
          </a:xfrm>
          <a:prstGeom prst="actionButtonHom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4220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084262F5-32DB-7A1C-D1EF-4943B3BA67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96" t="13333" r="46595" b="28704"/>
          <a:stretch/>
        </p:blipFill>
        <p:spPr>
          <a:xfrm rot="5400000">
            <a:off x="5300455" y="-1110022"/>
            <a:ext cx="1591090" cy="529799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44187437-8BF2-87C3-61DC-2BFC645095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636334"/>
            <a:ext cx="942391" cy="94239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2BFEC580-0795-D764-8050-7D592F2AA2AC}"/>
              </a:ext>
            </a:extLst>
          </p:cNvPr>
          <p:cNvSpPr/>
          <p:nvPr/>
        </p:nvSpPr>
        <p:spPr>
          <a:xfrm>
            <a:off x="4556235" y="1127863"/>
            <a:ext cx="3105806" cy="8222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100" b="1" dirty="0">
                <a:solidFill>
                  <a:srgbClr val="00FF00"/>
                </a:solidFill>
                <a:cs typeface="B Titr" panose="00000700000000000000" pitchFamily="2" charset="-78"/>
              </a:rPr>
              <a:t>سرفصل‌های کلی</a:t>
            </a:r>
          </a:p>
          <a:p>
            <a:pPr algn="ctr" rtl="1">
              <a:lnSpc>
                <a:spcPct val="150000"/>
              </a:lnSpc>
            </a:pPr>
            <a:r>
              <a:rPr lang="fa-IR" sz="2100" b="1" dirty="0">
                <a:solidFill>
                  <a:srgbClr val="00FF00"/>
                </a:solidFill>
                <a:cs typeface="B Titr" panose="00000700000000000000" pitchFamily="2" charset="-78"/>
              </a:rPr>
              <a:t>بیانیه‌ی گام دوم انقلاب اسلامی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552536BD-986B-51AF-D51C-875797F8B29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676712" y="2635754"/>
            <a:ext cx="532605" cy="51583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="" xmlns:a16="http://schemas.microsoft.com/office/drawing/2014/main" id="{74D89166-66DA-C49C-F40A-E1D7D01BAE3A}"/>
              </a:ext>
            </a:extLst>
          </p:cNvPr>
          <p:cNvSpPr/>
          <p:nvPr/>
        </p:nvSpPr>
        <p:spPr>
          <a:xfrm>
            <a:off x="2852928" y="2461669"/>
            <a:ext cx="6486144" cy="792000"/>
          </a:xfrm>
          <a:prstGeom prst="roundRect">
            <a:avLst>
              <a:gd name="adj" fmla="val 50000"/>
            </a:avLst>
          </a:prstGeom>
          <a:solidFill>
            <a:srgbClr val="009ED6"/>
          </a:solidFill>
          <a:ln w="38100">
            <a:solidFill>
              <a:srgbClr val="FFFF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800" b="1" dirty="0">
                <a:solidFill>
                  <a:srgbClr val="FFFF00"/>
                </a:solidFill>
                <a:latin typeface="Noor_Titr" pitchFamily="2" charset="-78"/>
                <a:cs typeface="B Titr" panose="00000700000000000000" pitchFamily="2" charset="-78"/>
              </a:rPr>
              <a:t>عظمت حادثه‌ی انقلاب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E9CB32E9-86CA-5646-21F5-7ECB9B5A149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676713" y="3763310"/>
            <a:ext cx="532605" cy="515830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="" xmlns:a16="http://schemas.microsoft.com/office/drawing/2014/main" id="{D0810A26-D4E4-BB48-B087-E500E077BE80}"/>
              </a:ext>
            </a:extLst>
          </p:cNvPr>
          <p:cNvSpPr/>
          <p:nvPr/>
        </p:nvSpPr>
        <p:spPr>
          <a:xfrm>
            <a:off x="2852928" y="3589224"/>
            <a:ext cx="6486144" cy="792000"/>
          </a:xfrm>
          <a:prstGeom prst="roundRect">
            <a:avLst>
              <a:gd name="adj" fmla="val 50000"/>
            </a:avLst>
          </a:prstGeom>
          <a:solidFill>
            <a:srgbClr val="009ED6"/>
          </a:solidFill>
          <a:ln w="38100">
            <a:solidFill>
              <a:srgbClr val="FFFF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800" b="1" dirty="0">
                <a:solidFill>
                  <a:srgbClr val="FFFF00"/>
                </a:solidFill>
                <a:latin typeface="Noor_Titr" pitchFamily="2" charset="-78"/>
                <a:cs typeface="B Titr" panose="00000700000000000000" pitchFamily="2" charset="-78"/>
              </a:rPr>
              <a:t>عظمت راه طی‌شده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28E477CF-74F8-E75C-BBA1-777A9A37AF5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676714" y="4890864"/>
            <a:ext cx="532605" cy="515830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="" xmlns:a16="http://schemas.microsoft.com/office/drawing/2014/main" id="{B8CECF1B-AFFD-C8D0-DDCA-3699BBCD1393}"/>
              </a:ext>
            </a:extLst>
          </p:cNvPr>
          <p:cNvSpPr/>
          <p:nvPr/>
        </p:nvSpPr>
        <p:spPr>
          <a:xfrm>
            <a:off x="2852928" y="4716779"/>
            <a:ext cx="6486144" cy="792000"/>
          </a:xfrm>
          <a:prstGeom prst="roundRect">
            <a:avLst>
              <a:gd name="adj" fmla="val 50000"/>
            </a:avLst>
          </a:prstGeom>
          <a:solidFill>
            <a:srgbClr val="009ED6"/>
          </a:solidFill>
          <a:ln w="38100">
            <a:solidFill>
              <a:srgbClr val="FFFF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800" b="1" dirty="0">
                <a:solidFill>
                  <a:srgbClr val="FFFF00"/>
                </a:solidFill>
                <a:latin typeface="Noor_Titr" pitchFamily="2" charset="-78"/>
                <a:cs typeface="B Titr" panose="00000700000000000000" pitchFamily="2" charset="-78"/>
              </a:rPr>
              <a:t>نقش نیروی جوان متعهّد در تحقّق چشم‌انداز</a:t>
            </a:r>
            <a:endParaRPr lang="fa-IR" sz="1050" b="1" dirty="0">
              <a:solidFill>
                <a:srgbClr val="FFFF00"/>
              </a:solidFill>
              <a:cs typeface="B Titr" panose="00000700000000000000" pitchFamily="2" charset="-78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DFFE7693-8B09-EE11-39ED-2DEB003D8E7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676714" y="6018419"/>
            <a:ext cx="532605" cy="51583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="" xmlns:a16="http://schemas.microsoft.com/office/drawing/2014/main" id="{ED6B0CA3-D61A-6821-681B-404121499E4A}"/>
              </a:ext>
            </a:extLst>
          </p:cNvPr>
          <p:cNvSpPr/>
          <p:nvPr/>
        </p:nvSpPr>
        <p:spPr>
          <a:xfrm>
            <a:off x="2852928" y="5844334"/>
            <a:ext cx="6486144" cy="792000"/>
          </a:xfrm>
          <a:prstGeom prst="roundRect">
            <a:avLst>
              <a:gd name="adj" fmla="val 50000"/>
            </a:avLst>
          </a:prstGeom>
          <a:solidFill>
            <a:srgbClr val="009ED6"/>
          </a:solidFill>
          <a:ln w="38100">
            <a:solidFill>
              <a:srgbClr val="FFFF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800" b="1" dirty="0">
                <a:solidFill>
                  <a:srgbClr val="FFFF00"/>
                </a:solidFill>
                <a:latin typeface="Noor_Titr" pitchFamily="2" charset="-78"/>
                <a:cs typeface="B Titr" panose="00000700000000000000" pitchFamily="2" charset="-78"/>
              </a:rPr>
              <a:t>توصیه‌های هفت‌گانه گام دوم</a:t>
            </a:r>
            <a:endParaRPr lang="fa-IR" sz="1050" b="1" dirty="0">
              <a:solidFill>
                <a:srgbClr val="FFFF00"/>
              </a:solidFill>
              <a:cs typeface="B Titr" panose="00000700000000000000" pitchFamily="2" charset="-78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CACA7607-59D3-0DB8-0095-7BB46839FFBF}"/>
              </a:ext>
            </a:extLst>
          </p:cNvPr>
          <p:cNvSpPr/>
          <p:nvPr/>
        </p:nvSpPr>
        <p:spPr>
          <a:xfrm>
            <a:off x="0" y="179882"/>
            <a:ext cx="12192000" cy="567331"/>
          </a:xfrm>
          <a:prstGeom prst="rect">
            <a:avLst/>
          </a:prstGeom>
          <a:solidFill>
            <a:srgbClr val="4016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fa-IR"/>
          </a:p>
        </p:txBody>
      </p:sp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8CBE0B15-D7E2-1943-3B39-363443F11CA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5575" y="198582"/>
            <a:ext cx="540768" cy="54484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AE01ECF0-9822-8A92-A8D2-E7263B2D66C7}"/>
              </a:ext>
            </a:extLst>
          </p:cNvPr>
          <p:cNvSpPr txBox="1"/>
          <p:nvPr/>
        </p:nvSpPr>
        <p:spPr>
          <a:xfrm>
            <a:off x="6334340" y="230961"/>
            <a:ext cx="516784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2400" b="1" dirty="0">
                <a:solidFill>
                  <a:schemeClr val="bg1"/>
                </a:solidFill>
                <a:latin typeface="IranNastaliq" panose="02020505000000020003" pitchFamily="18" charset="0"/>
                <a:cs typeface="B Zar" panose="00000400000000000000" pitchFamily="2" charset="-78"/>
              </a:rPr>
              <a:t>کارگاه آشنایی با بیانیه گام دوم انقلاب اسلامی</a:t>
            </a:r>
          </a:p>
        </p:txBody>
      </p:sp>
    </p:spTree>
    <p:extLst>
      <p:ext uri="{BB962C8B-B14F-4D97-AF65-F5344CB8AC3E}">
        <p14:creationId xmlns:p14="http://schemas.microsoft.com/office/powerpoint/2010/main" val="3219109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5" grpId="0" animBg="1"/>
      <p:bldP spid="17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CACA7607-59D3-0DB8-0095-7BB46839FFBF}"/>
              </a:ext>
            </a:extLst>
          </p:cNvPr>
          <p:cNvSpPr/>
          <p:nvPr/>
        </p:nvSpPr>
        <p:spPr>
          <a:xfrm>
            <a:off x="0" y="179882"/>
            <a:ext cx="12192000" cy="567331"/>
          </a:xfrm>
          <a:prstGeom prst="rect">
            <a:avLst/>
          </a:prstGeom>
          <a:solidFill>
            <a:srgbClr val="4016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fa-IR"/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8CBE0B15-D7E2-1943-3B39-363443F11CA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85575" y="198582"/>
            <a:ext cx="540768" cy="54484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AE01ECF0-9822-8A92-A8D2-E7263B2D66C7}"/>
              </a:ext>
            </a:extLst>
          </p:cNvPr>
          <p:cNvSpPr txBox="1"/>
          <p:nvPr/>
        </p:nvSpPr>
        <p:spPr>
          <a:xfrm>
            <a:off x="6334340" y="230961"/>
            <a:ext cx="516784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1"/>
            <a:r>
              <a:rPr lang="fa-IR" sz="2400" b="1" dirty="0">
                <a:solidFill>
                  <a:schemeClr val="bg1"/>
                </a:solidFill>
                <a:latin typeface="IranNastaliq" panose="02020505000000020003" pitchFamily="18" charset="0"/>
                <a:cs typeface="B Zar" panose="00000400000000000000" pitchFamily="2" charset="-78"/>
              </a:rPr>
              <a:t>کارگاه آشنایی با بیانیه گام دوم انقلاب اسلامی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084262F5-32DB-7A1C-D1EF-4943B3BA67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767368" y="-1747411"/>
            <a:ext cx="731830" cy="5675267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2BFEC580-0795-D764-8050-7D592F2AA2AC}"/>
              </a:ext>
            </a:extLst>
          </p:cNvPr>
          <p:cNvSpPr/>
          <p:nvPr/>
        </p:nvSpPr>
        <p:spPr>
          <a:xfrm>
            <a:off x="4161485" y="672014"/>
            <a:ext cx="3902962" cy="8222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1700" b="1" dirty="0">
                <a:solidFill>
                  <a:schemeClr val="bg1"/>
                </a:solidFill>
                <a:cs typeface="B Zar" panose="00000400000000000000" pitchFamily="2" charset="-78"/>
              </a:rPr>
              <a:t>نمای کلّی بیانیه‌ی گام دوم انقلاب اسلامی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299752" y="1461790"/>
            <a:ext cx="4210587" cy="2541621"/>
          </a:xfrm>
          <a:prstGeom prst="roundRect">
            <a:avLst>
              <a:gd name="adj" fmla="val 8816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9877" indent="-269877" algn="r" rtl="1">
              <a:lnSpc>
                <a:spcPct val="150000"/>
              </a:lnSpc>
              <a:buAutoNum type="arabicPeriod"/>
            </a:pPr>
            <a:r>
              <a:rPr lang="fa-IR" sz="1800" b="1" dirty="0">
                <a:solidFill>
                  <a:srgbClr val="FFFF00"/>
                </a:solidFill>
                <a:latin typeface="B Zar "/>
                <a:cs typeface="B Titr" panose="00000700000000000000" pitchFamily="2" charset="-78"/>
              </a:rPr>
              <a:t>پایبندی به آرمان‌ها</a:t>
            </a:r>
          </a:p>
          <a:p>
            <a:pPr marL="269877" indent="-269877" algn="r" rtl="1">
              <a:lnSpc>
                <a:spcPct val="150000"/>
              </a:lnSpc>
              <a:buAutoNum type="arabicPeriod"/>
            </a:pPr>
            <a:r>
              <a:rPr lang="fa-IR" sz="1800" b="1" dirty="0">
                <a:solidFill>
                  <a:srgbClr val="FFFF00"/>
                </a:solidFill>
                <a:latin typeface="B Zar "/>
                <a:cs typeface="B Titr" panose="00000700000000000000" pitchFamily="2" charset="-78"/>
              </a:rPr>
              <a:t> انقلاب اسلامی آغازگر عصر جدید عالم</a:t>
            </a:r>
          </a:p>
          <a:p>
            <a:pPr marL="269877" indent="-269877" algn="r" rtl="1">
              <a:lnSpc>
                <a:spcPct val="150000"/>
              </a:lnSpc>
              <a:buAutoNum type="arabicPeriod"/>
            </a:pPr>
            <a:r>
              <a:rPr lang="fa-IR" sz="1800" b="1" dirty="0">
                <a:solidFill>
                  <a:srgbClr val="FFFF00"/>
                </a:solidFill>
                <a:latin typeface="B Zar "/>
                <a:cs typeface="B Titr" panose="00000700000000000000" pitchFamily="2" charset="-78"/>
              </a:rPr>
              <a:t>تاریخ مصرف نداشتن شعارهای جهانی انقلاب</a:t>
            </a:r>
          </a:p>
          <a:p>
            <a:pPr marL="269877" indent="-269877" algn="r" rtl="1">
              <a:lnSpc>
                <a:spcPct val="150000"/>
              </a:lnSpc>
              <a:buAutoNum type="arabicPeriod"/>
            </a:pPr>
            <a:r>
              <a:rPr lang="fa-IR" sz="1800" b="1" dirty="0">
                <a:solidFill>
                  <a:srgbClr val="FFFF00"/>
                </a:solidFill>
                <a:latin typeface="B Zar "/>
                <a:cs typeface="B Titr" panose="00000700000000000000" pitchFamily="2" charset="-78"/>
              </a:rPr>
              <a:t> انقلاب اسلامی پدیده‌ای زنده و بااراده</a:t>
            </a:r>
          </a:p>
          <a:p>
            <a:pPr marL="269877" indent="-269877" algn="r" rtl="1">
              <a:lnSpc>
                <a:spcPct val="150000"/>
              </a:lnSpc>
              <a:buAutoNum type="arabicPeriod"/>
            </a:pPr>
            <a:r>
              <a:rPr lang="fa-IR" sz="1800" b="1" dirty="0">
                <a:solidFill>
                  <a:srgbClr val="FFFF00"/>
                </a:solidFill>
                <a:latin typeface="B Zar "/>
                <a:cs typeface="B Titr" panose="00000700000000000000" pitchFamily="2" charset="-78"/>
              </a:rPr>
              <a:t>نه متحجّرو نه بی‌مبالات</a:t>
            </a:r>
          </a:p>
          <a:p>
            <a:pPr marL="269877" indent="-269877" algn="r" rtl="1">
              <a:lnSpc>
                <a:spcPct val="150000"/>
              </a:lnSpc>
              <a:buAutoNum type="arabicPeriod"/>
            </a:pPr>
            <a:r>
              <a:rPr lang="fa-IR" sz="1800" b="1" dirty="0">
                <a:solidFill>
                  <a:srgbClr val="FFFF00"/>
                </a:solidFill>
                <a:latin typeface="B Zar "/>
                <a:cs typeface="B Titr" panose="00000700000000000000" pitchFamily="2" charset="-78"/>
              </a:rPr>
              <a:t> انقلاب اسلامی قدرتمند امّا مهربان و باگذشت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155815" y="2397204"/>
            <a:ext cx="3144055" cy="460761"/>
          </a:xfrm>
          <a:prstGeom prst="roundRect">
            <a:avLst/>
          </a:prstGeom>
          <a:noFill/>
          <a:ln w="3810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800" b="1" dirty="0">
                <a:solidFill>
                  <a:srgbClr val="00FF00"/>
                </a:solidFill>
                <a:latin typeface="B Zar "/>
                <a:cs typeface="B Titr" panose="00000700000000000000" pitchFamily="2" charset="-78"/>
              </a:rPr>
              <a:t>حرکت به سمت تمدن نوین اسلامی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6384223" y="4975509"/>
            <a:ext cx="4126116" cy="1648869"/>
          </a:xfrm>
          <a:prstGeom prst="roundRect">
            <a:avLst>
              <a:gd name="adj" fmla="val 9394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90500" indent="-190500" algn="r" rtl="1">
              <a:lnSpc>
                <a:spcPct val="150000"/>
              </a:lnSpc>
              <a:buAutoNum type="arabicPeriod"/>
            </a:pPr>
            <a:r>
              <a:rPr lang="fa-IR" sz="1800" b="1" dirty="0">
                <a:solidFill>
                  <a:schemeClr val="bg1"/>
                </a:solidFill>
                <a:latin typeface="B Zar "/>
                <a:cs typeface="B Titr" panose="00000700000000000000" pitchFamily="2" charset="-78"/>
              </a:rPr>
              <a:t>جوانان و بازشناسی هویّت انقلابی</a:t>
            </a:r>
          </a:p>
          <a:p>
            <a:pPr marL="190500" indent="-190500" algn="r" rtl="1">
              <a:lnSpc>
                <a:spcPct val="150000"/>
              </a:lnSpc>
              <a:buAutoNum type="arabicPeriod"/>
            </a:pPr>
            <a:r>
              <a:rPr lang="fa-IR" sz="1800" b="1" dirty="0">
                <a:solidFill>
                  <a:schemeClr val="bg1"/>
                </a:solidFill>
                <a:latin typeface="B Zar "/>
                <a:cs typeface="B Titr" panose="00000700000000000000" pitchFamily="2" charset="-78"/>
              </a:rPr>
              <a:t>تجربه‌های بی‌بدیل انقلاب اسلامی</a:t>
            </a:r>
          </a:p>
          <a:p>
            <a:pPr marL="190500" indent="-190500" algn="r" rtl="1">
              <a:lnSpc>
                <a:spcPct val="150000"/>
              </a:lnSpc>
              <a:buAutoNum type="arabicPeriod"/>
            </a:pPr>
            <a:r>
              <a:rPr lang="fa-IR" sz="1800" b="1" dirty="0">
                <a:solidFill>
                  <a:schemeClr val="bg1"/>
                </a:solidFill>
                <a:latin typeface="B Zar "/>
                <a:cs typeface="B Titr" panose="00000700000000000000" pitchFamily="2" charset="-78"/>
              </a:rPr>
              <a:t>برکات بزرگ انقلاب اسلامی</a:t>
            </a:r>
          </a:p>
          <a:p>
            <a:pPr marL="190500" indent="-190500" algn="r" rtl="1">
              <a:lnSpc>
                <a:spcPct val="150000"/>
              </a:lnSpc>
              <a:buAutoNum type="arabicPeriod"/>
            </a:pPr>
            <a:r>
              <a:rPr lang="fa-IR" sz="1800" b="1" dirty="0">
                <a:solidFill>
                  <a:schemeClr val="bg1"/>
                </a:solidFill>
                <a:latin typeface="B Zar "/>
                <a:cs typeface="B Titr" panose="00000700000000000000" pitchFamily="2" charset="-78"/>
              </a:rPr>
              <a:t>واقعیّت امروز انقلاب اسلامی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860818" y="3731559"/>
            <a:ext cx="3719039" cy="3340493"/>
          </a:xfrm>
          <a:prstGeom prst="roundRect">
            <a:avLst>
              <a:gd name="adj" fmla="val 9394"/>
            </a:avLst>
          </a:prstGeom>
          <a:noFill/>
          <a:ln w="38100"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1" anchor="ctr"/>
          <a:lstStyle/>
          <a:p>
            <a:pPr marL="19050" algn="ctr" rtl="1">
              <a:lnSpc>
                <a:spcPct val="150000"/>
              </a:lnSpc>
            </a:pPr>
            <a:r>
              <a:rPr lang="fa-IR" sz="1800" b="1" dirty="0">
                <a:solidFill>
                  <a:srgbClr val="00FFFF"/>
                </a:solidFill>
                <a:latin typeface="B Zar "/>
                <a:cs typeface="B Titr" panose="00000700000000000000" pitchFamily="2" charset="-78"/>
              </a:rPr>
              <a:t>امید؛ مهمترین پیش‌نیاز تحقق گام دوم</a:t>
            </a:r>
          </a:p>
          <a:p>
            <a:pPr marL="180975" indent="-161925" algn="justLow" rtl="1">
              <a:lnSpc>
                <a:spcPct val="150000"/>
              </a:lnSpc>
              <a:buAutoNum type="arabicPeriod"/>
            </a:pPr>
            <a:r>
              <a:rPr lang="fa-IR" sz="1800" b="1" dirty="0">
                <a:solidFill>
                  <a:srgbClr val="00FFFF"/>
                </a:solidFill>
                <a:latin typeface="B Zar "/>
                <a:cs typeface="B Titr" panose="00000700000000000000" pitchFamily="2" charset="-78"/>
              </a:rPr>
              <a:t>علم و پژوهش</a:t>
            </a:r>
          </a:p>
          <a:p>
            <a:pPr marL="180975" indent="-161925" algn="justLow" rtl="1">
              <a:lnSpc>
                <a:spcPct val="150000"/>
              </a:lnSpc>
              <a:buAutoNum type="arabicPeriod"/>
            </a:pPr>
            <a:r>
              <a:rPr lang="fa-IR" sz="1800" b="1" dirty="0">
                <a:solidFill>
                  <a:srgbClr val="00FFFF"/>
                </a:solidFill>
                <a:latin typeface="B Zar "/>
                <a:cs typeface="B Titr" panose="00000700000000000000" pitchFamily="2" charset="-78"/>
              </a:rPr>
              <a:t>معنویت و اخلاق</a:t>
            </a:r>
          </a:p>
          <a:p>
            <a:pPr marL="180975" indent="-161925" algn="justLow" rtl="1">
              <a:lnSpc>
                <a:spcPct val="150000"/>
              </a:lnSpc>
              <a:buAutoNum type="arabicPeriod"/>
            </a:pPr>
            <a:r>
              <a:rPr lang="fa-IR" sz="1800" b="1" dirty="0">
                <a:solidFill>
                  <a:srgbClr val="00FFFF"/>
                </a:solidFill>
                <a:latin typeface="B Zar "/>
                <a:cs typeface="B Titr" panose="00000700000000000000" pitchFamily="2" charset="-78"/>
              </a:rPr>
              <a:t>اقتصاد</a:t>
            </a:r>
          </a:p>
          <a:p>
            <a:pPr marL="180975" indent="-161925" algn="justLow" rtl="1">
              <a:lnSpc>
                <a:spcPct val="150000"/>
              </a:lnSpc>
              <a:buFontTx/>
              <a:buAutoNum type="arabicPeriod"/>
            </a:pPr>
            <a:r>
              <a:rPr lang="fa-IR" sz="1800" b="1" dirty="0">
                <a:solidFill>
                  <a:srgbClr val="00FFFF"/>
                </a:solidFill>
                <a:cs typeface="B Titr" panose="00000700000000000000" pitchFamily="2" charset="-78"/>
              </a:rPr>
              <a:t>عدالت و مبارزه با فساد</a:t>
            </a:r>
          </a:p>
          <a:p>
            <a:pPr marL="180975" indent="-161925" algn="justLow" rtl="1">
              <a:lnSpc>
                <a:spcPct val="150000"/>
              </a:lnSpc>
              <a:buFontTx/>
              <a:buAutoNum type="arabicPeriod"/>
            </a:pPr>
            <a:r>
              <a:rPr lang="fa-IR" sz="1800" b="1" dirty="0">
                <a:solidFill>
                  <a:srgbClr val="00FFFF"/>
                </a:solidFill>
                <a:cs typeface="B Titr" panose="00000700000000000000" pitchFamily="2" charset="-78"/>
              </a:rPr>
              <a:t>استقلال و آزادی</a:t>
            </a:r>
          </a:p>
          <a:p>
            <a:pPr marL="180975" indent="-161925" algn="justLow" rtl="1">
              <a:lnSpc>
                <a:spcPct val="150000"/>
              </a:lnSpc>
              <a:buFontTx/>
              <a:buAutoNum type="arabicPeriod"/>
            </a:pPr>
            <a:r>
              <a:rPr lang="fa-IR" sz="1800" b="1" dirty="0">
                <a:solidFill>
                  <a:srgbClr val="00FFFF"/>
                </a:solidFill>
                <a:cs typeface="B Titr" panose="00000700000000000000" pitchFamily="2" charset="-78"/>
              </a:rPr>
              <a:t>عزّت ملی و اصول روابط خارجی</a:t>
            </a:r>
          </a:p>
          <a:p>
            <a:pPr marL="180975" indent="-161925" algn="justLow" rtl="1">
              <a:lnSpc>
                <a:spcPct val="150000"/>
              </a:lnSpc>
              <a:buAutoNum type="arabicPeriod"/>
            </a:pPr>
            <a:r>
              <a:rPr lang="fa-IR" sz="1800" b="1" dirty="0">
                <a:solidFill>
                  <a:srgbClr val="00FFFF"/>
                </a:solidFill>
                <a:latin typeface="B Zar "/>
                <a:cs typeface="B Titr" panose="00000700000000000000" pitchFamily="2" charset="-78"/>
              </a:rPr>
              <a:t>سبک زندگی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10594892" y="2108062"/>
            <a:ext cx="1405781" cy="124907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lnSpc>
                <a:spcPct val="150000"/>
              </a:lnSpc>
            </a:pPr>
            <a:r>
              <a:rPr lang="fa-IR" sz="1800" b="1" dirty="0">
                <a:solidFill>
                  <a:schemeClr val="accent1">
                    <a:lumMod val="50000"/>
                  </a:schemeClr>
                </a:solidFill>
                <a:cs typeface="B Titr" panose="00000700000000000000" pitchFamily="2" charset="-78"/>
              </a:rPr>
              <a:t>عظمتِ</a:t>
            </a:r>
          </a:p>
          <a:p>
            <a:pPr algn="ctr" rtl="1">
              <a:lnSpc>
                <a:spcPct val="150000"/>
              </a:lnSpc>
            </a:pPr>
            <a:r>
              <a:rPr lang="fa-IR" sz="1800" b="1" dirty="0">
                <a:solidFill>
                  <a:schemeClr val="accent1">
                    <a:lumMod val="50000"/>
                  </a:schemeClr>
                </a:solidFill>
                <a:cs typeface="B Titr" panose="00000700000000000000" pitchFamily="2" charset="-78"/>
              </a:rPr>
              <a:t>حادثۀ انقلاب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10594892" y="5175406"/>
            <a:ext cx="1405781" cy="124907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lnSpc>
                <a:spcPct val="150000"/>
              </a:lnSpc>
            </a:pPr>
            <a:r>
              <a:rPr lang="fa-IR" sz="1800" b="1" dirty="0">
                <a:solidFill>
                  <a:schemeClr val="accent1">
                    <a:lumMod val="50000"/>
                  </a:schemeClr>
                </a:solidFill>
                <a:cs typeface="B Titr" panose="00000700000000000000" pitchFamily="2" charset="-78"/>
              </a:rPr>
              <a:t>عظمت راه طی‌شده 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3824480" y="2108062"/>
            <a:ext cx="2252002" cy="1009671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lnSpc>
                <a:spcPct val="150000"/>
              </a:lnSpc>
            </a:pPr>
            <a:r>
              <a:rPr lang="fa-IR" sz="1800" b="1" dirty="0">
                <a:solidFill>
                  <a:schemeClr val="accent1">
                    <a:lumMod val="50000"/>
                  </a:schemeClr>
                </a:solidFill>
                <a:cs typeface="B Titr" panose="00000700000000000000" pitchFamily="2" charset="-78"/>
              </a:rPr>
              <a:t>نقش نیروی جوان متعهّد در تحقّق چشم‌انداز</a:t>
            </a:r>
          </a:p>
        </p:txBody>
      </p:sp>
      <p:sp>
        <p:nvSpPr>
          <p:cNvPr id="39" name="Right Arrow 38"/>
          <p:cNvSpPr/>
          <p:nvPr/>
        </p:nvSpPr>
        <p:spPr>
          <a:xfrm rot="10800000">
            <a:off x="3386269" y="2480107"/>
            <a:ext cx="355522" cy="294956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fa-IR" sz="1200" b="1"/>
          </a:p>
        </p:txBody>
      </p:sp>
      <p:sp>
        <p:nvSpPr>
          <p:cNvPr id="40" name="Rounded Rectangle 39"/>
          <p:cNvSpPr/>
          <p:nvPr/>
        </p:nvSpPr>
        <p:spPr>
          <a:xfrm>
            <a:off x="4670701" y="4798360"/>
            <a:ext cx="1405781" cy="121832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lnSpc>
                <a:spcPct val="150000"/>
              </a:lnSpc>
            </a:pPr>
            <a:r>
              <a:rPr lang="fa-IR" sz="1800" b="1" dirty="0">
                <a:solidFill>
                  <a:schemeClr val="accent1">
                    <a:lumMod val="50000"/>
                  </a:schemeClr>
                </a:solidFill>
                <a:cs typeface="B Titr" panose="00000700000000000000" pitchFamily="2" charset="-78"/>
              </a:rPr>
              <a:t>توصیه‌های</a:t>
            </a:r>
          </a:p>
          <a:p>
            <a:pPr algn="ctr" rtl="1">
              <a:lnSpc>
                <a:spcPct val="150000"/>
              </a:lnSpc>
            </a:pPr>
            <a:r>
              <a:rPr lang="fa-IR" sz="1800" b="1" dirty="0">
                <a:solidFill>
                  <a:schemeClr val="accent1">
                    <a:lumMod val="50000"/>
                  </a:schemeClr>
                </a:solidFill>
                <a:cs typeface="B Titr" panose="00000700000000000000" pitchFamily="2" charset="-78"/>
              </a:rPr>
              <a:t>هفت‌گانه</a:t>
            </a:r>
          </a:p>
        </p:txBody>
      </p:sp>
    </p:spTree>
    <p:extLst>
      <p:ext uri="{BB962C8B-B14F-4D97-AF65-F5344CB8AC3E}">
        <p14:creationId xmlns:p14="http://schemas.microsoft.com/office/powerpoint/2010/main" val="3813723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8" grpId="0" animBg="1"/>
      <p:bldP spid="4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CACA7607-59D3-0DB8-0095-7BB46839FFBF}"/>
              </a:ext>
            </a:extLst>
          </p:cNvPr>
          <p:cNvSpPr/>
          <p:nvPr/>
        </p:nvSpPr>
        <p:spPr>
          <a:xfrm>
            <a:off x="0" y="179882"/>
            <a:ext cx="12192000" cy="567331"/>
          </a:xfrm>
          <a:prstGeom prst="rect">
            <a:avLst/>
          </a:prstGeom>
          <a:solidFill>
            <a:srgbClr val="4016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fa-IR"/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8CBE0B15-D7E2-1943-3B39-363443F11CA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85575" y="198582"/>
            <a:ext cx="540768" cy="54484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AE01ECF0-9822-8A92-A8D2-E7263B2D66C7}"/>
              </a:ext>
            </a:extLst>
          </p:cNvPr>
          <p:cNvSpPr txBox="1"/>
          <p:nvPr/>
        </p:nvSpPr>
        <p:spPr>
          <a:xfrm>
            <a:off x="6334340" y="230961"/>
            <a:ext cx="516784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1"/>
            <a:r>
              <a:rPr lang="fa-IR" sz="2400" b="1" dirty="0">
                <a:solidFill>
                  <a:schemeClr val="bg1"/>
                </a:solidFill>
                <a:latin typeface="IranNastaliq" panose="02020505000000020003" pitchFamily="18" charset="0"/>
                <a:cs typeface="B Zar" panose="00000400000000000000" pitchFamily="2" charset="-78"/>
              </a:rPr>
              <a:t>کارگاه آشنایی با بیانیه گام دوم انقلاب اسلامی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084262F5-32DB-7A1C-D1EF-4943B3BA67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767368" y="-1747411"/>
            <a:ext cx="731830" cy="5675267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2BFEC580-0795-D764-8050-7D592F2AA2AC}"/>
              </a:ext>
            </a:extLst>
          </p:cNvPr>
          <p:cNvSpPr/>
          <p:nvPr/>
        </p:nvSpPr>
        <p:spPr>
          <a:xfrm>
            <a:off x="4161485" y="672014"/>
            <a:ext cx="3902962" cy="8222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1700" b="1" dirty="0">
                <a:solidFill>
                  <a:schemeClr val="bg1"/>
                </a:solidFill>
                <a:cs typeface="B Zar" panose="00000400000000000000" pitchFamily="2" charset="-78"/>
              </a:rPr>
              <a:t>نمای کلّی بیانیه‌ی گام دوم انقلاب اسلامی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299752" y="1461790"/>
            <a:ext cx="4210587" cy="2541621"/>
          </a:xfrm>
          <a:prstGeom prst="roundRect">
            <a:avLst>
              <a:gd name="adj" fmla="val 8816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9877" indent="-269877" algn="r" rtl="1">
              <a:lnSpc>
                <a:spcPct val="150000"/>
              </a:lnSpc>
              <a:buAutoNum type="arabicPeriod"/>
            </a:pPr>
            <a:r>
              <a:rPr lang="fa-IR" sz="1800" b="1" dirty="0">
                <a:solidFill>
                  <a:srgbClr val="FFFF00"/>
                </a:solidFill>
                <a:latin typeface="B Zar "/>
                <a:cs typeface="B Titr" panose="00000700000000000000" pitchFamily="2" charset="-78"/>
              </a:rPr>
              <a:t>پایبندی به آرمان‌ها</a:t>
            </a:r>
          </a:p>
          <a:p>
            <a:pPr marL="269877" indent="-269877" algn="r" rtl="1">
              <a:lnSpc>
                <a:spcPct val="150000"/>
              </a:lnSpc>
              <a:buAutoNum type="arabicPeriod"/>
            </a:pPr>
            <a:r>
              <a:rPr lang="fa-IR" sz="1800" b="1" dirty="0">
                <a:solidFill>
                  <a:srgbClr val="FFFF00"/>
                </a:solidFill>
                <a:latin typeface="B Zar "/>
                <a:cs typeface="B Titr" panose="00000700000000000000" pitchFamily="2" charset="-78"/>
              </a:rPr>
              <a:t> انقلاب اسلامی آغازگر عصر جدید عالم</a:t>
            </a:r>
          </a:p>
          <a:p>
            <a:pPr marL="269877" indent="-269877" algn="r" rtl="1">
              <a:lnSpc>
                <a:spcPct val="150000"/>
              </a:lnSpc>
              <a:buAutoNum type="arabicPeriod"/>
            </a:pPr>
            <a:r>
              <a:rPr lang="fa-IR" sz="1800" b="1" dirty="0">
                <a:solidFill>
                  <a:srgbClr val="FFFF00"/>
                </a:solidFill>
                <a:latin typeface="B Zar "/>
                <a:cs typeface="B Titr" panose="00000700000000000000" pitchFamily="2" charset="-78"/>
              </a:rPr>
              <a:t>تاریخ مصرف نداشتن شعارهای جهانی انقلاب</a:t>
            </a:r>
          </a:p>
          <a:p>
            <a:pPr marL="269877" indent="-269877" algn="r" rtl="1">
              <a:lnSpc>
                <a:spcPct val="150000"/>
              </a:lnSpc>
              <a:buAutoNum type="arabicPeriod"/>
            </a:pPr>
            <a:r>
              <a:rPr lang="fa-IR" sz="1800" b="1" dirty="0">
                <a:solidFill>
                  <a:srgbClr val="FFFF00"/>
                </a:solidFill>
                <a:latin typeface="B Zar "/>
                <a:cs typeface="B Titr" panose="00000700000000000000" pitchFamily="2" charset="-78"/>
              </a:rPr>
              <a:t> انقلاب اسلامی پدیده‌ای زنده و بااراده</a:t>
            </a:r>
          </a:p>
          <a:p>
            <a:pPr marL="269877" indent="-269877" algn="r" rtl="1">
              <a:lnSpc>
                <a:spcPct val="150000"/>
              </a:lnSpc>
              <a:buAutoNum type="arabicPeriod"/>
            </a:pPr>
            <a:r>
              <a:rPr lang="fa-IR" sz="1800" b="1" dirty="0">
                <a:solidFill>
                  <a:srgbClr val="FFFF00"/>
                </a:solidFill>
                <a:latin typeface="B Zar "/>
                <a:cs typeface="B Titr" panose="00000700000000000000" pitchFamily="2" charset="-78"/>
              </a:rPr>
              <a:t>نه متحجّرو نه بی‌مبالات</a:t>
            </a:r>
          </a:p>
          <a:p>
            <a:pPr marL="269877" indent="-269877" algn="r" rtl="1">
              <a:lnSpc>
                <a:spcPct val="150000"/>
              </a:lnSpc>
              <a:buAutoNum type="arabicPeriod"/>
            </a:pPr>
            <a:r>
              <a:rPr lang="fa-IR" sz="1800" b="1" dirty="0">
                <a:solidFill>
                  <a:srgbClr val="FFFF00"/>
                </a:solidFill>
                <a:latin typeface="B Zar "/>
                <a:cs typeface="B Titr" panose="00000700000000000000" pitchFamily="2" charset="-78"/>
              </a:rPr>
              <a:t> انقلاب اسلامی قدرتمند امّا مهربان و باگذشت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10594892" y="2108062"/>
            <a:ext cx="1405781" cy="124907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lnSpc>
                <a:spcPct val="150000"/>
              </a:lnSpc>
            </a:pPr>
            <a:r>
              <a:rPr lang="fa-IR" sz="1800" b="1" dirty="0">
                <a:solidFill>
                  <a:schemeClr val="accent1">
                    <a:lumMod val="50000"/>
                  </a:schemeClr>
                </a:solidFill>
                <a:cs typeface="B Titr" panose="00000700000000000000" pitchFamily="2" charset="-78"/>
              </a:rPr>
              <a:t>عظمتِ</a:t>
            </a:r>
          </a:p>
          <a:p>
            <a:pPr algn="ctr" rtl="1">
              <a:lnSpc>
                <a:spcPct val="150000"/>
              </a:lnSpc>
            </a:pPr>
            <a:r>
              <a:rPr lang="fa-IR" sz="1800" b="1" dirty="0">
                <a:solidFill>
                  <a:schemeClr val="accent1">
                    <a:lumMod val="50000"/>
                  </a:schemeClr>
                </a:solidFill>
                <a:cs typeface="B Titr" panose="00000700000000000000" pitchFamily="2" charset="-78"/>
              </a:rPr>
              <a:t>حادثۀ انقلاب</a:t>
            </a:r>
          </a:p>
        </p:txBody>
      </p:sp>
    </p:spTree>
    <p:extLst>
      <p:ext uri="{BB962C8B-B14F-4D97-AF65-F5344CB8AC3E}">
        <p14:creationId xmlns:p14="http://schemas.microsoft.com/office/powerpoint/2010/main" val="2349301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34437E-6 L -0.24271 0.13951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35" y="697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4.34437E-6 L -0.25508 0.13951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60" y="69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44187437-8BF2-87C3-61DC-2BFC645095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636334"/>
            <a:ext cx="942391" cy="942391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-14514" y="-46181"/>
            <a:ext cx="12206514" cy="1005543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fa-IR" sz="3276" dirty="0"/>
          </a:p>
        </p:txBody>
      </p:sp>
      <p:sp>
        <p:nvSpPr>
          <p:cNvPr id="40" name="Rounded Rectangle 39"/>
          <p:cNvSpPr/>
          <p:nvPr/>
        </p:nvSpPr>
        <p:spPr>
          <a:xfrm>
            <a:off x="5376296" y="1610283"/>
            <a:ext cx="4903016" cy="639621"/>
          </a:xfrm>
          <a:prstGeom prst="roundRect">
            <a:avLst>
              <a:gd name="adj" fmla="val 18333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400" b="1" dirty="0">
                <a:solidFill>
                  <a:srgbClr val="AC0000"/>
                </a:solidFill>
                <a:latin typeface="Noor_Titr" pitchFamily="2" charset="-78"/>
                <a:cs typeface="B Titr" panose="00000700000000000000" pitchFamily="2" charset="-78"/>
              </a:rPr>
              <a:t>ویژگی‌های ممتاز انقلاب اسلامی ایران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="" xmlns:a16="http://schemas.microsoft.com/office/drawing/2014/main" id="{552536BD-986B-51AF-D51C-875797F8B2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188700" y="2654794"/>
            <a:ext cx="532605" cy="515830"/>
          </a:xfrm>
          <a:prstGeom prst="rect">
            <a:avLst/>
          </a:prstGeom>
        </p:spPr>
      </p:pic>
      <p:sp>
        <p:nvSpPr>
          <p:cNvPr id="37" name="Rectangle: Rounded Corners 7">
            <a:extLst>
              <a:ext uri="{FF2B5EF4-FFF2-40B4-BE49-F238E27FC236}">
                <a16:creationId xmlns="" xmlns:a16="http://schemas.microsoft.com/office/drawing/2014/main" id="{74D89166-66DA-C49C-F40A-E1D7D01BAE3A}"/>
              </a:ext>
            </a:extLst>
          </p:cNvPr>
          <p:cNvSpPr/>
          <p:nvPr/>
        </p:nvSpPr>
        <p:spPr>
          <a:xfrm>
            <a:off x="4656220" y="2620608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پایبندی به آرمان‌ها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E9CB32E9-86CA-5646-21F5-7ECB9B5A14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188700" y="3332502"/>
            <a:ext cx="532605" cy="515830"/>
          </a:xfrm>
          <a:prstGeom prst="rect">
            <a:avLst/>
          </a:prstGeom>
        </p:spPr>
      </p:pic>
      <p:sp>
        <p:nvSpPr>
          <p:cNvPr id="41" name="Rectangle: Rounded Corners 14">
            <a:extLst>
              <a:ext uri="{FF2B5EF4-FFF2-40B4-BE49-F238E27FC236}">
                <a16:creationId xmlns="" xmlns:a16="http://schemas.microsoft.com/office/drawing/2014/main" id="{D0810A26-D4E4-BB48-B087-E500E077BE80}"/>
              </a:ext>
            </a:extLst>
          </p:cNvPr>
          <p:cNvSpPr/>
          <p:nvPr/>
        </p:nvSpPr>
        <p:spPr>
          <a:xfrm>
            <a:off x="4656220" y="3298316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 انقلاب اسلامی آغازگر عصر جدید عالم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="" xmlns:a16="http://schemas.microsoft.com/office/drawing/2014/main" id="{28E477CF-74F8-E75C-BBA1-777A9A37AF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188700" y="4057095"/>
            <a:ext cx="532605" cy="515830"/>
          </a:xfrm>
          <a:prstGeom prst="rect">
            <a:avLst/>
          </a:prstGeom>
        </p:spPr>
      </p:pic>
      <p:sp>
        <p:nvSpPr>
          <p:cNvPr id="43" name="Rectangle: Rounded Corners 16">
            <a:extLst>
              <a:ext uri="{FF2B5EF4-FFF2-40B4-BE49-F238E27FC236}">
                <a16:creationId xmlns="" xmlns:a16="http://schemas.microsoft.com/office/drawing/2014/main" id="{B8CECF1B-AFFD-C8D0-DDCA-3699BBCD1393}"/>
              </a:ext>
            </a:extLst>
          </p:cNvPr>
          <p:cNvSpPr/>
          <p:nvPr/>
        </p:nvSpPr>
        <p:spPr>
          <a:xfrm>
            <a:off x="4656220" y="3992348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 تاریخ مصرف نداشتن شعارهای جهانی انقلاب اسلامی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DFFE7693-8B09-EE11-39ED-2DEB003D8E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188700" y="4734803"/>
            <a:ext cx="532605" cy="515830"/>
          </a:xfrm>
          <a:prstGeom prst="rect">
            <a:avLst/>
          </a:prstGeom>
        </p:spPr>
      </p:pic>
      <p:sp>
        <p:nvSpPr>
          <p:cNvPr id="45" name="Rectangle: Rounded Corners 18">
            <a:extLst>
              <a:ext uri="{FF2B5EF4-FFF2-40B4-BE49-F238E27FC236}">
                <a16:creationId xmlns="" xmlns:a16="http://schemas.microsoft.com/office/drawing/2014/main" id="{ED6B0CA3-D61A-6821-681B-404121499E4A}"/>
              </a:ext>
            </a:extLst>
          </p:cNvPr>
          <p:cNvSpPr/>
          <p:nvPr/>
        </p:nvSpPr>
        <p:spPr>
          <a:xfrm>
            <a:off x="4656220" y="4673680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 انقلاب اسلامی پدیده‌ای زنده و بااراده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="" xmlns:a16="http://schemas.microsoft.com/office/drawing/2014/main" id="{44C7A588-20CB-514A-4800-4D4C2EEB5F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226799" y="5419759"/>
            <a:ext cx="532605" cy="515830"/>
          </a:xfrm>
          <a:prstGeom prst="rect">
            <a:avLst/>
          </a:prstGeom>
        </p:spPr>
      </p:pic>
      <p:sp>
        <p:nvSpPr>
          <p:cNvPr id="47" name="Rectangle: Rounded Corners 20">
            <a:extLst>
              <a:ext uri="{FF2B5EF4-FFF2-40B4-BE49-F238E27FC236}">
                <a16:creationId xmlns="" xmlns:a16="http://schemas.microsoft.com/office/drawing/2014/main" id="{94369CCA-E940-40D5-4635-EC98C7F8D80E}"/>
              </a:ext>
            </a:extLst>
          </p:cNvPr>
          <p:cNvSpPr/>
          <p:nvPr/>
        </p:nvSpPr>
        <p:spPr>
          <a:xfrm>
            <a:off x="4656220" y="5355012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نه متحجّر و نه بی‌مبالات</a:t>
            </a:r>
          </a:p>
        </p:txBody>
      </p:sp>
      <p:pic>
        <p:nvPicPr>
          <p:cNvPr id="48" name="Picture 47">
            <a:extLst>
              <a:ext uri="{FF2B5EF4-FFF2-40B4-BE49-F238E27FC236}">
                <a16:creationId xmlns="" xmlns:a16="http://schemas.microsoft.com/office/drawing/2014/main" id="{ADAA299B-44C3-CEE6-9FD3-678E6892A0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226799" y="6084767"/>
            <a:ext cx="532605" cy="515830"/>
          </a:xfrm>
          <a:prstGeom prst="rect">
            <a:avLst/>
          </a:prstGeom>
        </p:spPr>
      </p:pic>
      <p:sp>
        <p:nvSpPr>
          <p:cNvPr id="49" name="Rectangle: Rounded Corners 23">
            <a:extLst>
              <a:ext uri="{FF2B5EF4-FFF2-40B4-BE49-F238E27FC236}">
                <a16:creationId xmlns="" xmlns:a16="http://schemas.microsoft.com/office/drawing/2014/main" id="{C680F3E0-B327-E969-E128-787B603262C1}"/>
              </a:ext>
            </a:extLst>
          </p:cNvPr>
          <p:cNvSpPr/>
          <p:nvPr/>
        </p:nvSpPr>
        <p:spPr>
          <a:xfrm>
            <a:off x="4656220" y="6023644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 انقلاب اسلامی قدرتمند امّا مهربان و باگذشت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144000" y="179882"/>
            <a:ext cx="3005399" cy="596269"/>
          </a:xfrm>
          <a:prstGeom prst="roundRect">
            <a:avLst>
              <a:gd name="adj" fmla="val 18333"/>
            </a:avLst>
          </a:prstGeom>
          <a:solidFill>
            <a:srgbClr val="66FFCC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400" b="1" dirty="0">
                <a:solidFill>
                  <a:srgbClr val="002060"/>
                </a:solidFill>
                <a:latin typeface="Noor_Titr" pitchFamily="2" charset="-78"/>
                <a:cs typeface="B Titr" panose="00000700000000000000" pitchFamily="2" charset="-78"/>
              </a:rPr>
              <a:t>1. عظمت حادثه‌ی انقلاب</a:t>
            </a:r>
          </a:p>
        </p:txBody>
      </p:sp>
    </p:spTree>
    <p:extLst>
      <p:ext uri="{BB962C8B-B14F-4D97-AF65-F5344CB8AC3E}">
        <p14:creationId xmlns:p14="http://schemas.microsoft.com/office/powerpoint/2010/main" val="2676998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41" grpId="0" animBg="1"/>
      <p:bldP spid="43" grpId="0" animBg="1"/>
      <p:bldP spid="45" grpId="0" animBg="1"/>
      <p:bldP spid="47" grpId="0" animBg="1"/>
      <p:bldP spid="4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44187437-8BF2-87C3-61DC-2BFC645095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636334"/>
            <a:ext cx="942391" cy="942391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-14514" y="-46181"/>
            <a:ext cx="12206514" cy="1005543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fa-IR" sz="3276" dirty="0"/>
          </a:p>
        </p:txBody>
      </p:sp>
      <p:sp>
        <p:nvSpPr>
          <p:cNvPr id="40" name="Rounded Rectangle 39"/>
          <p:cNvSpPr/>
          <p:nvPr/>
        </p:nvSpPr>
        <p:spPr>
          <a:xfrm>
            <a:off x="5376296" y="1610283"/>
            <a:ext cx="4903016" cy="639621"/>
          </a:xfrm>
          <a:prstGeom prst="roundRect">
            <a:avLst>
              <a:gd name="adj" fmla="val 18333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400" b="1" dirty="0">
                <a:solidFill>
                  <a:srgbClr val="AC0000"/>
                </a:solidFill>
                <a:latin typeface="Noor_Titr" pitchFamily="2" charset="-78"/>
                <a:cs typeface="B Titr" panose="00000700000000000000" pitchFamily="2" charset="-78"/>
              </a:rPr>
              <a:t>ویژگی‌های ممتاز انقلاب اسلامی ایران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="" xmlns:a16="http://schemas.microsoft.com/office/drawing/2014/main" id="{552536BD-986B-51AF-D51C-875797F8B2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188700" y="2654794"/>
            <a:ext cx="532605" cy="515830"/>
          </a:xfrm>
          <a:prstGeom prst="rect">
            <a:avLst/>
          </a:prstGeom>
        </p:spPr>
      </p:pic>
      <p:sp>
        <p:nvSpPr>
          <p:cNvPr id="37" name="Rectangle: Rounded Corners 7">
            <a:extLst>
              <a:ext uri="{FF2B5EF4-FFF2-40B4-BE49-F238E27FC236}">
                <a16:creationId xmlns="" xmlns:a16="http://schemas.microsoft.com/office/drawing/2014/main" id="{74D89166-66DA-C49C-F40A-E1D7D01BAE3A}"/>
              </a:ext>
            </a:extLst>
          </p:cNvPr>
          <p:cNvSpPr/>
          <p:nvPr/>
        </p:nvSpPr>
        <p:spPr>
          <a:xfrm>
            <a:off x="4656220" y="2620608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پایبندی به آرمان‌ها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E9CB32E9-86CA-5646-21F5-7ECB9B5A14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188700" y="3332502"/>
            <a:ext cx="532605" cy="515830"/>
          </a:xfrm>
          <a:prstGeom prst="rect">
            <a:avLst/>
          </a:prstGeom>
        </p:spPr>
      </p:pic>
      <p:sp>
        <p:nvSpPr>
          <p:cNvPr id="41" name="Rectangle: Rounded Corners 14">
            <a:extLst>
              <a:ext uri="{FF2B5EF4-FFF2-40B4-BE49-F238E27FC236}">
                <a16:creationId xmlns="" xmlns:a16="http://schemas.microsoft.com/office/drawing/2014/main" id="{D0810A26-D4E4-BB48-B087-E500E077BE80}"/>
              </a:ext>
            </a:extLst>
          </p:cNvPr>
          <p:cNvSpPr/>
          <p:nvPr/>
        </p:nvSpPr>
        <p:spPr>
          <a:xfrm>
            <a:off x="4656220" y="3298316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 انقلاب اسلامی آغازگر عصر جدید عالم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="" xmlns:a16="http://schemas.microsoft.com/office/drawing/2014/main" id="{28E477CF-74F8-E75C-BBA1-777A9A37AF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188700" y="4057095"/>
            <a:ext cx="532605" cy="515830"/>
          </a:xfrm>
          <a:prstGeom prst="rect">
            <a:avLst/>
          </a:prstGeom>
        </p:spPr>
      </p:pic>
      <p:sp>
        <p:nvSpPr>
          <p:cNvPr id="43" name="Rectangle: Rounded Corners 16">
            <a:extLst>
              <a:ext uri="{FF2B5EF4-FFF2-40B4-BE49-F238E27FC236}">
                <a16:creationId xmlns="" xmlns:a16="http://schemas.microsoft.com/office/drawing/2014/main" id="{B8CECF1B-AFFD-C8D0-DDCA-3699BBCD1393}"/>
              </a:ext>
            </a:extLst>
          </p:cNvPr>
          <p:cNvSpPr/>
          <p:nvPr/>
        </p:nvSpPr>
        <p:spPr>
          <a:xfrm>
            <a:off x="4656220" y="3992348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 تاریخ مصرف نداشتن شعارهای جهانی انقلاب اسلامی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DFFE7693-8B09-EE11-39ED-2DEB003D8E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188700" y="4734803"/>
            <a:ext cx="532605" cy="515830"/>
          </a:xfrm>
          <a:prstGeom prst="rect">
            <a:avLst/>
          </a:prstGeom>
        </p:spPr>
      </p:pic>
      <p:sp>
        <p:nvSpPr>
          <p:cNvPr id="45" name="Rectangle: Rounded Corners 18">
            <a:extLst>
              <a:ext uri="{FF2B5EF4-FFF2-40B4-BE49-F238E27FC236}">
                <a16:creationId xmlns="" xmlns:a16="http://schemas.microsoft.com/office/drawing/2014/main" id="{ED6B0CA3-D61A-6821-681B-404121499E4A}"/>
              </a:ext>
            </a:extLst>
          </p:cNvPr>
          <p:cNvSpPr/>
          <p:nvPr/>
        </p:nvSpPr>
        <p:spPr>
          <a:xfrm>
            <a:off x="4656220" y="4673680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 انقلاب اسلامی پدیده‌ای زنده و بااراده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="" xmlns:a16="http://schemas.microsoft.com/office/drawing/2014/main" id="{44C7A588-20CB-514A-4800-4D4C2EEB5F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226799" y="5419759"/>
            <a:ext cx="532605" cy="515830"/>
          </a:xfrm>
          <a:prstGeom prst="rect">
            <a:avLst/>
          </a:prstGeom>
        </p:spPr>
      </p:pic>
      <p:sp>
        <p:nvSpPr>
          <p:cNvPr id="47" name="Rectangle: Rounded Corners 20">
            <a:extLst>
              <a:ext uri="{FF2B5EF4-FFF2-40B4-BE49-F238E27FC236}">
                <a16:creationId xmlns="" xmlns:a16="http://schemas.microsoft.com/office/drawing/2014/main" id="{94369CCA-E940-40D5-4635-EC98C7F8D80E}"/>
              </a:ext>
            </a:extLst>
          </p:cNvPr>
          <p:cNvSpPr/>
          <p:nvPr/>
        </p:nvSpPr>
        <p:spPr>
          <a:xfrm>
            <a:off x="4656220" y="5355012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نه متحجّر و نه بی‌مبالات</a:t>
            </a:r>
          </a:p>
        </p:txBody>
      </p:sp>
      <p:pic>
        <p:nvPicPr>
          <p:cNvPr id="48" name="Picture 47">
            <a:extLst>
              <a:ext uri="{FF2B5EF4-FFF2-40B4-BE49-F238E27FC236}">
                <a16:creationId xmlns="" xmlns:a16="http://schemas.microsoft.com/office/drawing/2014/main" id="{ADAA299B-44C3-CEE6-9FD3-678E6892A0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226799" y="6084767"/>
            <a:ext cx="532605" cy="515830"/>
          </a:xfrm>
          <a:prstGeom prst="rect">
            <a:avLst/>
          </a:prstGeom>
        </p:spPr>
      </p:pic>
      <p:sp>
        <p:nvSpPr>
          <p:cNvPr id="49" name="Rectangle: Rounded Corners 23">
            <a:extLst>
              <a:ext uri="{FF2B5EF4-FFF2-40B4-BE49-F238E27FC236}">
                <a16:creationId xmlns="" xmlns:a16="http://schemas.microsoft.com/office/drawing/2014/main" id="{C680F3E0-B327-E969-E128-787B603262C1}"/>
              </a:ext>
            </a:extLst>
          </p:cNvPr>
          <p:cNvSpPr/>
          <p:nvPr/>
        </p:nvSpPr>
        <p:spPr>
          <a:xfrm>
            <a:off x="4656220" y="6023644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 انقلاب اسلامی قدرتمند امّا مهربان و باگذشت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144000" y="179882"/>
            <a:ext cx="3005399" cy="596269"/>
          </a:xfrm>
          <a:prstGeom prst="roundRect">
            <a:avLst>
              <a:gd name="adj" fmla="val 18333"/>
            </a:avLst>
          </a:prstGeom>
          <a:solidFill>
            <a:srgbClr val="66FFCC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400" b="1" dirty="0">
                <a:solidFill>
                  <a:srgbClr val="002060"/>
                </a:solidFill>
                <a:latin typeface="Noor_Titr" pitchFamily="2" charset="-78"/>
                <a:cs typeface="B Titr" panose="00000700000000000000" pitchFamily="2" charset="-78"/>
              </a:rPr>
              <a:t>1. عظمت حادثه‌ی انقلاب</a:t>
            </a:r>
          </a:p>
        </p:txBody>
      </p:sp>
      <p:sp>
        <p:nvSpPr>
          <p:cNvPr id="2" name="Left Arrow 1"/>
          <p:cNvSpPr/>
          <p:nvPr/>
        </p:nvSpPr>
        <p:spPr>
          <a:xfrm>
            <a:off x="8570872" y="306686"/>
            <a:ext cx="457200" cy="299808"/>
          </a:xfrm>
          <a:prstGeom prst="leftArrow">
            <a:avLst/>
          </a:prstGeom>
          <a:solidFill>
            <a:srgbClr val="5DD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59921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02 -0.00209 L -0.20338 -0.32446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18" y="-161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37" grpId="0" animBg="1"/>
      <p:bldP spid="41" grpId="0" animBg="1"/>
      <p:bldP spid="43" grpId="0" animBg="1"/>
      <p:bldP spid="45" grpId="0" animBg="1"/>
      <p:bldP spid="47" grpId="0" animBg="1"/>
      <p:bldP spid="49" grpId="0" animBg="1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44187437-8BF2-87C3-61DC-2BFC645095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636334"/>
            <a:ext cx="942391" cy="942391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-14514" y="-46181"/>
            <a:ext cx="12206514" cy="1005543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fa-IR" sz="3276" dirty="0"/>
          </a:p>
        </p:txBody>
      </p:sp>
      <p:sp>
        <p:nvSpPr>
          <p:cNvPr id="22" name="Rounded Rectangle 21"/>
          <p:cNvSpPr/>
          <p:nvPr/>
        </p:nvSpPr>
        <p:spPr>
          <a:xfrm>
            <a:off x="9144000" y="179882"/>
            <a:ext cx="3005399" cy="596269"/>
          </a:xfrm>
          <a:prstGeom prst="roundRect">
            <a:avLst>
              <a:gd name="adj" fmla="val 18333"/>
            </a:avLst>
          </a:prstGeom>
          <a:solidFill>
            <a:srgbClr val="66FFCC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400" b="1" dirty="0">
                <a:solidFill>
                  <a:srgbClr val="002060"/>
                </a:solidFill>
                <a:latin typeface="Noor_Titr" pitchFamily="2" charset="-78"/>
                <a:cs typeface="B Titr" panose="00000700000000000000" pitchFamily="2" charset="-78"/>
              </a:rPr>
              <a:t>1. عظمت حادثه‌ی انقلاب</a:t>
            </a:r>
          </a:p>
        </p:txBody>
      </p:sp>
      <p:sp>
        <p:nvSpPr>
          <p:cNvPr id="19" name="Rectangle: Rounded Corners 7">
            <a:extLst>
              <a:ext uri="{FF2B5EF4-FFF2-40B4-BE49-F238E27FC236}">
                <a16:creationId xmlns="" xmlns:a16="http://schemas.microsoft.com/office/drawing/2014/main" id="{74D89166-66DA-C49C-F40A-E1D7D01BAE3A}"/>
              </a:ext>
            </a:extLst>
          </p:cNvPr>
          <p:cNvSpPr/>
          <p:nvPr/>
        </p:nvSpPr>
        <p:spPr>
          <a:xfrm>
            <a:off x="2176465" y="164490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پایبندی به آرمان‌ها</a:t>
            </a:r>
          </a:p>
        </p:txBody>
      </p:sp>
      <p:sp>
        <p:nvSpPr>
          <p:cNvPr id="2" name="Left Arrow 1"/>
          <p:cNvSpPr/>
          <p:nvPr/>
        </p:nvSpPr>
        <p:spPr>
          <a:xfrm>
            <a:off x="8570872" y="306686"/>
            <a:ext cx="457200" cy="299808"/>
          </a:xfrm>
          <a:prstGeom prst="leftArrow">
            <a:avLst/>
          </a:prstGeom>
          <a:solidFill>
            <a:srgbClr val="5DD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44187437-8BF2-87C3-61DC-2BFC645095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636334"/>
            <a:ext cx="942391" cy="942391"/>
          </a:xfrm>
          <a:prstGeom prst="rect">
            <a:avLst/>
          </a:prstGeom>
        </p:spPr>
      </p:pic>
      <p:pic>
        <p:nvPicPr>
          <p:cNvPr id="24" name="1">
            <a:hlinkClick r:id="" action="ppaction://media"/>
            <a:extLst>
              <a:ext uri="{FF2B5EF4-FFF2-40B4-BE49-F238E27FC236}">
                <a16:creationId xmlns="" xmlns:a16="http://schemas.microsoft.com/office/drawing/2014/main" id="{55FE1FC9-026B-E429-C442-6CE7DF17380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150" y="1247980"/>
            <a:ext cx="5924550" cy="3554729"/>
          </a:xfrm>
          <a:prstGeom prst="roundRect">
            <a:avLst>
              <a:gd name="adj" fmla="val 5439"/>
            </a:avLst>
          </a:prstGeom>
          <a:ln>
            <a:noFill/>
          </a:ln>
          <a:effectLst>
            <a:innerShdw blurRad="114300" dist="50800">
              <a:srgbClr val="000000">
                <a:alpha val="0"/>
              </a:srgbClr>
            </a:innerShdw>
          </a:effectLst>
        </p:spPr>
      </p:pic>
      <p:sp>
        <p:nvSpPr>
          <p:cNvPr id="25" name="Rectangle: Rounded Corners 40">
            <a:extLst>
              <a:ext uri="{FF2B5EF4-FFF2-40B4-BE49-F238E27FC236}">
                <a16:creationId xmlns="" xmlns:a16="http://schemas.microsoft.com/office/drawing/2014/main" id="{B12180E1-1E0F-BCF5-AFA4-EDB0D0F1C42C}"/>
              </a:ext>
            </a:extLst>
          </p:cNvPr>
          <p:cNvSpPr/>
          <p:nvPr/>
        </p:nvSpPr>
        <p:spPr>
          <a:xfrm>
            <a:off x="6279755" y="1546500"/>
            <a:ext cx="5705603" cy="458725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7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از میان ملّت‌های زیر ستم کمتر ملّتی به انقلاب همّت می‌گمارد</a:t>
            </a:r>
          </a:p>
        </p:txBody>
      </p:sp>
      <p:sp>
        <p:nvSpPr>
          <p:cNvPr id="26" name="Rectangle: Rounded Corners 41">
            <a:extLst>
              <a:ext uri="{FF2B5EF4-FFF2-40B4-BE49-F238E27FC236}">
                <a16:creationId xmlns="" xmlns:a16="http://schemas.microsoft.com/office/drawing/2014/main" id="{7EB0CFD5-E79B-3DAE-BD88-88E897410C9F}"/>
              </a:ext>
            </a:extLst>
          </p:cNvPr>
          <p:cNvSpPr/>
          <p:nvPr/>
        </p:nvSpPr>
        <p:spPr>
          <a:xfrm>
            <a:off x="6276955" y="2090743"/>
            <a:ext cx="5698455" cy="458725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7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 ازمیان ملت‌های به‌پاخاسته کمتر ملتی آرمان‌های انقلابش را حفظ کرده</a:t>
            </a:r>
          </a:p>
        </p:txBody>
      </p:sp>
      <p:sp>
        <p:nvSpPr>
          <p:cNvPr id="27" name="Rectangle: Rounded Corners 40">
            <a:extLst>
              <a:ext uri="{FF2B5EF4-FFF2-40B4-BE49-F238E27FC236}">
                <a16:creationId xmlns="" xmlns:a16="http://schemas.microsoft.com/office/drawing/2014/main" id="{B12180E1-1E0F-BCF5-AFA4-EDB0D0F1C42C}"/>
              </a:ext>
            </a:extLst>
          </p:cNvPr>
          <p:cNvSpPr/>
          <p:nvPr/>
        </p:nvSpPr>
        <p:spPr>
          <a:xfrm>
            <a:off x="6277208" y="2600761"/>
            <a:ext cx="5705603" cy="458725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7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انقلاب پرشکوه ملّت ایران؛ بزرگترین و مردمی‌ترین انقلاب عصر جدید</a:t>
            </a:r>
          </a:p>
        </p:txBody>
      </p:sp>
      <p:sp>
        <p:nvSpPr>
          <p:cNvPr id="28" name="Rectangle: Rounded Corners 40">
            <a:extLst>
              <a:ext uri="{FF2B5EF4-FFF2-40B4-BE49-F238E27FC236}">
                <a16:creationId xmlns="" xmlns:a16="http://schemas.microsoft.com/office/drawing/2014/main" id="{B12180E1-1E0F-BCF5-AFA4-EDB0D0F1C42C}"/>
              </a:ext>
            </a:extLst>
          </p:cNvPr>
          <p:cNvSpPr/>
          <p:nvPr/>
        </p:nvSpPr>
        <p:spPr>
          <a:xfrm>
            <a:off x="6269602" y="3120526"/>
            <a:ext cx="5705603" cy="458725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7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تنها انقلاب با یک چلّه پرافتخار بدون خیانت به آرمانها</a:t>
            </a:r>
          </a:p>
        </p:txBody>
      </p:sp>
      <p:sp>
        <p:nvSpPr>
          <p:cNvPr id="29" name="Rectangle: Rounded Corners 40">
            <a:extLst>
              <a:ext uri="{FF2B5EF4-FFF2-40B4-BE49-F238E27FC236}">
                <a16:creationId xmlns="" xmlns:a16="http://schemas.microsoft.com/office/drawing/2014/main" id="{9C098AD1-58CC-4E5F-A23E-778B4A511272}"/>
              </a:ext>
            </a:extLst>
          </p:cNvPr>
          <p:cNvSpPr/>
          <p:nvPr/>
        </p:nvSpPr>
        <p:spPr>
          <a:xfrm>
            <a:off x="6269601" y="3653556"/>
            <a:ext cx="5705603" cy="458725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7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صیانت انقلاب اسلامی از کرامت خود و  اصالت شعارهایش</a:t>
            </a:r>
          </a:p>
        </p:txBody>
      </p:sp>
      <p:sp>
        <p:nvSpPr>
          <p:cNvPr id="30" name="Rectangle: Rounded Corners 41">
            <a:extLst>
              <a:ext uri="{FF2B5EF4-FFF2-40B4-BE49-F238E27FC236}">
                <a16:creationId xmlns="" xmlns:a16="http://schemas.microsoft.com/office/drawing/2014/main" id="{FF414EB8-78CE-44FC-ABB5-82B19E12AEAC}"/>
              </a:ext>
            </a:extLst>
          </p:cNvPr>
          <p:cNvSpPr/>
          <p:nvPr/>
        </p:nvSpPr>
        <p:spPr>
          <a:xfrm>
            <a:off x="6276954" y="4184121"/>
            <a:ext cx="5698455" cy="458725"/>
          </a:xfrm>
          <a:prstGeom prst="roundRect">
            <a:avLst>
              <a:gd name="adj" fmla="val 44915"/>
            </a:avLst>
          </a:prstGeom>
          <a:noFill/>
          <a:ln w="28575">
            <a:solidFill>
              <a:srgbClr val="5DD5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7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ورود انقلاب اسلامی به دومین مرحله حیات خود</a:t>
            </a:r>
          </a:p>
        </p:txBody>
      </p:sp>
      <p:sp>
        <p:nvSpPr>
          <p:cNvPr id="31" name="Rectangle: Rounded Corners 14">
            <a:extLst>
              <a:ext uri="{FF2B5EF4-FFF2-40B4-BE49-F238E27FC236}">
                <a16:creationId xmlns="" xmlns:a16="http://schemas.microsoft.com/office/drawing/2014/main" id="{1BDFD92E-463D-4476-8BE9-35DCE275F11C}"/>
              </a:ext>
            </a:extLst>
          </p:cNvPr>
          <p:cNvSpPr/>
          <p:nvPr/>
        </p:nvSpPr>
        <p:spPr>
          <a:xfrm>
            <a:off x="10011365" y="5760219"/>
            <a:ext cx="1848117" cy="834789"/>
          </a:xfrm>
          <a:prstGeom prst="roundRect">
            <a:avLst>
              <a:gd name="adj" fmla="val 50000"/>
            </a:avLst>
          </a:prstGeom>
          <a:solidFill>
            <a:srgbClr val="66FFCC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18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گام دوم انقلاب اسلامی برای</a:t>
            </a:r>
          </a:p>
        </p:txBody>
      </p:sp>
      <p:sp>
        <p:nvSpPr>
          <p:cNvPr id="32" name="Left Brace 31">
            <a:extLst>
              <a:ext uri="{FF2B5EF4-FFF2-40B4-BE49-F238E27FC236}">
                <a16:creationId xmlns="" xmlns:a16="http://schemas.microsoft.com/office/drawing/2014/main" id="{ED94532C-4C0D-470A-BDCB-FAA8032EC2DA}"/>
              </a:ext>
            </a:extLst>
          </p:cNvPr>
          <p:cNvSpPr/>
          <p:nvPr/>
        </p:nvSpPr>
        <p:spPr>
          <a:xfrm rot="10800000">
            <a:off x="9654395" y="5259936"/>
            <a:ext cx="338157" cy="1835354"/>
          </a:xfrm>
          <a:prstGeom prst="leftBrace">
            <a:avLst>
              <a:gd name="adj1" fmla="val 47428"/>
              <a:gd name="adj2" fmla="val 50000"/>
            </a:avLst>
          </a:prstGeom>
          <a:ln w="57150">
            <a:solidFill>
              <a:srgbClr val="66FF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 rtl="1"/>
            <a:endParaRPr lang="fa-IR" sz="1800"/>
          </a:p>
        </p:txBody>
      </p:sp>
      <p:sp>
        <p:nvSpPr>
          <p:cNvPr id="33" name="Rectangle: Rounded Corners 29">
            <a:extLst>
              <a:ext uri="{FF2B5EF4-FFF2-40B4-BE49-F238E27FC236}">
                <a16:creationId xmlns="" xmlns:a16="http://schemas.microsoft.com/office/drawing/2014/main" id="{7EEEC0C1-D4FD-4644-A75D-1845867D2231}"/>
              </a:ext>
            </a:extLst>
          </p:cNvPr>
          <p:cNvSpPr/>
          <p:nvPr/>
        </p:nvSpPr>
        <p:spPr>
          <a:xfrm>
            <a:off x="7243484" y="5228008"/>
            <a:ext cx="2318626" cy="42293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18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خودسازی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="" xmlns:a16="http://schemas.microsoft.com/office/drawing/2014/main" id="{42C9E158-4D72-4558-B79A-4EBF7ACCC19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52017" y="5104306"/>
            <a:ext cx="521374" cy="670338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5050774A-9F89-45FB-8C04-0047D92F3540}"/>
              </a:ext>
            </a:extLst>
          </p:cNvPr>
          <p:cNvSpPr txBox="1"/>
          <p:nvPr/>
        </p:nvSpPr>
        <p:spPr>
          <a:xfrm>
            <a:off x="94646" y="5004014"/>
            <a:ext cx="618230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fa-IR" sz="18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با هدف اسلامی ساختن تمام اجزای حاکمیّت پس از پشت‌سرگذاشتنِ</a:t>
            </a:r>
          </a:p>
          <a:p>
            <a:pPr algn="r" rtl="1">
              <a:lnSpc>
                <a:spcPct val="150000"/>
              </a:lnSpc>
            </a:pPr>
            <a:r>
              <a:rPr lang="fa-IR" sz="18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موفّقِ مرحله‌ی اسقاط رژیم طاغوت و تأسیس و تثبیت نظام اسلامی.</a:t>
            </a:r>
            <a:endParaRPr lang="fa-IR" sz="1800" b="1" dirty="0">
              <a:solidFill>
                <a:schemeClr val="bg1"/>
              </a:solidFill>
              <a:cs typeface="B Zar" panose="00000400000000000000" pitchFamily="2" charset="-78"/>
            </a:endParaRPr>
          </a:p>
        </p:txBody>
      </p:sp>
      <p:sp>
        <p:nvSpPr>
          <p:cNvPr id="51" name="Rectangle: Rounded Corners 30">
            <a:extLst>
              <a:ext uri="{FF2B5EF4-FFF2-40B4-BE49-F238E27FC236}">
                <a16:creationId xmlns="" xmlns:a16="http://schemas.microsoft.com/office/drawing/2014/main" id="{72F6B320-8A86-4F81-B033-800452A670EB}"/>
              </a:ext>
            </a:extLst>
          </p:cNvPr>
          <p:cNvSpPr/>
          <p:nvPr/>
        </p:nvSpPr>
        <p:spPr>
          <a:xfrm>
            <a:off x="7252779" y="5898346"/>
            <a:ext cx="2318626" cy="42293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18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جامعه‌پردازی</a:t>
            </a:r>
          </a:p>
        </p:txBody>
      </p:sp>
      <p:sp>
        <p:nvSpPr>
          <p:cNvPr id="52" name="Rectangle: Rounded Corners 31">
            <a:extLst>
              <a:ext uri="{FF2B5EF4-FFF2-40B4-BE49-F238E27FC236}">
                <a16:creationId xmlns="" xmlns:a16="http://schemas.microsoft.com/office/drawing/2014/main" id="{CC075346-52F2-4D8D-99E4-55D8EBDDF569}"/>
              </a:ext>
            </a:extLst>
          </p:cNvPr>
          <p:cNvSpPr/>
          <p:nvPr/>
        </p:nvSpPr>
        <p:spPr>
          <a:xfrm>
            <a:off x="7295631" y="6595008"/>
            <a:ext cx="2318626" cy="42293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18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تمدن‌ سازی</a:t>
            </a:r>
          </a:p>
        </p:txBody>
      </p:sp>
    </p:spTree>
    <p:extLst>
      <p:ext uri="{BB962C8B-B14F-4D97-AF65-F5344CB8AC3E}">
        <p14:creationId xmlns:p14="http://schemas.microsoft.com/office/powerpoint/2010/main" val="4063539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2" fill="hold" display="0">
                  <p:stCondLst>
                    <p:cond delay="indefinite"/>
                  </p:stCondLst>
                </p:cTn>
                <p:tgtEl>
                  <p:spTgt spid="24"/>
                </p:tgtEl>
              </p:cMediaNode>
            </p:video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9" grpId="0" uiExpand="1" build="p"/>
      <p:bldP spid="51" grpId="0" animBg="1"/>
      <p:bldP spid="5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44187437-8BF2-87C3-61DC-2BFC645095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636334"/>
            <a:ext cx="942391" cy="942391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-14514" y="-46181"/>
            <a:ext cx="12206514" cy="1005543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fa-IR" sz="3276" dirty="0"/>
          </a:p>
        </p:txBody>
      </p:sp>
      <p:sp>
        <p:nvSpPr>
          <p:cNvPr id="40" name="Rounded Rectangle 39"/>
          <p:cNvSpPr/>
          <p:nvPr/>
        </p:nvSpPr>
        <p:spPr>
          <a:xfrm>
            <a:off x="5376296" y="1610283"/>
            <a:ext cx="4903016" cy="639621"/>
          </a:xfrm>
          <a:prstGeom prst="roundRect">
            <a:avLst>
              <a:gd name="adj" fmla="val 18333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400" b="1" dirty="0">
                <a:solidFill>
                  <a:srgbClr val="AC0000"/>
                </a:solidFill>
                <a:latin typeface="Noor_Titr" pitchFamily="2" charset="-78"/>
                <a:cs typeface="B Titr" panose="00000700000000000000" pitchFamily="2" charset="-78"/>
              </a:rPr>
              <a:t>ویژگی‌های ممتاز انقلاب اسلامی ایران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="" xmlns:a16="http://schemas.microsoft.com/office/drawing/2014/main" id="{552536BD-986B-51AF-D51C-875797F8B2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188700" y="2654794"/>
            <a:ext cx="532605" cy="515830"/>
          </a:xfrm>
          <a:prstGeom prst="rect">
            <a:avLst/>
          </a:prstGeom>
        </p:spPr>
      </p:pic>
      <p:sp>
        <p:nvSpPr>
          <p:cNvPr id="37" name="Rectangle: Rounded Corners 7">
            <a:extLst>
              <a:ext uri="{FF2B5EF4-FFF2-40B4-BE49-F238E27FC236}">
                <a16:creationId xmlns="" xmlns:a16="http://schemas.microsoft.com/office/drawing/2014/main" id="{74D89166-66DA-C49C-F40A-E1D7D01BAE3A}"/>
              </a:ext>
            </a:extLst>
          </p:cNvPr>
          <p:cNvSpPr/>
          <p:nvPr/>
        </p:nvSpPr>
        <p:spPr>
          <a:xfrm>
            <a:off x="4656220" y="2620608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پایبندی به آرمان‌ها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E9CB32E9-86CA-5646-21F5-7ECB9B5A14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188700" y="3332502"/>
            <a:ext cx="532605" cy="515830"/>
          </a:xfrm>
          <a:prstGeom prst="rect">
            <a:avLst/>
          </a:prstGeom>
        </p:spPr>
      </p:pic>
      <p:sp>
        <p:nvSpPr>
          <p:cNvPr id="41" name="Rectangle: Rounded Corners 14">
            <a:extLst>
              <a:ext uri="{FF2B5EF4-FFF2-40B4-BE49-F238E27FC236}">
                <a16:creationId xmlns="" xmlns:a16="http://schemas.microsoft.com/office/drawing/2014/main" id="{D0810A26-D4E4-BB48-B087-E500E077BE80}"/>
              </a:ext>
            </a:extLst>
          </p:cNvPr>
          <p:cNvSpPr/>
          <p:nvPr/>
        </p:nvSpPr>
        <p:spPr>
          <a:xfrm>
            <a:off x="4656220" y="3298316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 انقلاب اسلامی آغازگر عصر جدید عالم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="" xmlns:a16="http://schemas.microsoft.com/office/drawing/2014/main" id="{28E477CF-74F8-E75C-BBA1-777A9A37AF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188700" y="4057095"/>
            <a:ext cx="532605" cy="515830"/>
          </a:xfrm>
          <a:prstGeom prst="rect">
            <a:avLst/>
          </a:prstGeom>
        </p:spPr>
      </p:pic>
      <p:sp>
        <p:nvSpPr>
          <p:cNvPr id="43" name="Rectangle: Rounded Corners 16">
            <a:extLst>
              <a:ext uri="{FF2B5EF4-FFF2-40B4-BE49-F238E27FC236}">
                <a16:creationId xmlns="" xmlns:a16="http://schemas.microsoft.com/office/drawing/2014/main" id="{B8CECF1B-AFFD-C8D0-DDCA-3699BBCD1393}"/>
              </a:ext>
            </a:extLst>
          </p:cNvPr>
          <p:cNvSpPr/>
          <p:nvPr/>
        </p:nvSpPr>
        <p:spPr>
          <a:xfrm>
            <a:off x="4656220" y="3992348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 تاریخ مصرف نداشتن شعارهای جهانی انقلاب اسلامی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DFFE7693-8B09-EE11-39ED-2DEB003D8E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188700" y="4734803"/>
            <a:ext cx="532605" cy="515830"/>
          </a:xfrm>
          <a:prstGeom prst="rect">
            <a:avLst/>
          </a:prstGeom>
        </p:spPr>
      </p:pic>
      <p:sp>
        <p:nvSpPr>
          <p:cNvPr id="45" name="Rectangle: Rounded Corners 18">
            <a:extLst>
              <a:ext uri="{FF2B5EF4-FFF2-40B4-BE49-F238E27FC236}">
                <a16:creationId xmlns="" xmlns:a16="http://schemas.microsoft.com/office/drawing/2014/main" id="{ED6B0CA3-D61A-6821-681B-404121499E4A}"/>
              </a:ext>
            </a:extLst>
          </p:cNvPr>
          <p:cNvSpPr/>
          <p:nvPr/>
        </p:nvSpPr>
        <p:spPr>
          <a:xfrm>
            <a:off x="4656220" y="4673680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 انقلاب اسلامی پدیده‌ای زنده و بااراده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="" xmlns:a16="http://schemas.microsoft.com/office/drawing/2014/main" id="{44C7A588-20CB-514A-4800-4D4C2EEB5F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226799" y="5419759"/>
            <a:ext cx="532605" cy="515830"/>
          </a:xfrm>
          <a:prstGeom prst="rect">
            <a:avLst/>
          </a:prstGeom>
        </p:spPr>
      </p:pic>
      <p:sp>
        <p:nvSpPr>
          <p:cNvPr id="47" name="Rectangle: Rounded Corners 20">
            <a:extLst>
              <a:ext uri="{FF2B5EF4-FFF2-40B4-BE49-F238E27FC236}">
                <a16:creationId xmlns="" xmlns:a16="http://schemas.microsoft.com/office/drawing/2014/main" id="{94369CCA-E940-40D5-4635-EC98C7F8D80E}"/>
              </a:ext>
            </a:extLst>
          </p:cNvPr>
          <p:cNvSpPr/>
          <p:nvPr/>
        </p:nvSpPr>
        <p:spPr>
          <a:xfrm>
            <a:off x="4656220" y="5355012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نه متحجّر و نه بی‌مبالات</a:t>
            </a:r>
          </a:p>
        </p:txBody>
      </p:sp>
      <p:pic>
        <p:nvPicPr>
          <p:cNvPr id="48" name="Picture 47">
            <a:extLst>
              <a:ext uri="{FF2B5EF4-FFF2-40B4-BE49-F238E27FC236}">
                <a16:creationId xmlns="" xmlns:a16="http://schemas.microsoft.com/office/drawing/2014/main" id="{ADAA299B-44C3-CEE6-9FD3-678E6892A0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226799" y="6084767"/>
            <a:ext cx="532605" cy="515830"/>
          </a:xfrm>
          <a:prstGeom prst="rect">
            <a:avLst/>
          </a:prstGeom>
        </p:spPr>
      </p:pic>
      <p:sp>
        <p:nvSpPr>
          <p:cNvPr id="49" name="Rectangle: Rounded Corners 23">
            <a:extLst>
              <a:ext uri="{FF2B5EF4-FFF2-40B4-BE49-F238E27FC236}">
                <a16:creationId xmlns="" xmlns:a16="http://schemas.microsoft.com/office/drawing/2014/main" id="{C680F3E0-B327-E969-E128-787B603262C1}"/>
              </a:ext>
            </a:extLst>
          </p:cNvPr>
          <p:cNvSpPr/>
          <p:nvPr/>
        </p:nvSpPr>
        <p:spPr>
          <a:xfrm>
            <a:off x="4656220" y="6023644"/>
            <a:ext cx="6278479" cy="584200"/>
          </a:xfrm>
          <a:prstGeom prst="roundRect">
            <a:avLst>
              <a:gd name="adj" fmla="val 50000"/>
            </a:avLst>
          </a:prstGeom>
          <a:solidFill>
            <a:srgbClr val="5DD5F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000" b="1" dirty="0">
                <a:solidFill>
                  <a:schemeClr val="tx1"/>
                </a:solidFill>
                <a:latin typeface="Noor_Titr" pitchFamily="2" charset="-78"/>
                <a:cs typeface="B Titr" panose="00000700000000000000" pitchFamily="2" charset="-78"/>
              </a:rPr>
              <a:t> انقلاب اسلامی قدرتمند امّا مهربان و باگذشت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144000" y="179882"/>
            <a:ext cx="3005399" cy="596269"/>
          </a:xfrm>
          <a:prstGeom prst="roundRect">
            <a:avLst>
              <a:gd name="adj" fmla="val 18333"/>
            </a:avLst>
          </a:prstGeom>
          <a:solidFill>
            <a:srgbClr val="66FFCC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400" b="1" dirty="0">
                <a:solidFill>
                  <a:srgbClr val="002060"/>
                </a:solidFill>
                <a:latin typeface="Noor_Titr" pitchFamily="2" charset="-78"/>
                <a:cs typeface="B Titr" panose="00000700000000000000" pitchFamily="2" charset="-78"/>
              </a:rPr>
              <a:t>1. عظمت حادثه‌ی انقلاب</a:t>
            </a:r>
          </a:p>
        </p:txBody>
      </p:sp>
      <p:sp>
        <p:nvSpPr>
          <p:cNvPr id="2" name="Left Arrow 1"/>
          <p:cNvSpPr/>
          <p:nvPr/>
        </p:nvSpPr>
        <p:spPr>
          <a:xfrm>
            <a:off x="8405772" y="332086"/>
            <a:ext cx="457200" cy="299808"/>
          </a:xfrm>
          <a:prstGeom prst="leftArrow">
            <a:avLst/>
          </a:prstGeom>
          <a:solidFill>
            <a:srgbClr val="5DD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9810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46 -0.00503 L -0.2306 -0.41182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64" y="-203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37" grpId="0" animBg="1"/>
      <p:bldP spid="41" grpId="1" animBg="1"/>
      <p:bldP spid="43" grpId="0" animBg="1"/>
      <p:bldP spid="45" grpId="0" animBg="1"/>
      <p:bldP spid="47" grpId="0" animBg="1"/>
      <p:bldP spid="49" grpId="0" animBg="1"/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1740</TotalTime>
  <Words>1753</Words>
  <Application>Microsoft Office PowerPoint</Application>
  <PresentationFormat>Custom</PresentationFormat>
  <Paragraphs>308</Paragraphs>
  <Slides>27</Slides>
  <Notes>0</Notes>
  <HiddenSlides>0</HiddenSlides>
  <MMClips>22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8" baseType="lpstr">
      <vt:lpstr>Arial</vt:lpstr>
      <vt:lpstr>B Titr</vt:lpstr>
      <vt:lpstr>B Zar</vt:lpstr>
      <vt:lpstr>B Zar </vt:lpstr>
      <vt:lpstr>Calibri</vt:lpstr>
      <vt:lpstr>Calibri Light</vt:lpstr>
      <vt:lpstr>IranNastaliq</vt:lpstr>
      <vt:lpstr>Noor_Titr</vt:lpstr>
      <vt:lpstr>tahoma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«و آخِرُ دَعواهُم أنِ الحمدُ لله ربّ العالَمین»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</cp:lastModifiedBy>
  <cp:revision>221</cp:revision>
  <dcterms:created xsi:type="dcterms:W3CDTF">2023-01-15T12:58:36Z</dcterms:created>
  <dcterms:modified xsi:type="dcterms:W3CDTF">2023-02-20T10:13:36Z</dcterms:modified>
</cp:coreProperties>
</file>