
<file path=[Content_Types].xml><?xml version="1.0" encoding="utf-8"?>
<Types xmlns="http://schemas.openxmlformats.org/package/2006/content-types">
  <Default Extension="jpg" ContentType="image/jpeg"/>
  <Default Extension="mp3" ContentType="audio/m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0"/>
  </p:notesMasterIdLst>
  <p:sldIdLst>
    <p:sldId id="301" r:id="rId2"/>
    <p:sldId id="328" r:id="rId3"/>
    <p:sldId id="329" r:id="rId4"/>
    <p:sldId id="339" r:id="rId5"/>
    <p:sldId id="395" r:id="rId6"/>
    <p:sldId id="297" r:id="rId7"/>
    <p:sldId id="396" r:id="rId8"/>
    <p:sldId id="399" r:id="rId9"/>
    <p:sldId id="400" r:id="rId10"/>
    <p:sldId id="263" r:id="rId11"/>
    <p:sldId id="294" r:id="rId12"/>
    <p:sldId id="290" r:id="rId13"/>
    <p:sldId id="296" r:id="rId14"/>
    <p:sldId id="265" r:id="rId15"/>
    <p:sldId id="401" r:id="rId16"/>
    <p:sldId id="403" r:id="rId17"/>
    <p:sldId id="402" r:id="rId18"/>
    <p:sldId id="299" r:id="rId19"/>
  </p:sldIdLst>
  <p:sldSz cx="12192000" cy="7578725"/>
  <p:notesSz cx="6858000" cy="9144000"/>
  <p:defaultTextStyle>
    <a:defPPr>
      <a:defRPr lang="en-US"/>
    </a:defPPr>
    <a:lvl1pPr marL="0" algn="l" defTabSz="1165008" rtl="0" eaLnBrk="1" latinLnBrk="0" hangingPunct="1">
      <a:defRPr sz="4587" kern="1200">
        <a:solidFill>
          <a:schemeClr val="tx1"/>
        </a:solidFill>
        <a:latin typeface="+mn-lt"/>
        <a:ea typeface="+mn-ea"/>
        <a:cs typeface="+mn-cs"/>
      </a:defRPr>
    </a:lvl1pPr>
    <a:lvl2pPr marL="1165008" algn="l" defTabSz="1165008" rtl="0" eaLnBrk="1" latinLnBrk="0" hangingPunct="1">
      <a:defRPr sz="4587" kern="1200">
        <a:solidFill>
          <a:schemeClr val="tx1"/>
        </a:solidFill>
        <a:latin typeface="+mn-lt"/>
        <a:ea typeface="+mn-ea"/>
        <a:cs typeface="+mn-cs"/>
      </a:defRPr>
    </a:lvl2pPr>
    <a:lvl3pPr marL="2330015" algn="l" defTabSz="1165008" rtl="0" eaLnBrk="1" latinLnBrk="0" hangingPunct="1">
      <a:defRPr sz="4587" kern="1200">
        <a:solidFill>
          <a:schemeClr val="tx1"/>
        </a:solidFill>
        <a:latin typeface="+mn-lt"/>
        <a:ea typeface="+mn-ea"/>
        <a:cs typeface="+mn-cs"/>
      </a:defRPr>
    </a:lvl3pPr>
    <a:lvl4pPr marL="3495023" algn="l" defTabSz="1165008" rtl="0" eaLnBrk="1" latinLnBrk="0" hangingPunct="1">
      <a:defRPr sz="4587" kern="1200">
        <a:solidFill>
          <a:schemeClr val="tx1"/>
        </a:solidFill>
        <a:latin typeface="+mn-lt"/>
        <a:ea typeface="+mn-ea"/>
        <a:cs typeface="+mn-cs"/>
      </a:defRPr>
    </a:lvl4pPr>
    <a:lvl5pPr marL="4660031" algn="l" defTabSz="1165008" rtl="0" eaLnBrk="1" latinLnBrk="0" hangingPunct="1">
      <a:defRPr sz="4587" kern="1200">
        <a:solidFill>
          <a:schemeClr val="tx1"/>
        </a:solidFill>
        <a:latin typeface="+mn-lt"/>
        <a:ea typeface="+mn-ea"/>
        <a:cs typeface="+mn-cs"/>
      </a:defRPr>
    </a:lvl5pPr>
    <a:lvl6pPr marL="5825038" algn="l" defTabSz="1165008" rtl="0" eaLnBrk="1" latinLnBrk="0" hangingPunct="1">
      <a:defRPr sz="4587" kern="1200">
        <a:solidFill>
          <a:schemeClr val="tx1"/>
        </a:solidFill>
        <a:latin typeface="+mn-lt"/>
        <a:ea typeface="+mn-ea"/>
        <a:cs typeface="+mn-cs"/>
      </a:defRPr>
    </a:lvl6pPr>
    <a:lvl7pPr marL="6990046" algn="l" defTabSz="1165008" rtl="0" eaLnBrk="1" latinLnBrk="0" hangingPunct="1">
      <a:defRPr sz="4587" kern="1200">
        <a:solidFill>
          <a:schemeClr val="tx1"/>
        </a:solidFill>
        <a:latin typeface="+mn-lt"/>
        <a:ea typeface="+mn-ea"/>
        <a:cs typeface="+mn-cs"/>
      </a:defRPr>
    </a:lvl7pPr>
    <a:lvl8pPr marL="8155053" algn="l" defTabSz="1165008" rtl="0" eaLnBrk="1" latinLnBrk="0" hangingPunct="1">
      <a:defRPr sz="4587" kern="1200">
        <a:solidFill>
          <a:schemeClr val="tx1"/>
        </a:solidFill>
        <a:latin typeface="+mn-lt"/>
        <a:ea typeface="+mn-ea"/>
        <a:cs typeface="+mn-cs"/>
      </a:defRPr>
    </a:lvl8pPr>
    <a:lvl9pPr marL="9320061" algn="l" defTabSz="1165008" rtl="0" eaLnBrk="1" latinLnBrk="0" hangingPunct="1">
      <a:defRPr sz="4587"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87" userDrawn="1">
          <p15:clr>
            <a:srgbClr val="A4A3A4"/>
          </p15:clr>
        </p15:guide>
        <p15:guide id="2" pos="429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4FC77"/>
    <a:srgbClr val="00FFFF"/>
    <a:srgbClr val="A1FDA3"/>
    <a:srgbClr val="D6FED7"/>
    <a:srgbClr val="006000"/>
    <a:srgbClr val="760000"/>
    <a:srgbClr val="004800"/>
    <a:srgbClr val="07345E"/>
    <a:srgbClr val="000099"/>
    <a:srgbClr val="008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5501" autoAdjust="0"/>
  </p:normalViewPr>
  <p:slideViewPr>
    <p:cSldViewPr snapToGrid="0">
      <p:cViewPr varScale="1">
        <p:scale>
          <a:sx n="66" d="100"/>
          <a:sy n="66" d="100"/>
        </p:scale>
        <p:origin x="882" y="66"/>
      </p:cViewPr>
      <p:guideLst>
        <p:guide orient="horz" pos="2387"/>
        <p:guide pos="429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886200" y="0"/>
            <a:ext cx="2971800" cy="458788"/>
          </a:xfrm>
          <a:prstGeom prst="rect">
            <a:avLst/>
          </a:prstGeom>
        </p:spPr>
        <p:txBody>
          <a:bodyPr vert="horz" lIns="91440" tIns="45720" rIns="91440" bIns="45720" rtlCol="1"/>
          <a:lstStyle>
            <a:lvl1pPr algn="r">
              <a:defRPr sz="1200"/>
            </a:lvl1pPr>
          </a:lstStyle>
          <a:p>
            <a:endParaRPr lang="fa-IR"/>
          </a:p>
        </p:txBody>
      </p:sp>
      <p:sp>
        <p:nvSpPr>
          <p:cNvPr id="3" name="Date Placeholder 2"/>
          <p:cNvSpPr>
            <a:spLocks noGrp="1"/>
          </p:cNvSpPr>
          <p:nvPr>
            <p:ph type="dt" idx="1"/>
          </p:nvPr>
        </p:nvSpPr>
        <p:spPr>
          <a:xfrm>
            <a:off x="1588" y="0"/>
            <a:ext cx="2971800" cy="458788"/>
          </a:xfrm>
          <a:prstGeom prst="rect">
            <a:avLst/>
          </a:prstGeom>
        </p:spPr>
        <p:txBody>
          <a:bodyPr vert="horz" lIns="91440" tIns="45720" rIns="91440" bIns="45720" rtlCol="1"/>
          <a:lstStyle>
            <a:lvl1pPr algn="l">
              <a:defRPr sz="1200"/>
            </a:lvl1pPr>
          </a:lstStyle>
          <a:p>
            <a:fld id="{D24972DC-5F4A-4FF5-8704-BEA589B0B399}" type="datetimeFigureOut">
              <a:rPr lang="fa-IR" smtClean="0"/>
              <a:t>07/12/1444</a:t>
            </a:fld>
            <a:endParaRPr lang="fa-IR"/>
          </a:p>
        </p:txBody>
      </p:sp>
      <p:sp>
        <p:nvSpPr>
          <p:cNvPr id="4" name="Slide Image Placeholder 3"/>
          <p:cNvSpPr>
            <a:spLocks noGrp="1" noRot="1" noChangeAspect="1"/>
          </p:cNvSpPr>
          <p:nvPr>
            <p:ph type="sldImg" idx="2"/>
          </p:nvPr>
        </p:nvSpPr>
        <p:spPr>
          <a:xfrm>
            <a:off x="946150" y="1143000"/>
            <a:ext cx="4965700" cy="3086100"/>
          </a:xfrm>
          <a:prstGeom prst="rect">
            <a:avLst/>
          </a:prstGeom>
          <a:noFill/>
          <a:ln w="12700">
            <a:solidFill>
              <a:prstClr val="black"/>
            </a:solidFill>
          </a:ln>
        </p:spPr>
        <p:txBody>
          <a:bodyPr vert="horz" lIns="91440" tIns="45720" rIns="91440" bIns="45720" rtlCol="1" anchor="ctr"/>
          <a:lstStyle/>
          <a:p>
            <a:endParaRPr lang="fa-I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fa-IR"/>
          </a:p>
        </p:txBody>
      </p:sp>
      <p:sp>
        <p:nvSpPr>
          <p:cNvPr id="6" name="Footer Placeholder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r">
              <a:defRPr sz="1200"/>
            </a:lvl1pPr>
          </a:lstStyle>
          <a:p>
            <a:endParaRPr lang="fa-IR"/>
          </a:p>
        </p:txBody>
      </p:sp>
      <p:sp>
        <p:nvSpPr>
          <p:cNvPr id="7" name="Slide Number Placeholder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l">
              <a:defRPr sz="1200"/>
            </a:lvl1pPr>
          </a:lstStyle>
          <a:p>
            <a:fld id="{A801748F-2661-4F29-AFF3-423D9AA0FBC0}" type="slidenum">
              <a:rPr lang="fa-IR" smtClean="0"/>
              <a:t>‹#›</a:t>
            </a:fld>
            <a:endParaRPr lang="fa-IR"/>
          </a:p>
        </p:txBody>
      </p:sp>
    </p:spTree>
    <p:extLst>
      <p:ext uri="{BB962C8B-B14F-4D97-AF65-F5344CB8AC3E}">
        <p14:creationId xmlns:p14="http://schemas.microsoft.com/office/powerpoint/2010/main" val="1438291686"/>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a-IR"/>
          </a:p>
        </p:txBody>
      </p:sp>
      <p:sp>
        <p:nvSpPr>
          <p:cNvPr id="4" name="Slide Number Placeholder 3"/>
          <p:cNvSpPr>
            <a:spLocks noGrp="1"/>
          </p:cNvSpPr>
          <p:nvPr>
            <p:ph type="sldNum" sz="quarter" idx="10"/>
          </p:nvPr>
        </p:nvSpPr>
        <p:spPr/>
        <p:txBody>
          <a:bodyPr/>
          <a:lstStyle/>
          <a:p>
            <a:pPr marL="0" marR="0" lvl="0" indent="0" algn="l" defTabSz="1165008" rtl="0" eaLnBrk="1" fontAlgn="auto" latinLnBrk="0" hangingPunct="1">
              <a:lnSpc>
                <a:spcPct val="100000"/>
              </a:lnSpc>
              <a:spcBef>
                <a:spcPts val="0"/>
              </a:spcBef>
              <a:spcAft>
                <a:spcPts val="0"/>
              </a:spcAft>
              <a:buClrTx/>
              <a:buSzTx/>
              <a:buFontTx/>
              <a:buNone/>
              <a:tabLst/>
              <a:defRPr/>
            </a:pPr>
            <a:fld id="{A801748F-2661-4F29-AFF3-423D9AA0FBC0}" type="slidenum">
              <a:rPr kumimoji="0" lang="fa-IR"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l" defTabSz="1165008" rtl="0" eaLnBrk="1" fontAlgn="auto" latinLnBrk="0" hangingPunct="1">
                <a:lnSpc>
                  <a:spcPct val="100000"/>
                </a:lnSpc>
                <a:spcBef>
                  <a:spcPts val="0"/>
                </a:spcBef>
                <a:spcAft>
                  <a:spcPts val="0"/>
                </a:spcAft>
                <a:buClrTx/>
                <a:buSzTx/>
                <a:buFontTx/>
                <a:buNone/>
                <a:tabLst/>
                <a:defRPr/>
              </a:pPr>
              <a:t>2</a:t>
            </a:fld>
            <a:endParaRPr kumimoji="0" lang="fa-IR"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682406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01748F-2661-4F29-AFF3-423D9AA0FBC0}" type="slidenum">
              <a:rPr lang="fa-IR" smtClean="0"/>
              <a:t>3</a:t>
            </a:fld>
            <a:endParaRPr lang="fa-IR"/>
          </a:p>
        </p:txBody>
      </p:sp>
    </p:spTree>
    <p:extLst>
      <p:ext uri="{BB962C8B-B14F-4D97-AF65-F5344CB8AC3E}">
        <p14:creationId xmlns:p14="http://schemas.microsoft.com/office/powerpoint/2010/main" val="507324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01748F-2661-4F29-AFF3-423D9AA0FBC0}" type="slidenum">
              <a:rPr lang="fa-IR" smtClean="0"/>
              <a:t>4</a:t>
            </a:fld>
            <a:endParaRPr lang="fa-IR"/>
          </a:p>
        </p:txBody>
      </p:sp>
    </p:spTree>
    <p:extLst>
      <p:ext uri="{BB962C8B-B14F-4D97-AF65-F5344CB8AC3E}">
        <p14:creationId xmlns:p14="http://schemas.microsoft.com/office/powerpoint/2010/main" val="1435143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01748F-2661-4F29-AFF3-423D9AA0FBC0}" type="slidenum">
              <a:rPr lang="fa-IR" smtClean="0"/>
              <a:t>5</a:t>
            </a:fld>
            <a:endParaRPr lang="fa-IR"/>
          </a:p>
        </p:txBody>
      </p:sp>
    </p:spTree>
    <p:extLst>
      <p:ext uri="{BB962C8B-B14F-4D97-AF65-F5344CB8AC3E}">
        <p14:creationId xmlns:p14="http://schemas.microsoft.com/office/powerpoint/2010/main" val="3961229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40315"/>
            <a:ext cx="9144000" cy="2638519"/>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980586"/>
            <a:ext cx="9144000" cy="182977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A15FBF-9F25-4FDB-89EF-03AB53618AA8}"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1686909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15FBF-9F25-4FDB-89EF-03AB53618AA8}"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3853114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889419"/>
            <a:ext cx="10515600" cy="3152539"/>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5071782"/>
            <a:ext cx="10515600" cy="1657846"/>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A15FBF-9F25-4FDB-89EF-03AB53618AA8}"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3207547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2017485"/>
            <a:ext cx="5181600" cy="48086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017485"/>
            <a:ext cx="5181600" cy="48086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A15FBF-9F25-4FDB-89EF-03AB53618AA8}" type="datetimeFigureOut">
              <a:rPr lang="en-US" smtClean="0"/>
              <a:t>6/25/2023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3030732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403497"/>
            <a:ext cx="10515600" cy="146487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857841"/>
            <a:ext cx="5157787" cy="9104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768340"/>
            <a:ext cx="5157787" cy="40718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857841"/>
            <a:ext cx="5183188" cy="9104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768340"/>
            <a:ext cx="5183188" cy="40718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A15FBF-9F25-4FDB-89EF-03AB53618AA8}" type="datetimeFigureOut">
              <a:rPr lang="en-US" smtClean="0"/>
              <a:t>6/25/2023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4126145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A15FBF-9F25-4FDB-89EF-03AB53618AA8}" type="datetimeFigureOut">
              <a:rPr lang="en-US" smtClean="0"/>
              <a:t>6/25/2023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4158403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A15FBF-9F25-4FDB-89EF-03AB53618AA8}" type="datetimeFigureOut">
              <a:rPr lang="en-US" smtClean="0"/>
              <a:t>6/25/2023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3473381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505248"/>
            <a:ext cx="3932237" cy="1768369"/>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1091197"/>
            <a:ext cx="6172200" cy="538580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9" y="2273617"/>
            <a:ext cx="3932237" cy="42121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A15FBF-9F25-4FDB-89EF-03AB53618AA8}" type="datetimeFigureOut">
              <a:rPr lang="en-US" smtClean="0"/>
              <a:t>6/25/2023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1604764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505248"/>
            <a:ext cx="3932237" cy="1768369"/>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1091197"/>
            <a:ext cx="6172200" cy="5385807"/>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9" y="2273617"/>
            <a:ext cx="3932237" cy="42121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A15FBF-9F25-4FDB-89EF-03AB53618AA8}" type="datetimeFigureOut">
              <a:rPr lang="en-US" smtClean="0"/>
              <a:t>6/25/2023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4064814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15FBF-9F25-4FDB-89EF-03AB53618AA8}"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2538321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03497"/>
            <a:ext cx="2628900" cy="642261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03497"/>
            <a:ext cx="7734300" cy="642261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15FBF-9F25-4FDB-89EF-03AB53618AA8}"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3013272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403497"/>
            <a:ext cx="10515600" cy="146487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2017485"/>
            <a:ext cx="10515600" cy="480863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7024356"/>
            <a:ext cx="2743200" cy="403497"/>
          </a:xfrm>
          <a:prstGeom prst="rect">
            <a:avLst/>
          </a:prstGeom>
        </p:spPr>
        <p:txBody>
          <a:bodyPr vert="horz" lIns="91440" tIns="45720" rIns="91440" bIns="45720" rtlCol="0" anchor="ctr"/>
          <a:lstStyle>
            <a:lvl1pPr algn="l">
              <a:defRPr sz="1200">
                <a:solidFill>
                  <a:schemeClr val="tx1">
                    <a:tint val="75000"/>
                  </a:schemeClr>
                </a:solidFill>
              </a:defRPr>
            </a:lvl1pPr>
          </a:lstStyle>
          <a:p>
            <a:fld id="{F1A15FBF-9F25-4FDB-89EF-03AB53618AA8}" type="datetimeFigureOut">
              <a:rPr lang="en-US" smtClean="0"/>
              <a:t>6/25/2023</a:t>
            </a:fld>
            <a:endParaRPr lang="en-US"/>
          </a:p>
        </p:txBody>
      </p:sp>
      <p:sp>
        <p:nvSpPr>
          <p:cNvPr id="5" name="Footer Placeholder 4"/>
          <p:cNvSpPr>
            <a:spLocks noGrp="1"/>
          </p:cNvSpPr>
          <p:nvPr>
            <p:ph type="ftr" sz="quarter" idx="3"/>
          </p:nvPr>
        </p:nvSpPr>
        <p:spPr>
          <a:xfrm>
            <a:off x="4038600" y="7024356"/>
            <a:ext cx="4114800" cy="403497"/>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7024356"/>
            <a:ext cx="2743200" cy="403497"/>
          </a:xfrm>
          <a:prstGeom prst="rect">
            <a:avLst/>
          </a:prstGeom>
        </p:spPr>
        <p:txBody>
          <a:bodyPr vert="horz" lIns="91440" tIns="45720" rIns="91440" bIns="45720" rtlCol="0" anchor="ctr"/>
          <a:lstStyle>
            <a:lvl1pPr algn="r">
              <a:defRPr sz="1200">
                <a:solidFill>
                  <a:schemeClr val="tx1">
                    <a:tint val="75000"/>
                  </a:schemeClr>
                </a:solidFill>
              </a:defRPr>
            </a:lvl1pPr>
          </a:lstStyle>
          <a:p>
            <a:fld id="{FFB37A74-07A0-4946-9C02-C28E1F174C39}" type="slidenum">
              <a:rPr lang="en-US" smtClean="0"/>
              <a:t>‹#›</a:t>
            </a:fld>
            <a:endParaRPr lang="en-US"/>
          </a:p>
        </p:txBody>
      </p:sp>
    </p:spTree>
    <p:extLst>
      <p:ext uri="{BB962C8B-B14F-4D97-AF65-F5344CB8AC3E}">
        <p14:creationId xmlns:p14="http://schemas.microsoft.com/office/powerpoint/2010/main" val="400643917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microsoft.com/office/2007/relationships/media" Target="../media/media1.mp4"/><Relationship Id="rId1" Type="http://schemas.openxmlformats.org/officeDocument/2006/relationships/video" Target="NULL" TargetMode="External"/><Relationship Id="rId6" Type="http://schemas.microsoft.com/office/2007/relationships/hdphoto" Target="../media/hdphoto2.wdp"/><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microsoft.com/office/2007/relationships/media" Target="../media/media3.mp4"/><Relationship Id="rId7" Type="http://schemas.openxmlformats.org/officeDocument/2006/relationships/image" Target="../media/image8.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7.png"/><Relationship Id="rId5" Type="http://schemas.openxmlformats.org/officeDocument/2006/relationships/slideLayout" Target="../slideLayouts/slideLayout6.xml"/><Relationship Id="rId4" Type="http://schemas.openxmlformats.org/officeDocument/2006/relationships/video" Target="../media/media3.mp4"/></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0.png"/><Relationship Id="rId5" Type="http://schemas.microsoft.com/office/2007/relationships/hdphoto" Target="../media/hdphoto3.wdp"/><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microsoft.com/office/2007/relationships/media" Target="../media/media6.mp4"/><Relationship Id="rId7"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video" Target="../media/media7.mp4"/><Relationship Id="rId5" Type="http://schemas.microsoft.com/office/2007/relationships/media" Target="../media/media7.mp4"/><Relationship Id="rId10" Type="http://schemas.openxmlformats.org/officeDocument/2006/relationships/image" Target="../media/image13.png"/><Relationship Id="rId4" Type="http://schemas.openxmlformats.org/officeDocument/2006/relationships/video" Target="../media/media6.mp4"/><Relationship Id="rId9"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4.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media" Target="../media/media9.mp4"/><Relationship Id="rId7" Type="http://schemas.microsoft.com/office/2007/relationships/hdphoto" Target="../media/hdphoto3.wdp"/><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9.png"/><Relationship Id="rId5" Type="http://schemas.openxmlformats.org/officeDocument/2006/relationships/slideLayout" Target="../slideLayouts/slideLayout6.xml"/><Relationship Id="rId4" Type="http://schemas.openxmlformats.org/officeDocument/2006/relationships/video" Target="../media/media9.mp4"/><Relationship Id="rId9" Type="http://schemas.openxmlformats.org/officeDocument/2006/relationships/image" Target="../media/image16.png"/></Relationships>
</file>

<file path=ppt/slides/_rels/slide16.xml.rels><?xml version="1.0" encoding="UTF-8" standalone="yes"?>
<Relationships xmlns="http://schemas.openxmlformats.org/package/2006/relationships"><Relationship Id="rId8" Type="http://schemas.microsoft.com/office/2007/relationships/media" Target="../media/media12.mp4"/><Relationship Id="rId13" Type="http://schemas.openxmlformats.org/officeDocument/2006/relationships/image" Target="../media/image17.png"/><Relationship Id="rId3" Type="http://schemas.microsoft.com/office/2007/relationships/media" Target="../media/media10.mp4"/><Relationship Id="rId7" Type="http://schemas.openxmlformats.org/officeDocument/2006/relationships/video" Target="NULL" TargetMode="External"/><Relationship Id="rId12" Type="http://schemas.openxmlformats.org/officeDocument/2006/relationships/image" Target="../media/image10.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video" Target="../media/media11.mp4"/><Relationship Id="rId11" Type="http://schemas.microsoft.com/office/2007/relationships/hdphoto" Target="../media/hdphoto3.wdp"/><Relationship Id="rId5" Type="http://schemas.microsoft.com/office/2007/relationships/media" Target="../media/media11.mp4"/><Relationship Id="rId15" Type="http://schemas.openxmlformats.org/officeDocument/2006/relationships/image" Target="../media/image19.png"/><Relationship Id="rId10" Type="http://schemas.openxmlformats.org/officeDocument/2006/relationships/image" Target="../media/image9.png"/><Relationship Id="rId4" Type="http://schemas.openxmlformats.org/officeDocument/2006/relationships/video" Target="../media/media10.mp4"/><Relationship Id="rId9" Type="http://schemas.openxmlformats.org/officeDocument/2006/relationships/slideLayout" Target="../slideLayouts/slideLayout6.xml"/><Relationship Id="rId1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40F7368-D1C2-C221-1D48-016C79D6F52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82043" y="2263987"/>
            <a:ext cx="3027914" cy="3050751"/>
          </a:xfrm>
          <a:prstGeom prst="rect">
            <a:avLst/>
          </a:prstGeom>
        </p:spPr>
      </p:pic>
      <p:sp>
        <p:nvSpPr>
          <p:cNvPr id="10" name="TextBox 9">
            <a:extLst>
              <a:ext uri="{FF2B5EF4-FFF2-40B4-BE49-F238E27FC236}">
                <a16:creationId xmlns:a16="http://schemas.microsoft.com/office/drawing/2014/main" id="{A8ACB225-8D09-E760-EB12-9B00EA5D3E17}"/>
              </a:ext>
            </a:extLst>
          </p:cNvPr>
          <p:cNvSpPr txBox="1"/>
          <p:nvPr/>
        </p:nvSpPr>
        <p:spPr>
          <a:xfrm>
            <a:off x="2571748" y="1122362"/>
            <a:ext cx="7048500" cy="707886"/>
          </a:xfrm>
          <a:prstGeom prst="rect">
            <a:avLst/>
          </a:prstGeom>
          <a:noFill/>
        </p:spPr>
        <p:txBody>
          <a:bodyPr wrap="square" rtlCol="1">
            <a:spAutoFit/>
          </a:bodyPr>
          <a:lstStyle/>
          <a:p>
            <a:pPr algn="ctr" defTabSz="914400">
              <a:defRPr/>
            </a:pPr>
            <a:r>
              <a:rPr lang="fa-IR" sz="4000" dirty="0">
                <a:solidFill>
                  <a:prstClr val="white"/>
                </a:solidFill>
                <a:latin typeface="IranNastaliq" panose="02020505000000020003" pitchFamily="18" charset="0"/>
                <a:cs typeface="IranNastaliq" panose="02020505000000020003" pitchFamily="18" charset="0"/>
              </a:rPr>
              <a:t>کارگاه آشنایی با بیانیه گام دوم انقلاب اسلامی</a:t>
            </a:r>
          </a:p>
        </p:txBody>
      </p:sp>
      <p:pic>
        <p:nvPicPr>
          <p:cNvPr id="12" name="Picture 11">
            <a:extLst>
              <a:ext uri="{FF2B5EF4-FFF2-40B4-BE49-F238E27FC236}">
                <a16:creationId xmlns:a16="http://schemas.microsoft.com/office/drawing/2014/main" id="{44187437-8BF2-87C3-61DC-2BFC645095B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5397497" y="5725957"/>
            <a:ext cx="1397002" cy="1397002"/>
          </a:xfrm>
          <a:prstGeom prst="rect">
            <a:avLst/>
          </a:prstGeom>
        </p:spPr>
      </p:pic>
      <p:sp>
        <p:nvSpPr>
          <p:cNvPr id="3" name="Oval 2"/>
          <p:cNvSpPr/>
          <p:nvPr/>
        </p:nvSpPr>
        <p:spPr>
          <a:xfrm>
            <a:off x="152400" y="6837209"/>
            <a:ext cx="1257300" cy="571500"/>
          </a:xfrm>
          <a:prstGeom prst="ellipse">
            <a:avLst/>
          </a:prstGeom>
          <a:solidFill>
            <a:srgbClr val="00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914400"/>
            <a:r>
              <a:rPr lang="fa-IR" sz="1400" dirty="0">
                <a:solidFill>
                  <a:srgbClr val="0A4E8C"/>
                </a:solidFill>
                <a:latin typeface="Calibri" panose="020F0502020204030204"/>
                <a:cs typeface="B Titr" panose="00000700000000000000" pitchFamily="2" charset="-78"/>
              </a:rPr>
              <a:t>جلسه هشتم</a:t>
            </a:r>
          </a:p>
        </p:txBody>
      </p:sp>
    </p:spTree>
    <p:extLst>
      <p:ext uri="{BB962C8B-B14F-4D97-AF65-F5344CB8AC3E}">
        <p14:creationId xmlns:p14="http://schemas.microsoft.com/office/powerpoint/2010/main" val="728282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580364" y="618625"/>
            <a:ext cx="1767462" cy="814302"/>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769" b="1" dirty="0">
                <a:solidFill>
                  <a:srgbClr val="5B9BD5">
                    <a:lumMod val="50000"/>
                  </a:srgbClr>
                </a:solidFill>
                <a:latin typeface="Calibri" panose="020F0502020204030204"/>
                <a:cs typeface="B Titr" panose="00000700000000000000" pitchFamily="2" charset="-78"/>
              </a:rPr>
              <a:t>بیانیه‌ی گام دوّم</a:t>
            </a:r>
          </a:p>
          <a:p>
            <a:pPr algn="ctr" defTabSz="1054216" rtl="1">
              <a:lnSpc>
                <a:spcPct val="150000"/>
              </a:lnSpc>
            </a:pPr>
            <a:r>
              <a:rPr lang="fa-IR" sz="1769" b="1" dirty="0">
                <a:solidFill>
                  <a:srgbClr val="5B9BD5">
                    <a:lumMod val="50000"/>
                  </a:srgbClr>
                </a:solidFill>
                <a:latin typeface="Calibri" panose="020F0502020204030204"/>
                <a:cs typeface="B Titr" panose="00000700000000000000" pitchFamily="2" charset="-78"/>
              </a:rPr>
              <a:t>انقلاب اسلامی</a:t>
            </a:r>
          </a:p>
        </p:txBody>
      </p:sp>
      <p:sp>
        <p:nvSpPr>
          <p:cNvPr id="38" name="Left Arrow 37"/>
          <p:cNvSpPr/>
          <p:nvPr/>
        </p:nvSpPr>
        <p:spPr>
          <a:xfrm rot="16200000">
            <a:off x="10326495" y="1557126"/>
            <a:ext cx="275204" cy="184309"/>
          </a:xfrm>
          <a:prstGeom prst="leftArrow">
            <a:avLst/>
          </a:pr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endParaRPr lang="fa-IR" sz="1503" b="1">
              <a:solidFill>
                <a:srgbClr val="002060"/>
              </a:solidFill>
              <a:latin typeface="Calibri" panose="020F0502020204030204"/>
              <a:cs typeface="B Zar" panose="00000400000000000000" pitchFamily="2" charset="-78"/>
            </a:endParaRPr>
          </a:p>
        </p:txBody>
      </p:sp>
      <p:sp>
        <p:nvSpPr>
          <p:cNvPr id="41" name="Rounded Rectangle 40"/>
          <p:cNvSpPr/>
          <p:nvPr/>
        </p:nvSpPr>
        <p:spPr>
          <a:xfrm>
            <a:off x="9545245" y="2920381"/>
            <a:ext cx="1837703" cy="503094"/>
          </a:xfrm>
          <a:prstGeom prst="roundRect">
            <a:avLst/>
          </a:pr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592" b="1" dirty="0">
                <a:solidFill>
                  <a:srgbClr val="002060"/>
                </a:solidFill>
                <a:latin typeface="Calibri" panose="020F0502020204030204"/>
                <a:cs typeface="B Zar" panose="00000400000000000000" pitchFamily="2" charset="-78"/>
              </a:rPr>
              <a:t>راهکار تحقّق عینی</a:t>
            </a:r>
          </a:p>
        </p:txBody>
      </p:sp>
      <p:sp>
        <p:nvSpPr>
          <p:cNvPr id="42" name="Left Arrow 41"/>
          <p:cNvSpPr/>
          <p:nvPr/>
        </p:nvSpPr>
        <p:spPr>
          <a:xfrm rot="16200000">
            <a:off x="10326498" y="2550929"/>
            <a:ext cx="275204" cy="184309"/>
          </a:xfrm>
          <a:prstGeom prst="leftArrow">
            <a:avLst/>
          </a:pr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endParaRPr lang="fa-IR" sz="1503" b="1">
              <a:solidFill>
                <a:srgbClr val="002060"/>
              </a:solidFill>
              <a:latin typeface="Calibri" panose="020F0502020204030204"/>
              <a:cs typeface="B Zar" panose="00000400000000000000" pitchFamily="2" charset="-78"/>
            </a:endParaRPr>
          </a:p>
        </p:txBody>
      </p:sp>
      <p:sp>
        <p:nvSpPr>
          <p:cNvPr id="53" name="Rounded Rectangle 52"/>
          <p:cNvSpPr/>
          <p:nvPr/>
        </p:nvSpPr>
        <p:spPr>
          <a:xfrm>
            <a:off x="9545245" y="4134863"/>
            <a:ext cx="1837703" cy="503094"/>
          </a:xfrm>
          <a:prstGeom prst="roundRect">
            <a:avLst/>
          </a:pr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629" b="1" dirty="0">
                <a:solidFill>
                  <a:srgbClr val="002060"/>
                </a:solidFill>
                <a:latin typeface="Calibri" panose="020F0502020204030204"/>
                <a:cs typeface="B Zar" panose="00000400000000000000" pitchFamily="2" charset="-78"/>
              </a:rPr>
              <a:t>مخاطب بیانیه</a:t>
            </a:r>
          </a:p>
        </p:txBody>
      </p:sp>
      <p:sp>
        <p:nvSpPr>
          <p:cNvPr id="56" name="Rounded Rectangle 55"/>
          <p:cNvSpPr/>
          <p:nvPr/>
        </p:nvSpPr>
        <p:spPr>
          <a:xfrm>
            <a:off x="9545245" y="5866179"/>
            <a:ext cx="1837703" cy="503094"/>
          </a:xfrm>
          <a:prstGeom prst="roundRect">
            <a:avLst/>
          </a:pr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629" b="1" dirty="0">
                <a:solidFill>
                  <a:srgbClr val="002060"/>
                </a:solidFill>
                <a:latin typeface="Calibri" panose="020F0502020204030204"/>
                <a:cs typeface="B Zar" panose="00000400000000000000" pitchFamily="2" charset="-78"/>
              </a:rPr>
              <a:t>سطوح وظایف</a:t>
            </a:r>
          </a:p>
        </p:txBody>
      </p:sp>
      <p:sp>
        <p:nvSpPr>
          <p:cNvPr id="45" name="Rounded Rectangle 44"/>
          <p:cNvSpPr/>
          <p:nvPr/>
        </p:nvSpPr>
        <p:spPr>
          <a:xfrm>
            <a:off x="9652746" y="1891702"/>
            <a:ext cx="1622698" cy="503095"/>
          </a:xfrm>
          <a:prstGeom prst="roundRect">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769" b="1" dirty="0">
                <a:solidFill>
                  <a:srgbClr val="FFC000">
                    <a:lumMod val="60000"/>
                    <a:lumOff val="40000"/>
                  </a:srgbClr>
                </a:solidFill>
                <a:latin typeface="Calibri" panose="020F0502020204030204"/>
                <a:cs typeface="B Titr" panose="00000700000000000000" pitchFamily="2" charset="-78"/>
              </a:rPr>
              <a:t>چگونگی</a:t>
            </a:r>
          </a:p>
        </p:txBody>
      </p:sp>
      <p:sp>
        <p:nvSpPr>
          <p:cNvPr id="72" name="Rounded Rectangle 71"/>
          <p:cNvSpPr/>
          <p:nvPr/>
        </p:nvSpPr>
        <p:spPr>
          <a:xfrm>
            <a:off x="6135438" y="4143279"/>
            <a:ext cx="2833133" cy="503094"/>
          </a:xfrm>
          <a:prstGeom prst="roundRect">
            <a:avLst/>
          </a:prstGeom>
          <a:solidFill>
            <a:srgbClr val="00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629" b="1" dirty="0">
                <a:solidFill>
                  <a:srgbClr val="002060"/>
                </a:solidFill>
                <a:latin typeface="Calibri" panose="020F0502020204030204"/>
                <a:cs typeface="B Zar" panose="00000400000000000000" pitchFamily="2" charset="-78"/>
              </a:rPr>
              <a:t>عموم مردم به‌ویژه جوانان</a:t>
            </a:r>
          </a:p>
        </p:txBody>
      </p:sp>
      <p:sp>
        <p:nvSpPr>
          <p:cNvPr id="75" name="Left Arrow 74"/>
          <p:cNvSpPr/>
          <p:nvPr/>
        </p:nvSpPr>
        <p:spPr>
          <a:xfrm>
            <a:off x="9010637" y="4296893"/>
            <a:ext cx="399284" cy="261853"/>
          </a:xfrm>
          <a:prstGeom prst="leftArrow">
            <a:avLst/>
          </a:prstGeom>
          <a:solidFill>
            <a:srgbClr val="00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endParaRPr lang="fa-IR" sz="1365" b="1">
              <a:solidFill>
                <a:srgbClr val="002060"/>
              </a:solidFill>
              <a:latin typeface="Calibri" panose="020F0502020204030204"/>
              <a:cs typeface="B Zar" panose="00000400000000000000" pitchFamily="2" charset="-78"/>
            </a:endParaRPr>
          </a:p>
        </p:txBody>
      </p:sp>
      <p:sp>
        <p:nvSpPr>
          <p:cNvPr id="57" name="Plus 56"/>
          <p:cNvSpPr/>
          <p:nvPr/>
        </p:nvSpPr>
        <p:spPr>
          <a:xfrm>
            <a:off x="10357520" y="3690810"/>
            <a:ext cx="213148" cy="197107"/>
          </a:xfrm>
          <a:prstGeom prst="mathPlus">
            <a:avLst/>
          </a:pr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endParaRPr lang="fa-IR" sz="1503" b="1">
              <a:solidFill>
                <a:srgbClr val="002060"/>
              </a:solidFill>
              <a:latin typeface="Calibri" panose="020F0502020204030204"/>
              <a:cs typeface="B Zar" panose="00000400000000000000" pitchFamily="2" charset="-78"/>
            </a:endParaRPr>
          </a:p>
        </p:txBody>
      </p:sp>
      <p:sp>
        <p:nvSpPr>
          <p:cNvPr id="13" name="Plus 12"/>
          <p:cNvSpPr/>
          <p:nvPr/>
        </p:nvSpPr>
        <p:spPr>
          <a:xfrm>
            <a:off x="10357520" y="5152238"/>
            <a:ext cx="213148" cy="197107"/>
          </a:xfrm>
          <a:prstGeom prst="mathPlus">
            <a:avLst/>
          </a:pr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endParaRPr lang="fa-IR" sz="1503" b="1">
              <a:solidFill>
                <a:srgbClr val="002060"/>
              </a:solidFill>
              <a:latin typeface="Calibri" panose="020F0502020204030204"/>
              <a:cs typeface="B Zar" panose="00000400000000000000" pitchFamily="2" charset="-78"/>
            </a:endParaRPr>
          </a:p>
        </p:txBody>
      </p:sp>
      <p:sp>
        <p:nvSpPr>
          <p:cNvPr id="14" name="Rounded Rectangle 13"/>
          <p:cNvSpPr/>
          <p:nvPr/>
        </p:nvSpPr>
        <p:spPr>
          <a:xfrm>
            <a:off x="6129029" y="5556141"/>
            <a:ext cx="2833145" cy="1123169"/>
          </a:xfrm>
          <a:prstGeom prst="roundRect">
            <a:avLst>
              <a:gd name="adj" fmla="val 9197"/>
            </a:avLst>
          </a:prstGeom>
          <a:solidFill>
            <a:srgbClr val="00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629" b="1" dirty="0">
                <a:solidFill>
                  <a:srgbClr val="002060"/>
                </a:solidFill>
                <a:latin typeface="Calibri" panose="020F0502020204030204"/>
                <a:cs typeface="B Zar" panose="00000400000000000000" pitchFamily="2" charset="-78"/>
              </a:rPr>
              <a:t>هرکس باید جایگاه و وظیفۀ خود را</a:t>
            </a:r>
          </a:p>
          <a:p>
            <a:pPr algn="ctr" defTabSz="1054216" rtl="1">
              <a:lnSpc>
                <a:spcPct val="150000"/>
              </a:lnSpc>
            </a:pPr>
            <a:r>
              <a:rPr lang="fa-IR" sz="1629" b="1" dirty="0">
                <a:solidFill>
                  <a:srgbClr val="002060"/>
                </a:solidFill>
                <a:latin typeface="Calibri" panose="020F0502020204030204"/>
                <a:cs typeface="B Zar" panose="00000400000000000000" pitchFamily="2" charset="-78"/>
              </a:rPr>
              <a:t>در گام دوّم انقلاب بشناسد</a:t>
            </a:r>
          </a:p>
          <a:p>
            <a:pPr algn="ctr" defTabSz="1054216" rtl="1">
              <a:lnSpc>
                <a:spcPct val="150000"/>
              </a:lnSpc>
            </a:pPr>
            <a:r>
              <a:rPr lang="fa-IR" sz="1629" b="1" dirty="0">
                <a:solidFill>
                  <a:srgbClr val="002060"/>
                </a:solidFill>
                <a:latin typeface="Calibri" panose="020F0502020204030204"/>
                <a:cs typeface="B Zar" panose="00000400000000000000" pitchFamily="2" charset="-78"/>
              </a:rPr>
              <a:t>و به آن عمل کند.</a:t>
            </a:r>
          </a:p>
        </p:txBody>
      </p:sp>
      <p:sp>
        <p:nvSpPr>
          <p:cNvPr id="15" name="Left Arrow 14"/>
          <p:cNvSpPr/>
          <p:nvPr/>
        </p:nvSpPr>
        <p:spPr>
          <a:xfrm>
            <a:off x="9010637" y="5986799"/>
            <a:ext cx="399284" cy="261853"/>
          </a:xfrm>
          <a:prstGeom prst="leftArrow">
            <a:avLst/>
          </a:prstGeom>
          <a:solidFill>
            <a:srgbClr val="00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endParaRPr lang="fa-IR" sz="1365" b="1">
              <a:solidFill>
                <a:srgbClr val="002060"/>
              </a:solidFill>
              <a:latin typeface="Calibri" panose="020F0502020204030204"/>
              <a:cs typeface="B Zar" panose="00000400000000000000" pitchFamily="2" charset="-78"/>
            </a:endParaRPr>
          </a:p>
        </p:txBody>
      </p:sp>
      <p:cxnSp>
        <p:nvCxnSpPr>
          <p:cNvPr id="11" name="Straight Connector 10"/>
          <p:cNvCxnSpPr>
            <a:cxnSpLocks/>
            <a:stCxn id="14" idx="2"/>
          </p:cNvCxnSpPr>
          <p:nvPr/>
        </p:nvCxnSpPr>
        <p:spPr>
          <a:xfrm>
            <a:off x="7545602" y="6679310"/>
            <a:ext cx="0" cy="899415"/>
          </a:xfrm>
          <a:prstGeom prst="line">
            <a:avLst/>
          </a:prstGeom>
          <a:ln w="38100">
            <a:solidFill>
              <a:srgbClr val="00FFFF"/>
            </a:solidFill>
          </a:ln>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44187437-8BF2-87C3-61DC-2BFC645095B7}"/>
              </a:ext>
            </a:extLst>
          </p:cNvPr>
          <p:cNvPicPr>
            <a:picLocks noChangeAspect="1"/>
          </p:cNvPicPr>
          <p:nvPr/>
        </p:nvPicPr>
        <p:blipFill>
          <a:blip r:embed="rId3" cstate="print">
            <a:extLst>
              <a:ext uri="{BEBA8EAE-BF5A-486C-A8C5-ECC9F3942E4B}">
                <a14:imgProps xmlns:a14="http://schemas.microsoft.com/office/drawing/2010/main">
                  <a14:imgLayer r:embed="rId4">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24286" y="6655242"/>
            <a:ext cx="563120" cy="563120"/>
          </a:xfrm>
          <a:prstGeom prst="rect">
            <a:avLst/>
          </a:prstGeom>
        </p:spPr>
      </p:pic>
      <p:sp>
        <p:nvSpPr>
          <p:cNvPr id="3" name="Rounded Rectangle 12">
            <a:extLst>
              <a:ext uri="{FF2B5EF4-FFF2-40B4-BE49-F238E27FC236}">
                <a16:creationId xmlns:a16="http://schemas.microsoft.com/office/drawing/2014/main" id="{2DD63610-578D-7409-315C-6C5FD174660A}"/>
              </a:ext>
            </a:extLst>
          </p:cNvPr>
          <p:cNvSpPr/>
          <p:nvPr/>
        </p:nvSpPr>
        <p:spPr>
          <a:xfrm>
            <a:off x="952500" y="3988351"/>
            <a:ext cx="3952893" cy="796118"/>
          </a:xfrm>
          <a:prstGeom prst="roundRect">
            <a:avLst/>
          </a:prstGeom>
          <a:solidFill>
            <a:srgbClr val="9DFD9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fa-IR" sz="2000" b="1" dirty="0">
                <a:solidFill>
                  <a:srgbClr val="C00000"/>
                </a:solidFill>
                <a:cs typeface="B Titr" panose="00000700000000000000" pitchFamily="2" charset="-78"/>
              </a:rPr>
              <a:t>دانشجو</a:t>
            </a:r>
          </a:p>
          <a:p>
            <a:pPr algn="ctr" rtl="1">
              <a:lnSpc>
                <a:spcPct val="150000"/>
              </a:lnSpc>
            </a:pPr>
            <a:r>
              <a:rPr lang="fa-IR" sz="2000" b="1" dirty="0" err="1">
                <a:solidFill>
                  <a:srgbClr val="07345E"/>
                </a:solidFill>
                <a:cs typeface="B Titr" panose="00000700000000000000" pitchFamily="2" charset="-78"/>
              </a:rPr>
              <a:t>موتورِ</a:t>
            </a:r>
            <a:r>
              <a:rPr lang="fa-IR" sz="2000" b="1" dirty="0">
                <a:solidFill>
                  <a:srgbClr val="130A01"/>
                </a:solidFill>
                <a:cs typeface="B Titr" panose="00000700000000000000" pitchFamily="2" charset="-78"/>
              </a:rPr>
              <a:t> </a:t>
            </a:r>
            <a:r>
              <a:rPr lang="fa-IR" sz="2000" b="1" dirty="0">
                <a:solidFill>
                  <a:srgbClr val="07345E"/>
                </a:solidFill>
                <a:cs typeface="B Titr" panose="00000700000000000000" pitchFamily="2" charset="-78"/>
              </a:rPr>
              <a:t>حرکت </a:t>
            </a:r>
            <a:r>
              <a:rPr lang="fa-IR" sz="2000" b="1" dirty="0" err="1">
                <a:solidFill>
                  <a:srgbClr val="07345E"/>
                </a:solidFill>
                <a:cs typeface="B Titr" panose="00000700000000000000" pitchFamily="2" charset="-78"/>
              </a:rPr>
              <a:t>تمدّنیِ</a:t>
            </a:r>
            <a:r>
              <a:rPr lang="fa-IR" sz="2000" b="1" dirty="0">
                <a:solidFill>
                  <a:srgbClr val="07345E"/>
                </a:solidFill>
                <a:cs typeface="B Titr" panose="00000700000000000000" pitchFamily="2" charset="-78"/>
              </a:rPr>
              <a:t> انقلاب اسلامی است.</a:t>
            </a:r>
            <a:endParaRPr lang="fa-IR" sz="2000" b="1" dirty="0">
              <a:solidFill>
                <a:srgbClr val="130A01"/>
              </a:solidFill>
              <a:cs typeface="B Titr" panose="00000700000000000000" pitchFamily="2" charset="-78"/>
            </a:endParaRPr>
          </a:p>
        </p:txBody>
      </p:sp>
      <p:sp>
        <p:nvSpPr>
          <p:cNvPr id="16" name="Arrow: Left 15">
            <a:extLst>
              <a:ext uri="{FF2B5EF4-FFF2-40B4-BE49-F238E27FC236}">
                <a16:creationId xmlns:a16="http://schemas.microsoft.com/office/drawing/2014/main" id="{0F40F7F9-57DB-3FDB-BD93-BD5EBFAC72A8}"/>
              </a:ext>
            </a:extLst>
          </p:cNvPr>
          <p:cNvSpPr/>
          <p:nvPr/>
        </p:nvSpPr>
        <p:spPr>
          <a:xfrm>
            <a:off x="5310452" y="4264844"/>
            <a:ext cx="419926" cy="259963"/>
          </a:xfrm>
          <a:prstGeom prst="leftArrow">
            <a:avLst/>
          </a:prstGeom>
          <a:solidFill>
            <a:srgbClr val="9DF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5429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4">
            <a:extLst>
              <a:ext uri="{FF2B5EF4-FFF2-40B4-BE49-F238E27FC236}">
                <a16:creationId xmlns:a16="http://schemas.microsoft.com/office/drawing/2014/main" id="{D4BD7642-E4AE-E8F4-72F2-5987701ECBA3}"/>
              </a:ext>
            </a:extLst>
          </p:cNvPr>
          <p:cNvSpPr/>
          <p:nvPr/>
        </p:nvSpPr>
        <p:spPr>
          <a:xfrm>
            <a:off x="9677400" y="4103041"/>
            <a:ext cx="2354080" cy="838201"/>
          </a:xfrm>
          <a:prstGeom prst="roundRect">
            <a:avLst/>
          </a:prstGeom>
          <a:solidFill>
            <a:srgbClr val="00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2000" b="1" dirty="0">
                <a:solidFill>
                  <a:srgbClr val="07345E"/>
                </a:solidFill>
                <a:latin typeface="Calibri" panose="020F0502020204030204"/>
                <a:cs typeface="B Titr" panose="00000700000000000000" pitchFamily="2" charset="-78"/>
              </a:rPr>
              <a:t>انواع وظایف</a:t>
            </a:r>
            <a:endParaRPr lang="en-US" sz="2000" b="1" dirty="0">
              <a:solidFill>
                <a:srgbClr val="07345E"/>
              </a:solidFill>
              <a:latin typeface="Calibri" panose="020F0502020204030204"/>
              <a:cs typeface="B Titr" panose="00000700000000000000" pitchFamily="2" charset="-78"/>
            </a:endParaRPr>
          </a:p>
          <a:p>
            <a:pPr algn="ctr" defTabSz="1054216" rtl="1">
              <a:lnSpc>
                <a:spcPct val="150000"/>
              </a:lnSpc>
            </a:pPr>
            <a:r>
              <a:rPr lang="fa-IR" sz="2000" b="1" dirty="0">
                <a:solidFill>
                  <a:srgbClr val="07345E"/>
                </a:solidFill>
                <a:latin typeface="Calibri" panose="020F0502020204030204"/>
                <a:cs typeface="B Titr" panose="00000700000000000000" pitchFamily="2" charset="-78"/>
              </a:rPr>
              <a:t>از لحاظ </a:t>
            </a:r>
            <a:r>
              <a:rPr lang="fa-IR" sz="2000" b="1" dirty="0">
                <a:solidFill>
                  <a:srgbClr val="07345E"/>
                </a:solidFill>
                <a:cs typeface="B Titr" panose="00000700000000000000" pitchFamily="2" charset="-78"/>
              </a:rPr>
              <a:t>نوع مأموریت</a:t>
            </a:r>
            <a:endParaRPr lang="fa-IR" sz="2000" b="1" dirty="0">
              <a:solidFill>
                <a:srgbClr val="07345E"/>
              </a:solidFill>
              <a:latin typeface="Calibri" panose="020F0502020204030204"/>
              <a:cs typeface="B Titr" panose="00000700000000000000" pitchFamily="2" charset="-78"/>
            </a:endParaRPr>
          </a:p>
        </p:txBody>
      </p:sp>
      <p:sp>
        <p:nvSpPr>
          <p:cNvPr id="17" name="Rounded Rectangle 12">
            <a:extLst>
              <a:ext uri="{FF2B5EF4-FFF2-40B4-BE49-F238E27FC236}">
                <a16:creationId xmlns:a16="http://schemas.microsoft.com/office/drawing/2014/main" id="{FE53133D-AB42-58D8-88E7-4F790679AB66}"/>
              </a:ext>
            </a:extLst>
          </p:cNvPr>
          <p:cNvSpPr/>
          <p:nvPr/>
        </p:nvSpPr>
        <p:spPr>
          <a:xfrm>
            <a:off x="7427362" y="2090206"/>
            <a:ext cx="1577872" cy="430393"/>
          </a:xfrm>
          <a:prstGeom prst="roundRect">
            <a:avLst/>
          </a:prstGeom>
          <a:solidFill>
            <a:schemeClr val="bg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علمی - پژوهشی</a:t>
            </a:r>
          </a:p>
        </p:txBody>
      </p:sp>
      <p:sp>
        <p:nvSpPr>
          <p:cNvPr id="19" name="Rounded Rectangle 14">
            <a:extLst>
              <a:ext uri="{FF2B5EF4-FFF2-40B4-BE49-F238E27FC236}">
                <a16:creationId xmlns:a16="http://schemas.microsoft.com/office/drawing/2014/main" id="{05154489-0AAD-BD8D-86B8-BC67B342EC7D}"/>
              </a:ext>
            </a:extLst>
          </p:cNvPr>
          <p:cNvSpPr/>
          <p:nvPr/>
        </p:nvSpPr>
        <p:spPr>
          <a:xfrm>
            <a:off x="7427362" y="3480154"/>
            <a:ext cx="1577872" cy="430393"/>
          </a:xfrm>
          <a:prstGeom prst="round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ترویج گفتمان</a:t>
            </a:r>
          </a:p>
        </p:txBody>
      </p:sp>
      <p:sp>
        <p:nvSpPr>
          <p:cNvPr id="22" name="Rounded Rectangle 37">
            <a:extLst>
              <a:ext uri="{FF2B5EF4-FFF2-40B4-BE49-F238E27FC236}">
                <a16:creationId xmlns:a16="http://schemas.microsoft.com/office/drawing/2014/main" id="{442D3770-75B0-B6B8-3BE9-9DB504DF77B3}"/>
              </a:ext>
            </a:extLst>
          </p:cNvPr>
          <p:cNvSpPr/>
          <p:nvPr/>
        </p:nvSpPr>
        <p:spPr>
          <a:xfrm>
            <a:off x="7427362" y="6704131"/>
            <a:ext cx="1577872" cy="430393"/>
          </a:xfrm>
          <a:prstGeom prst="roundRect">
            <a:avLst/>
          </a:prstGeom>
          <a:solidFill>
            <a:schemeClr val="bg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حضور در صحنه</a:t>
            </a:r>
          </a:p>
        </p:txBody>
      </p:sp>
      <p:sp>
        <p:nvSpPr>
          <p:cNvPr id="23" name="Rounded Rectangle 39">
            <a:extLst>
              <a:ext uri="{FF2B5EF4-FFF2-40B4-BE49-F238E27FC236}">
                <a16:creationId xmlns:a16="http://schemas.microsoft.com/office/drawing/2014/main" id="{C2E72312-1AF6-01B6-7159-C03B49DFE877}"/>
              </a:ext>
            </a:extLst>
          </p:cNvPr>
          <p:cNvSpPr/>
          <p:nvPr/>
        </p:nvSpPr>
        <p:spPr>
          <a:xfrm>
            <a:off x="1510748" y="1897713"/>
            <a:ext cx="5628736" cy="8153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a:solidFill>
                  <a:schemeClr val="bg1"/>
                </a:solidFill>
                <a:latin typeface="Calibri" panose="020F0502020204030204"/>
                <a:cs typeface="B Zar" panose="00000400000000000000" pitchFamily="2" charset="-78"/>
              </a:rPr>
              <a:t>هر گونه فعّالیت علمی و پژوهشی در راستای پیشرفت و </a:t>
            </a:r>
            <a:r>
              <a:rPr lang="fa-IR" sz="1800" b="1" dirty="0" err="1">
                <a:solidFill>
                  <a:schemeClr val="bg1"/>
                </a:solidFill>
                <a:latin typeface="Calibri" panose="020F0502020204030204"/>
                <a:cs typeface="B Zar" panose="00000400000000000000" pitchFamily="2" charset="-78"/>
              </a:rPr>
              <a:t>گره‌گشایی</a:t>
            </a:r>
            <a:endParaRPr lang="fa-IR" sz="1800" b="1" dirty="0">
              <a:solidFill>
                <a:schemeClr val="bg1"/>
              </a:solidFill>
              <a:latin typeface="Calibri" panose="020F0502020204030204"/>
              <a:cs typeface="B Zar" panose="00000400000000000000" pitchFamily="2" charset="-78"/>
            </a:endParaRPr>
          </a:p>
          <a:p>
            <a:pPr algn="ctr" defTabSz="1054216" rtl="1">
              <a:lnSpc>
                <a:spcPct val="150000"/>
              </a:lnSpc>
            </a:pPr>
            <a:r>
              <a:rPr lang="fa-IR" sz="1800" b="1" dirty="0">
                <a:solidFill>
                  <a:schemeClr val="bg1"/>
                </a:solidFill>
                <a:latin typeface="Calibri" panose="020F0502020204030204"/>
                <a:cs typeface="B Zar" panose="00000400000000000000" pitchFamily="2" charset="-78"/>
              </a:rPr>
              <a:t>از مسائلی که انقلاب اسلامی در گام دوّم با آنها مواجه است.</a:t>
            </a:r>
          </a:p>
        </p:txBody>
      </p:sp>
      <p:sp>
        <p:nvSpPr>
          <p:cNvPr id="24" name="Rounded Rectangle 40">
            <a:extLst>
              <a:ext uri="{FF2B5EF4-FFF2-40B4-BE49-F238E27FC236}">
                <a16:creationId xmlns:a16="http://schemas.microsoft.com/office/drawing/2014/main" id="{382BE6A4-6F99-62C6-8A29-BCE01769B581}"/>
              </a:ext>
            </a:extLst>
          </p:cNvPr>
          <p:cNvSpPr/>
          <p:nvPr/>
        </p:nvSpPr>
        <p:spPr>
          <a:xfrm>
            <a:off x="1510748" y="3287661"/>
            <a:ext cx="5628736" cy="8153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a:solidFill>
                  <a:schemeClr val="bg1"/>
                </a:solidFill>
                <a:latin typeface="Calibri" panose="020F0502020204030204"/>
                <a:cs typeface="B Zar" panose="00000400000000000000" pitchFamily="2" charset="-78"/>
              </a:rPr>
              <a:t>ترویج گفتمان انقلاب (بعنوان تنها راهِ پیشرفت کشور) با محوریت</a:t>
            </a:r>
          </a:p>
          <a:p>
            <a:pPr algn="ctr" defTabSz="1054216" rtl="1">
              <a:lnSpc>
                <a:spcPct val="150000"/>
              </a:lnSpc>
            </a:pPr>
            <a:r>
              <a:rPr lang="fa-IR" sz="1800" b="1" dirty="0" err="1">
                <a:solidFill>
                  <a:schemeClr val="bg1"/>
                </a:solidFill>
                <a:latin typeface="Calibri" panose="020F0502020204030204"/>
                <a:cs typeface="B Zar" panose="00000400000000000000" pitchFamily="2" charset="-78"/>
              </a:rPr>
              <a:t>مؤلفه‌هایی</a:t>
            </a:r>
            <a:r>
              <a:rPr lang="fa-IR" sz="1800" b="1" dirty="0">
                <a:solidFill>
                  <a:schemeClr val="bg1"/>
                </a:solidFill>
                <a:latin typeface="Calibri" panose="020F0502020204030204"/>
                <a:cs typeface="B Zar" panose="00000400000000000000" pitchFamily="2" charset="-78"/>
              </a:rPr>
              <a:t> که در بیانیه‌ی گام دوّم انقلاب به آنها توجّه شده است.</a:t>
            </a:r>
          </a:p>
        </p:txBody>
      </p:sp>
      <p:sp>
        <p:nvSpPr>
          <p:cNvPr id="26" name="Rounded Rectangle 123">
            <a:extLst>
              <a:ext uri="{FF2B5EF4-FFF2-40B4-BE49-F238E27FC236}">
                <a16:creationId xmlns:a16="http://schemas.microsoft.com/office/drawing/2014/main" id="{74535CCD-B5C8-FD78-19D1-14CB0434324B}"/>
              </a:ext>
            </a:extLst>
          </p:cNvPr>
          <p:cNvSpPr/>
          <p:nvPr/>
        </p:nvSpPr>
        <p:spPr>
          <a:xfrm>
            <a:off x="3165477" y="6479456"/>
            <a:ext cx="3974007" cy="8153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chemeClr val="bg1"/>
                </a:solidFill>
                <a:latin typeface="Calibri" panose="020F0502020204030204"/>
                <a:cs typeface="B Zar" panose="00000400000000000000" pitchFamily="2" charset="-78"/>
              </a:rPr>
              <a:t>ورود به صحنه و «عمل بهنگام»</a:t>
            </a:r>
          </a:p>
          <a:p>
            <a:pPr algn="ctr" defTabSz="1054216" rtl="1">
              <a:lnSpc>
                <a:spcPct val="150000"/>
              </a:lnSpc>
            </a:pPr>
            <a:r>
              <a:rPr lang="fa-IR" sz="1810" b="1" dirty="0">
                <a:solidFill>
                  <a:schemeClr val="bg1"/>
                </a:solidFill>
                <a:latin typeface="Calibri" panose="020F0502020204030204"/>
                <a:cs typeface="B Zar" panose="00000400000000000000" pitchFamily="2" charset="-78"/>
              </a:rPr>
              <a:t>در عرصه­های مختلف</a:t>
            </a:r>
          </a:p>
        </p:txBody>
      </p:sp>
      <p:sp>
        <p:nvSpPr>
          <p:cNvPr id="30" name="Rounded Rectangle 14">
            <a:extLst>
              <a:ext uri="{FF2B5EF4-FFF2-40B4-BE49-F238E27FC236}">
                <a16:creationId xmlns:a16="http://schemas.microsoft.com/office/drawing/2014/main" id="{8F24A0AB-D43A-17B4-44C2-D4406D386BAA}"/>
              </a:ext>
            </a:extLst>
          </p:cNvPr>
          <p:cNvSpPr/>
          <p:nvPr/>
        </p:nvSpPr>
        <p:spPr>
          <a:xfrm>
            <a:off x="7427362" y="5076052"/>
            <a:ext cx="1577872" cy="430393"/>
          </a:xfrm>
          <a:prstGeom prst="roundRect">
            <a:avLst/>
          </a:prstGeom>
          <a:solidFill>
            <a:schemeClr val="bg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کسب آمادگی</a:t>
            </a:r>
          </a:p>
        </p:txBody>
      </p:sp>
      <p:sp>
        <p:nvSpPr>
          <p:cNvPr id="31" name="Rounded Rectangle 40">
            <a:extLst>
              <a:ext uri="{FF2B5EF4-FFF2-40B4-BE49-F238E27FC236}">
                <a16:creationId xmlns:a16="http://schemas.microsoft.com/office/drawing/2014/main" id="{2A36C8EF-73B0-A545-FD7A-AF4428D5AF26}"/>
              </a:ext>
            </a:extLst>
          </p:cNvPr>
          <p:cNvSpPr/>
          <p:nvPr/>
        </p:nvSpPr>
        <p:spPr>
          <a:xfrm>
            <a:off x="1510748" y="4677609"/>
            <a:ext cx="5628736" cy="12272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err="1">
                <a:solidFill>
                  <a:prstClr val="white"/>
                </a:solidFill>
                <a:latin typeface="Calibri" panose="020F0502020204030204"/>
                <a:cs typeface="B Zar" panose="00000400000000000000" pitchFamily="2" charset="-78"/>
              </a:rPr>
              <a:t>جوانِ</a:t>
            </a:r>
            <a:r>
              <a:rPr lang="fa-IR" sz="1800" b="1" dirty="0">
                <a:solidFill>
                  <a:prstClr val="white"/>
                </a:solidFill>
                <a:latin typeface="Calibri" panose="020F0502020204030204"/>
                <a:cs typeface="B Zar" panose="00000400000000000000" pitchFamily="2" charset="-78"/>
              </a:rPr>
              <a:t> دانشجو باید </a:t>
            </a:r>
            <a:r>
              <a:rPr lang="fa-IR" sz="1800" b="1" dirty="0" err="1">
                <a:solidFill>
                  <a:prstClr val="white"/>
                </a:solidFill>
                <a:cs typeface="B Zar" panose="00000400000000000000" pitchFamily="2" charset="-78"/>
              </a:rPr>
              <a:t>ویژگی‌های</a:t>
            </a:r>
            <a:r>
              <a:rPr lang="fa-IR" sz="1800" b="1" dirty="0">
                <a:solidFill>
                  <a:prstClr val="white"/>
                </a:solidFill>
                <a:cs typeface="B Zar" panose="00000400000000000000" pitchFamily="2" charset="-78"/>
              </a:rPr>
              <a:t> لازم را در </a:t>
            </a:r>
            <a:r>
              <a:rPr lang="fa-IR" sz="1800" b="1" dirty="0">
                <a:solidFill>
                  <a:prstClr val="white"/>
                </a:solidFill>
                <a:latin typeface="Calibri" panose="020F0502020204030204"/>
                <a:cs typeface="B Zar" panose="00000400000000000000" pitchFamily="2" charset="-78"/>
              </a:rPr>
              <a:t>خود </a:t>
            </a:r>
          </a:p>
          <a:p>
            <a:pPr algn="ctr" defTabSz="1054216" rtl="1">
              <a:lnSpc>
                <a:spcPct val="150000"/>
              </a:lnSpc>
            </a:pPr>
            <a:r>
              <a:rPr lang="fa-IR" sz="1800" b="1" dirty="0">
                <a:solidFill>
                  <a:prstClr val="white"/>
                </a:solidFill>
                <a:latin typeface="Calibri" panose="020F0502020204030204"/>
                <a:cs typeface="B Zar" panose="00000400000000000000" pitchFamily="2" charset="-78"/>
              </a:rPr>
              <a:t>برای </a:t>
            </a:r>
            <a:r>
              <a:rPr lang="fa-IR" sz="1800" b="1" dirty="0" err="1">
                <a:solidFill>
                  <a:prstClr val="white"/>
                </a:solidFill>
                <a:latin typeface="Calibri" panose="020F0502020204030204"/>
                <a:cs typeface="B Zar" panose="00000400000000000000" pitchFamily="2" charset="-78"/>
              </a:rPr>
              <a:t>مسئولیت‌هایی</a:t>
            </a:r>
            <a:r>
              <a:rPr lang="fa-IR" sz="1800" b="1" dirty="0">
                <a:solidFill>
                  <a:prstClr val="white"/>
                </a:solidFill>
                <a:latin typeface="Calibri" panose="020F0502020204030204"/>
                <a:cs typeface="B Zar" panose="00000400000000000000" pitchFamily="2" charset="-78"/>
              </a:rPr>
              <a:t> که قرار است در گام دوّم انقلاب</a:t>
            </a:r>
          </a:p>
          <a:p>
            <a:pPr algn="ctr" defTabSz="1054216" rtl="1">
              <a:lnSpc>
                <a:spcPct val="150000"/>
              </a:lnSpc>
            </a:pPr>
            <a:r>
              <a:rPr lang="fa-IR" sz="1800" b="1" dirty="0">
                <a:solidFill>
                  <a:prstClr val="white"/>
                </a:solidFill>
                <a:latin typeface="Calibri" panose="020F0502020204030204"/>
                <a:cs typeface="B Zar" panose="00000400000000000000" pitchFamily="2" charset="-78"/>
              </a:rPr>
              <a:t>به دوش بکشد، کسب کند.</a:t>
            </a:r>
          </a:p>
        </p:txBody>
      </p:sp>
      <p:cxnSp>
        <p:nvCxnSpPr>
          <p:cNvPr id="5" name="Connector: Curved 4">
            <a:extLst>
              <a:ext uri="{FF2B5EF4-FFF2-40B4-BE49-F238E27FC236}">
                <a16:creationId xmlns:a16="http://schemas.microsoft.com/office/drawing/2014/main" id="{F237EB4E-F78C-B9EA-EC3F-B7B4BD043A0A}"/>
              </a:ext>
            </a:extLst>
          </p:cNvPr>
          <p:cNvCxnSpPr>
            <a:stCxn id="3" idx="1"/>
            <a:endCxn id="17" idx="3"/>
          </p:cNvCxnSpPr>
          <p:nvPr/>
        </p:nvCxnSpPr>
        <p:spPr>
          <a:xfrm rot="10800000">
            <a:off x="9005234" y="2305404"/>
            <a:ext cx="672166" cy="2216739"/>
          </a:xfrm>
          <a:prstGeom prst="curvedConnector3">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1" name="Connector: Curved 10">
            <a:extLst>
              <a:ext uri="{FF2B5EF4-FFF2-40B4-BE49-F238E27FC236}">
                <a16:creationId xmlns:a16="http://schemas.microsoft.com/office/drawing/2014/main" id="{F5BB9409-E679-D324-FAD4-3646499DFE1B}"/>
              </a:ext>
            </a:extLst>
          </p:cNvPr>
          <p:cNvCxnSpPr>
            <a:cxnSpLocks/>
            <a:stCxn id="3" idx="1"/>
            <a:endCxn id="19" idx="3"/>
          </p:cNvCxnSpPr>
          <p:nvPr/>
        </p:nvCxnSpPr>
        <p:spPr>
          <a:xfrm rot="10800000">
            <a:off x="9005234" y="3695352"/>
            <a:ext cx="672166" cy="826791"/>
          </a:xfrm>
          <a:prstGeom prst="curvedConnector3">
            <a:avLst>
              <a:gd name="adj1" fmla="val 50000"/>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4" name="Connector: Curved 13">
            <a:extLst>
              <a:ext uri="{FF2B5EF4-FFF2-40B4-BE49-F238E27FC236}">
                <a16:creationId xmlns:a16="http://schemas.microsoft.com/office/drawing/2014/main" id="{54FDF185-5F21-2DE3-B30D-2701F3769965}"/>
              </a:ext>
            </a:extLst>
          </p:cNvPr>
          <p:cNvCxnSpPr>
            <a:cxnSpLocks/>
            <a:stCxn id="3" idx="1"/>
            <a:endCxn id="30" idx="3"/>
          </p:cNvCxnSpPr>
          <p:nvPr/>
        </p:nvCxnSpPr>
        <p:spPr>
          <a:xfrm rot="10800000" flipV="1">
            <a:off x="9005234" y="4522141"/>
            <a:ext cx="672166" cy="769107"/>
          </a:xfrm>
          <a:prstGeom prst="curvedConnector3">
            <a:avLst>
              <a:gd name="adj1" fmla="val 50000"/>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8" name="Connector: Curved 17">
            <a:extLst>
              <a:ext uri="{FF2B5EF4-FFF2-40B4-BE49-F238E27FC236}">
                <a16:creationId xmlns:a16="http://schemas.microsoft.com/office/drawing/2014/main" id="{6231E05F-96A4-C067-5CBB-835E3426B6D8}"/>
              </a:ext>
            </a:extLst>
          </p:cNvPr>
          <p:cNvCxnSpPr>
            <a:cxnSpLocks/>
            <a:stCxn id="3" idx="1"/>
            <a:endCxn id="22" idx="3"/>
          </p:cNvCxnSpPr>
          <p:nvPr/>
        </p:nvCxnSpPr>
        <p:spPr>
          <a:xfrm rot="10800000" flipV="1">
            <a:off x="9005234" y="4522142"/>
            <a:ext cx="672166" cy="2397186"/>
          </a:xfrm>
          <a:prstGeom prst="curvedConnector3">
            <a:avLst>
              <a:gd name="adj1" fmla="val 50000"/>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374C73DF-05FD-BF70-C11F-1FA0AEFA959D}"/>
              </a:ext>
            </a:extLst>
          </p:cNvPr>
          <p:cNvPicPr>
            <a:picLocks noChangeAspect="1"/>
          </p:cNvPicPr>
          <p:nvPr/>
        </p:nvPicPr>
        <p:blipFill>
          <a:blip r:embed="rId3" cstate="print">
            <a:extLst>
              <a:ext uri="{BEBA8EAE-BF5A-486C-A8C5-ECC9F3942E4B}">
                <a14:imgProps xmlns:a14="http://schemas.microsoft.com/office/drawing/2010/main">
                  <a14:imgLayer r:embed="rId4">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956425"/>
            <a:ext cx="622300" cy="622300"/>
          </a:xfrm>
          <a:prstGeom prst="rect">
            <a:avLst/>
          </a:prstGeom>
        </p:spPr>
      </p:pic>
      <p:cxnSp>
        <p:nvCxnSpPr>
          <p:cNvPr id="6" name="Straight Connector 5">
            <a:extLst>
              <a:ext uri="{FF2B5EF4-FFF2-40B4-BE49-F238E27FC236}">
                <a16:creationId xmlns:a16="http://schemas.microsoft.com/office/drawing/2014/main" id="{561554B0-ECEA-804C-91EF-1C91514B81C0}"/>
              </a:ext>
            </a:extLst>
          </p:cNvPr>
          <p:cNvCxnSpPr>
            <a:cxnSpLocks/>
          </p:cNvCxnSpPr>
          <p:nvPr/>
        </p:nvCxnSpPr>
        <p:spPr>
          <a:xfrm>
            <a:off x="7545602" y="-152400"/>
            <a:ext cx="0" cy="555897"/>
          </a:xfrm>
          <a:prstGeom prst="line">
            <a:avLst/>
          </a:prstGeom>
          <a:ln w="38100">
            <a:solidFill>
              <a:srgbClr val="00FFFF"/>
            </a:solidFill>
          </a:ln>
        </p:spPr>
        <p:style>
          <a:lnRef idx="1">
            <a:schemeClr val="accent1"/>
          </a:lnRef>
          <a:fillRef idx="0">
            <a:schemeClr val="accent1"/>
          </a:fillRef>
          <a:effectRef idx="0">
            <a:schemeClr val="accent1"/>
          </a:effectRef>
          <a:fontRef idx="minor">
            <a:schemeClr val="tx1"/>
          </a:fontRef>
        </p:style>
      </p:cxnSp>
      <p:sp>
        <p:nvSpPr>
          <p:cNvPr id="7" name="Rounded Rectangle 16">
            <a:extLst>
              <a:ext uri="{FF2B5EF4-FFF2-40B4-BE49-F238E27FC236}">
                <a16:creationId xmlns:a16="http://schemas.microsoft.com/office/drawing/2014/main" id="{A303B3F8-F0DD-86BA-A022-38BA71876FDB}"/>
              </a:ext>
            </a:extLst>
          </p:cNvPr>
          <p:cNvSpPr/>
          <p:nvPr/>
        </p:nvSpPr>
        <p:spPr>
          <a:xfrm>
            <a:off x="6696506" y="403497"/>
            <a:ext cx="1698192" cy="555897"/>
          </a:xfrm>
          <a:prstGeom prst="roundRect">
            <a:avLst/>
          </a:prstGeom>
          <a:solidFill>
            <a:srgbClr val="00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2000" b="1" dirty="0" err="1">
                <a:solidFill>
                  <a:srgbClr val="000099"/>
                </a:solidFill>
                <a:latin typeface="Calibri" panose="020F0502020204030204"/>
                <a:cs typeface="B Titr" panose="00000700000000000000" pitchFamily="2" charset="-78"/>
              </a:rPr>
              <a:t>انواعِ</a:t>
            </a:r>
            <a:r>
              <a:rPr lang="fa-IR" sz="2000" b="1" dirty="0">
                <a:solidFill>
                  <a:srgbClr val="000099"/>
                </a:solidFill>
                <a:latin typeface="Calibri" panose="020F0502020204030204"/>
                <a:cs typeface="B Titr" panose="00000700000000000000" pitchFamily="2" charset="-78"/>
              </a:rPr>
              <a:t> وظایف</a:t>
            </a:r>
          </a:p>
        </p:txBody>
      </p:sp>
      <p:sp>
        <p:nvSpPr>
          <p:cNvPr id="8" name="Left Brace 7">
            <a:extLst>
              <a:ext uri="{FF2B5EF4-FFF2-40B4-BE49-F238E27FC236}">
                <a16:creationId xmlns:a16="http://schemas.microsoft.com/office/drawing/2014/main" id="{14576452-3F44-406C-829A-1AF1A9F56936}"/>
              </a:ext>
            </a:extLst>
          </p:cNvPr>
          <p:cNvSpPr/>
          <p:nvPr/>
        </p:nvSpPr>
        <p:spPr>
          <a:xfrm rot="5400000">
            <a:off x="7334249" y="-961051"/>
            <a:ext cx="422706" cy="4263596"/>
          </a:xfrm>
          <a:prstGeom prst="leftBrace">
            <a:avLst>
              <a:gd name="adj1" fmla="val 68422"/>
              <a:gd name="adj2" fmla="val 50000"/>
            </a:avLst>
          </a:prstGeom>
          <a:ln w="38100">
            <a:solidFill>
              <a:srgbClr val="00FFFF"/>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Rounded Rectangle 4">
            <a:extLst>
              <a:ext uri="{FF2B5EF4-FFF2-40B4-BE49-F238E27FC236}">
                <a16:creationId xmlns:a16="http://schemas.microsoft.com/office/drawing/2014/main" id="{369BDEDC-A6EB-C7D9-A5F4-1FEECE71AC88}"/>
              </a:ext>
            </a:extLst>
          </p:cNvPr>
          <p:cNvSpPr/>
          <p:nvPr/>
        </p:nvSpPr>
        <p:spPr>
          <a:xfrm>
            <a:off x="8500360" y="1382099"/>
            <a:ext cx="2354080" cy="430393"/>
          </a:xfrm>
          <a:prstGeom prst="roundRect">
            <a:avLst/>
          </a:prstGeom>
          <a:solidFill>
            <a:srgbClr val="00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2000" b="1" dirty="0">
                <a:solidFill>
                  <a:srgbClr val="07345E"/>
                </a:solidFill>
                <a:latin typeface="Calibri" panose="020F0502020204030204"/>
                <a:cs typeface="B Titr" panose="00000700000000000000" pitchFamily="2" charset="-78"/>
              </a:rPr>
              <a:t>از لحاظ مخاطب بیانیه</a:t>
            </a:r>
          </a:p>
        </p:txBody>
      </p:sp>
      <p:sp>
        <p:nvSpPr>
          <p:cNvPr id="10" name="Rounded Rectangle 11">
            <a:extLst>
              <a:ext uri="{FF2B5EF4-FFF2-40B4-BE49-F238E27FC236}">
                <a16:creationId xmlns:a16="http://schemas.microsoft.com/office/drawing/2014/main" id="{770B5E9C-6E12-78D9-D216-D368FC7B077E}"/>
              </a:ext>
            </a:extLst>
          </p:cNvPr>
          <p:cNvSpPr/>
          <p:nvPr/>
        </p:nvSpPr>
        <p:spPr>
          <a:xfrm>
            <a:off x="4249007" y="1382100"/>
            <a:ext cx="2329594" cy="430393"/>
          </a:xfrm>
          <a:prstGeom prst="roundRect">
            <a:avLst/>
          </a:prstGeom>
          <a:solidFill>
            <a:srgbClr val="00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2000" b="1" dirty="0">
                <a:solidFill>
                  <a:srgbClr val="07345E"/>
                </a:solidFill>
                <a:latin typeface="Calibri" panose="020F0502020204030204"/>
                <a:cs typeface="B Titr" panose="00000700000000000000" pitchFamily="2" charset="-78"/>
              </a:rPr>
              <a:t>از لحاظ نوع مأموریت</a:t>
            </a:r>
          </a:p>
        </p:txBody>
      </p:sp>
    </p:spTree>
    <p:extLst>
      <p:ext uri="{BB962C8B-B14F-4D97-AF65-F5344CB8AC3E}">
        <p14:creationId xmlns:p14="http://schemas.microsoft.com/office/powerpoint/2010/main" val="37196217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1"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1"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outVertical)">
                                      <p:cBhvr>
                                        <p:cTn id="12" dur="500"/>
                                        <p:tgtEl>
                                          <p:spTgt spid="8"/>
                                        </p:tgtEl>
                                      </p:cBhvr>
                                    </p:animEffect>
                                  </p:childTnLst>
                                </p:cTn>
                              </p:par>
                            </p:childTnLst>
                          </p:cTn>
                        </p:par>
                        <p:par>
                          <p:cTn id="13" fill="hold">
                            <p:stCondLst>
                              <p:cond delay="500"/>
                            </p:stCondLst>
                            <p:childTnLst>
                              <p:par>
                                <p:cTn id="14" presetID="22" presetClass="entr" presetSubtype="1" fill="hold" grpId="1" nodeType="after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up)">
                                      <p:cBhvr>
                                        <p:cTn id="16" dur="500"/>
                                        <p:tgtEl>
                                          <p:spTgt spid="10"/>
                                        </p:tgtEl>
                                      </p:cBhvr>
                                    </p:animEffect>
                                  </p:childTnLst>
                                </p:cTn>
                              </p:par>
                              <p:par>
                                <p:cTn id="17" presetID="22" presetClass="entr" presetSubtype="1" fill="hold" grpId="1"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up)">
                                      <p:cBhvr>
                                        <p:cTn id="19" dur="5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path" presetSubtype="0" accel="50000" decel="50000" fill="hold" grpId="0" nodeType="clickEffect">
                                  <p:stCondLst>
                                    <p:cond delay="0"/>
                                  </p:stCondLst>
                                  <p:childTnLst>
                                    <p:animMotion origin="layout" path="M -4.16667E-7 -4.75911E-6 L 0.44622 0.38207 " pathEditMode="relative" rAng="0" ptsTypes="AA">
                                      <p:cBhvr>
                                        <p:cTn id="23" dur="1000" fill="hold"/>
                                        <p:tgtEl>
                                          <p:spTgt spid="10"/>
                                        </p:tgtEl>
                                        <p:attrNameLst>
                                          <p:attrName>ppt_x</p:attrName>
                                          <p:attrName>ppt_y</p:attrName>
                                        </p:attrNameLst>
                                      </p:cBhvr>
                                      <p:rCtr x="22305" y="19103"/>
                                    </p:animMotion>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500"/>
                                        <p:tgtEl>
                                          <p:spTgt spid="3"/>
                                        </p:tgtEl>
                                      </p:cBhvr>
                                    </p:animEffect>
                                  </p:childTnLst>
                                </p:cTn>
                              </p:par>
                              <p:par>
                                <p:cTn id="29" presetID="1" presetClass="exit"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hidden"/>
                                      </p:to>
                                    </p:set>
                                  </p:childTnLst>
                                </p:cTn>
                              </p:par>
                              <p:par>
                                <p:cTn id="31" presetID="1" presetClass="exit" presetSubtype="0" fill="hold" nodeType="withEffect">
                                  <p:stCondLst>
                                    <p:cond delay="0"/>
                                  </p:stCondLst>
                                  <p:childTnLst>
                                    <p:set>
                                      <p:cBhvr>
                                        <p:cTn id="32" dur="1" fill="hold">
                                          <p:stCondLst>
                                            <p:cond delay="0"/>
                                          </p:stCondLst>
                                        </p:cTn>
                                        <p:tgtEl>
                                          <p:spTgt spid="6"/>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7"/>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8"/>
                                        </p:tgtEl>
                                        <p:attrNameLst>
                                          <p:attrName>style.visibility</p:attrName>
                                        </p:attrNameLst>
                                      </p:cBhvr>
                                      <p:to>
                                        <p:strVal val="hidden"/>
                                      </p:to>
                                    </p:set>
                                  </p:childTnLst>
                                </p:cTn>
                              </p:par>
                              <p:par>
                                <p:cTn id="37" presetID="1" presetClass="exit" presetSubtype="0" fill="hold" grpId="2" nodeType="withEffect">
                                  <p:stCondLst>
                                    <p:cond delay="0"/>
                                  </p:stCondLst>
                                  <p:childTnLst>
                                    <p:set>
                                      <p:cBhvr>
                                        <p:cTn id="38" dur="1" fill="hold">
                                          <p:stCondLst>
                                            <p:cond delay="0"/>
                                          </p:stCondLst>
                                        </p:cTn>
                                        <p:tgtEl>
                                          <p:spTgt spid="10"/>
                                        </p:tgtEl>
                                        <p:attrNameLst>
                                          <p:attrName>style.visibility</p:attrName>
                                        </p:attrNameLst>
                                      </p:cBhvr>
                                      <p:to>
                                        <p:strVal val="hidden"/>
                                      </p:to>
                                    </p:set>
                                  </p:childTnLst>
                                </p:cTn>
                              </p:par>
                              <p:par>
                                <p:cTn id="39" presetID="1" presetClass="exit" presetSubtype="0" fill="hold" grpId="3" nodeType="withEffect">
                                  <p:stCondLst>
                                    <p:cond delay="0"/>
                                  </p:stCondLst>
                                  <p:childTnLst>
                                    <p:set>
                                      <p:cBhvr>
                                        <p:cTn id="40" dur="1" fill="hold">
                                          <p:stCondLst>
                                            <p:cond delay="0"/>
                                          </p:stCondLst>
                                        </p:cTn>
                                        <p:tgtEl>
                                          <p:spTgt spid="10"/>
                                        </p:tgtEl>
                                        <p:attrNameLst>
                                          <p:attrName>style.visibility</p:attrName>
                                        </p:attrNameLst>
                                      </p:cBhvr>
                                      <p:to>
                                        <p:strVal val="hidden"/>
                                      </p:to>
                                    </p:set>
                                  </p:childTnLst>
                                </p:cTn>
                              </p:par>
                              <p:par>
                                <p:cTn id="41" presetID="22" presetClass="entr" presetSubtype="2" fill="hold" nodeType="with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wipe(right)">
                                      <p:cBhvr>
                                        <p:cTn id="43" dur="500"/>
                                        <p:tgtEl>
                                          <p:spTgt spid="5"/>
                                        </p:tgtEl>
                                      </p:cBhvr>
                                    </p:animEffect>
                                  </p:childTnLst>
                                </p:cTn>
                              </p:par>
                            </p:childTnLst>
                          </p:cTn>
                        </p:par>
                        <p:par>
                          <p:cTn id="44" fill="hold">
                            <p:stCondLst>
                              <p:cond delay="500"/>
                            </p:stCondLst>
                            <p:childTnLst>
                              <p:par>
                                <p:cTn id="45" presetID="22" presetClass="entr" presetSubtype="2" fill="hold" grpId="0" nodeType="after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wipe(right)">
                                      <p:cBhvr>
                                        <p:cTn id="47" dur="500"/>
                                        <p:tgtEl>
                                          <p:spTgt spid="17"/>
                                        </p:tgtEl>
                                      </p:cBhvr>
                                    </p:animEffect>
                                  </p:childTnLst>
                                </p:cTn>
                              </p:par>
                            </p:childTnLst>
                          </p:cTn>
                        </p:par>
                        <p:par>
                          <p:cTn id="48" fill="hold">
                            <p:stCondLst>
                              <p:cond delay="1000"/>
                            </p:stCondLst>
                            <p:childTnLst>
                              <p:par>
                                <p:cTn id="49" presetID="22" presetClass="entr" presetSubtype="2" fill="hold" grpId="0" nodeType="afterEffect">
                                  <p:stCondLst>
                                    <p:cond delay="0"/>
                                  </p:stCondLst>
                                  <p:childTnLst>
                                    <p:set>
                                      <p:cBhvr>
                                        <p:cTn id="50" dur="1" fill="hold">
                                          <p:stCondLst>
                                            <p:cond delay="0"/>
                                          </p:stCondLst>
                                        </p:cTn>
                                        <p:tgtEl>
                                          <p:spTgt spid="23"/>
                                        </p:tgtEl>
                                        <p:attrNameLst>
                                          <p:attrName>style.visibility</p:attrName>
                                        </p:attrNameLst>
                                      </p:cBhvr>
                                      <p:to>
                                        <p:strVal val="visible"/>
                                      </p:to>
                                    </p:set>
                                    <p:animEffect transition="in" filter="wipe(right)">
                                      <p:cBhvr>
                                        <p:cTn id="51" dur="500"/>
                                        <p:tgtEl>
                                          <p:spTgt spid="23"/>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2" fill="hold" nodeType="click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wipe(right)">
                                      <p:cBhvr>
                                        <p:cTn id="56" dur="500"/>
                                        <p:tgtEl>
                                          <p:spTgt spid="11"/>
                                        </p:tgtEl>
                                      </p:cBhvr>
                                    </p:animEffect>
                                  </p:childTnLst>
                                </p:cTn>
                              </p:par>
                            </p:childTnLst>
                          </p:cTn>
                        </p:par>
                        <p:par>
                          <p:cTn id="57" fill="hold">
                            <p:stCondLst>
                              <p:cond delay="500"/>
                            </p:stCondLst>
                            <p:childTnLst>
                              <p:par>
                                <p:cTn id="58" presetID="22" presetClass="entr" presetSubtype="2" fill="hold" grpId="0" nodeType="afterEffect">
                                  <p:stCondLst>
                                    <p:cond delay="0"/>
                                  </p:stCondLst>
                                  <p:childTnLst>
                                    <p:set>
                                      <p:cBhvr>
                                        <p:cTn id="59" dur="1" fill="hold">
                                          <p:stCondLst>
                                            <p:cond delay="0"/>
                                          </p:stCondLst>
                                        </p:cTn>
                                        <p:tgtEl>
                                          <p:spTgt spid="19"/>
                                        </p:tgtEl>
                                        <p:attrNameLst>
                                          <p:attrName>style.visibility</p:attrName>
                                        </p:attrNameLst>
                                      </p:cBhvr>
                                      <p:to>
                                        <p:strVal val="visible"/>
                                      </p:to>
                                    </p:set>
                                    <p:animEffect transition="in" filter="wipe(right)">
                                      <p:cBhvr>
                                        <p:cTn id="60" dur="500"/>
                                        <p:tgtEl>
                                          <p:spTgt spid="19"/>
                                        </p:tgtEl>
                                      </p:cBhvr>
                                    </p:animEffect>
                                  </p:childTnLst>
                                </p:cTn>
                              </p:par>
                            </p:childTnLst>
                          </p:cTn>
                        </p:par>
                        <p:par>
                          <p:cTn id="61" fill="hold">
                            <p:stCondLst>
                              <p:cond delay="1000"/>
                            </p:stCondLst>
                            <p:childTnLst>
                              <p:par>
                                <p:cTn id="62" presetID="22" presetClass="entr" presetSubtype="2" fill="hold" grpId="0" nodeType="afterEffect">
                                  <p:stCondLst>
                                    <p:cond delay="0"/>
                                  </p:stCondLst>
                                  <p:childTnLst>
                                    <p:set>
                                      <p:cBhvr>
                                        <p:cTn id="63" dur="1" fill="hold">
                                          <p:stCondLst>
                                            <p:cond delay="0"/>
                                          </p:stCondLst>
                                        </p:cTn>
                                        <p:tgtEl>
                                          <p:spTgt spid="24"/>
                                        </p:tgtEl>
                                        <p:attrNameLst>
                                          <p:attrName>style.visibility</p:attrName>
                                        </p:attrNameLst>
                                      </p:cBhvr>
                                      <p:to>
                                        <p:strVal val="visible"/>
                                      </p:to>
                                    </p:set>
                                    <p:animEffect transition="in" filter="wipe(right)">
                                      <p:cBhvr>
                                        <p:cTn id="64" dur="500"/>
                                        <p:tgtEl>
                                          <p:spTgt spid="24"/>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2" fill="hold" nodeType="clickEffect">
                                  <p:stCondLst>
                                    <p:cond delay="0"/>
                                  </p:stCondLst>
                                  <p:childTnLst>
                                    <p:set>
                                      <p:cBhvr>
                                        <p:cTn id="68" dur="1" fill="hold">
                                          <p:stCondLst>
                                            <p:cond delay="0"/>
                                          </p:stCondLst>
                                        </p:cTn>
                                        <p:tgtEl>
                                          <p:spTgt spid="14"/>
                                        </p:tgtEl>
                                        <p:attrNameLst>
                                          <p:attrName>style.visibility</p:attrName>
                                        </p:attrNameLst>
                                      </p:cBhvr>
                                      <p:to>
                                        <p:strVal val="visible"/>
                                      </p:to>
                                    </p:set>
                                    <p:animEffect transition="in" filter="wipe(right)">
                                      <p:cBhvr>
                                        <p:cTn id="69" dur="500"/>
                                        <p:tgtEl>
                                          <p:spTgt spid="14"/>
                                        </p:tgtEl>
                                      </p:cBhvr>
                                    </p:animEffect>
                                  </p:childTnLst>
                                </p:cTn>
                              </p:par>
                            </p:childTnLst>
                          </p:cTn>
                        </p:par>
                        <p:par>
                          <p:cTn id="70" fill="hold">
                            <p:stCondLst>
                              <p:cond delay="500"/>
                            </p:stCondLst>
                            <p:childTnLst>
                              <p:par>
                                <p:cTn id="71" presetID="22" presetClass="entr" presetSubtype="2" fill="hold" grpId="0" nodeType="afterEffect">
                                  <p:stCondLst>
                                    <p:cond delay="0"/>
                                  </p:stCondLst>
                                  <p:childTnLst>
                                    <p:set>
                                      <p:cBhvr>
                                        <p:cTn id="72" dur="1" fill="hold">
                                          <p:stCondLst>
                                            <p:cond delay="0"/>
                                          </p:stCondLst>
                                        </p:cTn>
                                        <p:tgtEl>
                                          <p:spTgt spid="30"/>
                                        </p:tgtEl>
                                        <p:attrNameLst>
                                          <p:attrName>style.visibility</p:attrName>
                                        </p:attrNameLst>
                                      </p:cBhvr>
                                      <p:to>
                                        <p:strVal val="visible"/>
                                      </p:to>
                                    </p:set>
                                    <p:animEffect transition="in" filter="wipe(right)">
                                      <p:cBhvr>
                                        <p:cTn id="73" dur="500"/>
                                        <p:tgtEl>
                                          <p:spTgt spid="30"/>
                                        </p:tgtEl>
                                      </p:cBhvr>
                                    </p:animEffect>
                                  </p:childTnLst>
                                </p:cTn>
                              </p:par>
                            </p:childTnLst>
                          </p:cTn>
                        </p:par>
                        <p:par>
                          <p:cTn id="74" fill="hold">
                            <p:stCondLst>
                              <p:cond delay="1000"/>
                            </p:stCondLst>
                            <p:childTnLst>
                              <p:par>
                                <p:cTn id="75" presetID="22" presetClass="entr" presetSubtype="2" fill="hold" grpId="0" nodeType="afterEffect">
                                  <p:stCondLst>
                                    <p:cond delay="0"/>
                                  </p:stCondLst>
                                  <p:childTnLst>
                                    <p:set>
                                      <p:cBhvr>
                                        <p:cTn id="76" dur="1" fill="hold">
                                          <p:stCondLst>
                                            <p:cond delay="0"/>
                                          </p:stCondLst>
                                        </p:cTn>
                                        <p:tgtEl>
                                          <p:spTgt spid="31"/>
                                        </p:tgtEl>
                                        <p:attrNameLst>
                                          <p:attrName>style.visibility</p:attrName>
                                        </p:attrNameLst>
                                      </p:cBhvr>
                                      <p:to>
                                        <p:strVal val="visible"/>
                                      </p:to>
                                    </p:set>
                                    <p:animEffect transition="in" filter="wipe(right)">
                                      <p:cBhvr>
                                        <p:cTn id="77" dur="500"/>
                                        <p:tgtEl>
                                          <p:spTgt spid="31"/>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nodeType="clickEffect">
                                  <p:stCondLst>
                                    <p:cond delay="0"/>
                                  </p:stCondLst>
                                  <p:childTnLst>
                                    <p:set>
                                      <p:cBhvr>
                                        <p:cTn id="81" dur="1" fill="hold">
                                          <p:stCondLst>
                                            <p:cond delay="0"/>
                                          </p:stCondLst>
                                        </p:cTn>
                                        <p:tgtEl>
                                          <p:spTgt spid="18"/>
                                        </p:tgtEl>
                                        <p:attrNameLst>
                                          <p:attrName>style.visibility</p:attrName>
                                        </p:attrNameLst>
                                      </p:cBhvr>
                                      <p:to>
                                        <p:strVal val="visible"/>
                                      </p:to>
                                    </p:set>
                                    <p:animEffect transition="in" filter="wipe(right)">
                                      <p:cBhvr>
                                        <p:cTn id="82" dur="500"/>
                                        <p:tgtEl>
                                          <p:spTgt spid="18"/>
                                        </p:tgtEl>
                                      </p:cBhvr>
                                    </p:animEffect>
                                  </p:childTnLst>
                                </p:cTn>
                              </p:par>
                            </p:childTnLst>
                          </p:cTn>
                        </p:par>
                        <p:par>
                          <p:cTn id="83" fill="hold">
                            <p:stCondLst>
                              <p:cond delay="500"/>
                            </p:stCondLst>
                            <p:childTnLst>
                              <p:par>
                                <p:cTn id="84" presetID="22" presetClass="entr" presetSubtype="2" fill="hold" grpId="0" nodeType="afterEffect">
                                  <p:stCondLst>
                                    <p:cond delay="0"/>
                                  </p:stCondLst>
                                  <p:childTnLst>
                                    <p:set>
                                      <p:cBhvr>
                                        <p:cTn id="85" dur="1" fill="hold">
                                          <p:stCondLst>
                                            <p:cond delay="0"/>
                                          </p:stCondLst>
                                        </p:cTn>
                                        <p:tgtEl>
                                          <p:spTgt spid="22"/>
                                        </p:tgtEl>
                                        <p:attrNameLst>
                                          <p:attrName>style.visibility</p:attrName>
                                        </p:attrNameLst>
                                      </p:cBhvr>
                                      <p:to>
                                        <p:strVal val="visible"/>
                                      </p:to>
                                    </p:set>
                                    <p:animEffect transition="in" filter="wipe(right)">
                                      <p:cBhvr>
                                        <p:cTn id="86" dur="500"/>
                                        <p:tgtEl>
                                          <p:spTgt spid="22"/>
                                        </p:tgtEl>
                                      </p:cBhvr>
                                    </p:animEffect>
                                  </p:childTnLst>
                                </p:cTn>
                              </p:par>
                            </p:childTnLst>
                          </p:cTn>
                        </p:par>
                        <p:par>
                          <p:cTn id="87" fill="hold">
                            <p:stCondLst>
                              <p:cond delay="1000"/>
                            </p:stCondLst>
                            <p:childTnLst>
                              <p:par>
                                <p:cTn id="88" presetID="22" presetClass="entr" presetSubtype="2" fill="hold" grpId="0" nodeType="afterEffect">
                                  <p:stCondLst>
                                    <p:cond delay="0"/>
                                  </p:stCondLst>
                                  <p:childTnLst>
                                    <p:set>
                                      <p:cBhvr>
                                        <p:cTn id="89" dur="1" fill="hold">
                                          <p:stCondLst>
                                            <p:cond delay="0"/>
                                          </p:stCondLst>
                                        </p:cTn>
                                        <p:tgtEl>
                                          <p:spTgt spid="26"/>
                                        </p:tgtEl>
                                        <p:attrNameLst>
                                          <p:attrName>style.visibility</p:attrName>
                                        </p:attrNameLst>
                                      </p:cBhvr>
                                      <p:to>
                                        <p:strVal val="visible"/>
                                      </p:to>
                                    </p:set>
                                    <p:animEffect transition="in" filter="wipe(right)">
                                      <p:cBhvr>
                                        <p:cTn id="90"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7" grpId="0" animBg="1"/>
      <p:bldP spid="19" grpId="0" animBg="1"/>
      <p:bldP spid="22" grpId="0" animBg="1"/>
      <p:bldP spid="23" grpId="0" animBg="1"/>
      <p:bldP spid="24" grpId="0" animBg="1"/>
      <p:bldP spid="26" grpId="0" animBg="1"/>
      <p:bldP spid="30" grpId="0" animBg="1"/>
      <p:bldP spid="31" grpId="0" animBg="1"/>
      <p:bldP spid="7" grpId="0" animBg="1"/>
      <p:bldP spid="7" grpId="1" animBg="1"/>
      <p:bldP spid="8" grpId="0" animBg="1"/>
      <p:bldP spid="8" grpId="1" animBg="1"/>
      <p:bldP spid="9" grpId="0" animBg="1"/>
      <p:bldP spid="9" grpId="1" animBg="1"/>
      <p:bldP spid="10" grpId="0" animBg="1"/>
      <p:bldP spid="10" grpId="1" animBg="1"/>
      <p:bldP spid="10" grpId="2" animBg="1"/>
      <p:bldP spid="10" grpId="3"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4">
            <a:extLst>
              <a:ext uri="{FF2B5EF4-FFF2-40B4-BE49-F238E27FC236}">
                <a16:creationId xmlns:a16="http://schemas.microsoft.com/office/drawing/2014/main" id="{D4BD7642-E4AE-E8F4-72F2-5987701ECBA3}"/>
              </a:ext>
            </a:extLst>
          </p:cNvPr>
          <p:cNvSpPr/>
          <p:nvPr/>
        </p:nvSpPr>
        <p:spPr>
          <a:xfrm>
            <a:off x="9677400" y="4103041"/>
            <a:ext cx="2354080" cy="838201"/>
          </a:xfrm>
          <a:prstGeom prst="roundRect">
            <a:avLst/>
          </a:prstGeom>
          <a:solidFill>
            <a:srgbClr val="00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2000" b="1" dirty="0">
                <a:solidFill>
                  <a:srgbClr val="07345E"/>
                </a:solidFill>
                <a:latin typeface="Calibri" panose="020F0502020204030204"/>
                <a:cs typeface="B Titr" panose="00000700000000000000" pitchFamily="2" charset="-78"/>
              </a:rPr>
              <a:t>انواع وظایف</a:t>
            </a:r>
            <a:endParaRPr lang="en-US" sz="2000" b="1" dirty="0">
              <a:solidFill>
                <a:srgbClr val="07345E"/>
              </a:solidFill>
              <a:latin typeface="Calibri" panose="020F0502020204030204"/>
              <a:cs typeface="B Titr" panose="00000700000000000000" pitchFamily="2" charset="-78"/>
            </a:endParaRPr>
          </a:p>
          <a:p>
            <a:pPr algn="ctr" defTabSz="1054216" rtl="1">
              <a:lnSpc>
                <a:spcPct val="150000"/>
              </a:lnSpc>
            </a:pPr>
            <a:r>
              <a:rPr lang="fa-IR" sz="2000" b="1" dirty="0">
                <a:solidFill>
                  <a:srgbClr val="07345E"/>
                </a:solidFill>
                <a:latin typeface="Calibri" panose="020F0502020204030204"/>
                <a:cs typeface="B Titr" panose="00000700000000000000" pitchFamily="2" charset="-78"/>
              </a:rPr>
              <a:t>از لحاظ </a:t>
            </a:r>
            <a:r>
              <a:rPr lang="fa-IR" sz="2000" b="1" dirty="0">
                <a:solidFill>
                  <a:srgbClr val="07345E"/>
                </a:solidFill>
                <a:cs typeface="B Titr" panose="00000700000000000000" pitchFamily="2" charset="-78"/>
              </a:rPr>
              <a:t>نوع مأموریت</a:t>
            </a:r>
            <a:endParaRPr lang="fa-IR" sz="2000" b="1" dirty="0">
              <a:solidFill>
                <a:srgbClr val="07345E"/>
              </a:solidFill>
              <a:latin typeface="Calibri" panose="020F0502020204030204"/>
              <a:cs typeface="B Titr" panose="00000700000000000000" pitchFamily="2" charset="-78"/>
            </a:endParaRPr>
          </a:p>
        </p:txBody>
      </p:sp>
      <p:sp>
        <p:nvSpPr>
          <p:cNvPr id="17" name="Rounded Rectangle 12">
            <a:extLst>
              <a:ext uri="{FF2B5EF4-FFF2-40B4-BE49-F238E27FC236}">
                <a16:creationId xmlns:a16="http://schemas.microsoft.com/office/drawing/2014/main" id="{FE53133D-AB42-58D8-88E7-4F790679AB66}"/>
              </a:ext>
            </a:extLst>
          </p:cNvPr>
          <p:cNvSpPr/>
          <p:nvPr/>
        </p:nvSpPr>
        <p:spPr>
          <a:xfrm>
            <a:off x="7427362" y="2090206"/>
            <a:ext cx="1577872" cy="430393"/>
          </a:xfrm>
          <a:prstGeom prst="roundRect">
            <a:avLst/>
          </a:prstGeom>
          <a:solidFill>
            <a:schemeClr val="bg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علمی - پژوهشی</a:t>
            </a:r>
          </a:p>
        </p:txBody>
      </p:sp>
      <p:sp>
        <p:nvSpPr>
          <p:cNvPr id="19" name="Rounded Rectangle 14">
            <a:extLst>
              <a:ext uri="{FF2B5EF4-FFF2-40B4-BE49-F238E27FC236}">
                <a16:creationId xmlns:a16="http://schemas.microsoft.com/office/drawing/2014/main" id="{05154489-0AAD-BD8D-86B8-BC67B342EC7D}"/>
              </a:ext>
            </a:extLst>
          </p:cNvPr>
          <p:cNvSpPr/>
          <p:nvPr/>
        </p:nvSpPr>
        <p:spPr>
          <a:xfrm>
            <a:off x="7427362" y="3480154"/>
            <a:ext cx="1577872" cy="430393"/>
          </a:xfrm>
          <a:prstGeom prst="roundRect">
            <a:avLst/>
          </a:prstGeom>
          <a:solidFill>
            <a:schemeClr val="bg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ترویج گفتمان</a:t>
            </a:r>
          </a:p>
        </p:txBody>
      </p:sp>
      <p:sp>
        <p:nvSpPr>
          <p:cNvPr id="22" name="Rounded Rectangle 37">
            <a:extLst>
              <a:ext uri="{FF2B5EF4-FFF2-40B4-BE49-F238E27FC236}">
                <a16:creationId xmlns:a16="http://schemas.microsoft.com/office/drawing/2014/main" id="{442D3770-75B0-B6B8-3BE9-9DB504DF77B3}"/>
              </a:ext>
            </a:extLst>
          </p:cNvPr>
          <p:cNvSpPr/>
          <p:nvPr/>
        </p:nvSpPr>
        <p:spPr>
          <a:xfrm>
            <a:off x="7427362" y="6704131"/>
            <a:ext cx="1577872" cy="430393"/>
          </a:xfrm>
          <a:prstGeom prst="roundRect">
            <a:avLst/>
          </a:prstGeom>
          <a:solidFill>
            <a:schemeClr val="bg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حضور در صحنه</a:t>
            </a:r>
          </a:p>
        </p:txBody>
      </p:sp>
      <p:sp>
        <p:nvSpPr>
          <p:cNvPr id="23" name="Rounded Rectangle 39">
            <a:extLst>
              <a:ext uri="{FF2B5EF4-FFF2-40B4-BE49-F238E27FC236}">
                <a16:creationId xmlns:a16="http://schemas.microsoft.com/office/drawing/2014/main" id="{C2E72312-1AF6-01B6-7159-C03B49DFE877}"/>
              </a:ext>
            </a:extLst>
          </p:cNvPr>
          <p:cNvSpPr/>
          <p:nvPr/>
        </p:nvSpPr>
        <p:spPr>
          <a:xfrm>
            <a:off x="1510748" y="1897713"/>
            <a:ext cx="5628736" cy="8153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a:solidFill>
                  <a:schemeClr val="bg1"/>
                </a:solidFill>
                <a:latin typeface="Calibri" panose="020F0502020204030204"/>
                <a:cs typeface="B Zar" panose="00000400000000000000" pitchFamily="2" charset="-78"/>
              </a:rPr>
              <a:t>هر گونه فعّالیت علمی و پژوهشی در راستای پیشرفت و </a:t>
            </a:r>
            <a:r>
              <a:rPr lang="fa-IR" sz="1800" b="1" dirty="0" err="1">
                <a:solidFill>
                  <a:schemeClr val="bg1"/>
                </a:solidFill>
                <a:latin typeface="Calibri" panose="020F0502020204030204"/>
                <a:cs typeface="B Zar" panose="00000400000000000000" pitchFamily="2" charset="-78"/>
              </a:rPr>
              <a:t>گره‌گشایی</a:t>
            </a:r>
            <a:endParaRPr lang="fa-IR" sz="1800" b="1" dirty="0">
              <a:solidFill>
                <a:schemeClr val="bg1"/>
              </a:solidFill>
              <a:latin typeface="Calibri" panose="020F0502020204030204"/>
              <a:cs typeface="B Zar" panose="00000400000000000000" pitchFamily="2" charset="-78"/>
            </a:endParaRPr>
          </a:p>
          <a:p>
            <a:pPr algn="ctr" defTabSz="1054216" rtl="1">
              <a:lnSpc>
                <a:spcPct val="150000"/>
              </a:lnSpc>
            </a:pPr>
            <a:r>
              <a:rPr lang="fa-IR" sz="1800" b="1" dirty="0">
                <a:solidFill>
                  <a:schemeClr val="bg1"/>
                </a:solidFill>
                <a:latin typeface="Calibri" panose="020F0502020204030204"/>
                <a:cs typeface="B Zar" panose="00000400000000000000" pitchFamily="2" charset="-78"/>
              </a:rPr>
              <a:t>از مسائلی که انقلاب اسلامی در گام دوّم با آنها مواجه است.</a:t>
            </a:r>
          </a:p>
        </p:txBody>
      </p:sp>
      <p:sp>
        <p:nvSpPr>
          <p:cNvPr id="24" name="Rounded Rectangle 40">
            <a:extLst>
              <a:ext uri="{FF2B5EF4-FFF2-40B4-BE49-F238E27FC236}">
                <a16:creationId xmlns:a16="http://schemas.microsoft.com/office/drawing/2014/main" id="{382BE6A4-6F99-62C6-8A29-BCE01769B581}"/>
              </a:ext>
            </a:extLst>
          </p:cNvPr>
          <p:cNvSpPr/>
          <p:nvPr/>
        </p:nvSpPr>
        <p:spPr>
          <a:xfrm>
            <a:off x="1510748" y="3287661"/>
            <a:ext cx="5628736" cy="8153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a:solidFill>
                  <a:schemeClr val="bg1"/>
                </a:solidFill>
                <a:latin typeface="Calibri" panose="020F0502020204030204"/>
                <a:cs typeface="B Zar" panose="00000400000000000000" pitchFamily="2" charset="-78"/>
              </a:rPr>
              <a:t>ترویج گفتمان انقلاب (بعنوان تنها راهِ پیشرفت کشور) با محوریت</a:t>
            </a:r>
          </a:p>
          <a:p>
            <a:pPr algn="ctr" defTabSz="1054216" rtl="1">
              <a:lnSpc>
                <a:spcPct val="150000"/>
              </a:lnSpc>
            </a:pPr>
            <a:r>
              <a:rPr lang="fa-IR" sz="1800" b="1" dirty="0" err="1">
                <a:solidFill>
                  <a:schemeClr val="bg1"/>
                </a:solidFill>
                <a:latin typeface="Calibri" panose="020F0502020204030204"/>
                <a:cs typeface="B Zar" panose="00000400000000000000" pitchFamily="2" charset="-78"/>
              </a:rPr>
              <a:t>مؤلفه‌هایی</a:t>
            </a:r>
            <a:r>
              <a:rPr lang="fa-IR" sz="1800" b="1" dirty="0">
                <a:solidFill>
                  <a:schemeClr val="bg1"/>
                </a:solidFill>
                <a:latin typeface="Calibri" panose="020F0502020204030204"/>
                <a:cs typeface="B Zar" panose="00000400000000000000" pitchFamily="2" charset="-78"/>
              </a:rPr>
              <a:t> که در بیانیه‌ی گام دوّم انقلاب به آنها توجّه شده است.</a:t>
            </a:r>
          </a:p>
        </p:txBody>
      </p:sp>
      <p:sp>
        <p:nvSpPr>
          <p:cNvPr id="26" name="Rounded Rectangle 123">
            <a:extLst>
              <a:ext uri="{FF2B5EF4-FFF2-40B4-BE49-F238E27FC236}">
                <a16:creationId xmlns:a16="http://schemas.microsoft.com/office/drawing/2014/main" id="{74535CCD-B5C8-FD78-19D1-14CB0434324B}"/>
              </a:ext>
            </a:extLst>
          </p:cNvPr>
          <p:cNvSpPr/>
          <p:nvPr/>
        </p:nvSpPr>
        <p:spPr>
          <a:xfrm>
            <a:off x="3165477" y="6479456"/>
            <a:ext cx="3974007" cy="8153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chemeClr val="bg1"/>
                </a:solidFill>
                <a:latin typeface="Calibri" panose="020F0502020204030204"/>
                <a:cs typeface="B Zar" panose="00000400000000000000" pitchFamily="2" charset="-78"/>
              </a:rPr>
              <a:t>ورود به صحنه و «عمل بهنگام»</a:t>
            </a:r>
          </a:p>
          <a:p>
            <a:pPr algn="ctr" defTabSz="1054216" rtl="1">
              <a:lnSpc>
                <a:spcPct val="150000"/>
              </a:lnSpc>
            </a:pPr>
            <a:r>
              <a:rPr lang="fa-IR" sz="1810" b="1" dirty="0">
                <a:solidFill>
                  <a:schemeClr val="bg1"/>
                </a:solidFill>
                <a:latin typeface="Calibri" panose="020F0502020204030204"/>
                <a:cs typeface="B Zar" panose="00000400000000000000" pitchFamily="2" charset="-78"/>
              </a:rPr>
              <a:t>در عرصه­های مختلف</a:t>
            </a:r>
          </a:p>
        </p:txBody>
      </p:sp>
      <p:sp>
        <p:nvSpPr>
          <p:cNvPr id="30" name="Rounded Rectangle 14">
            <a:extLst>
              <a:ext uri="{FF2B5EF4-FFF2-40B4-BE49-F238E27FC236}">
                <a16:creationId xmlns:a16="http://schemas.microsoft.com/office/drawing/2014/main" id="{8F24A0AB-D43A-17B4-44C2-D4406D386BAA}"/>
              </a:ext>
            </a:extLst>
          </p:cNvPr>
          <p:cNvSpPr/>
          <p:nvPr/>
        </p:nvSpPr>
        <p:spPr>
          <a:xfrm>
            <a:off x="7427362" y="5076052"/>
            <a:ext cx="1577872" cy="430393"/>
          </a:xfrm>
          <a:prstGeom prst="round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کسب آمادگی</a:t>
            </a:r>
          </a:p>
        </p:txBody>
      </p:sp>
      <p:sp>
        <p:nvSpPr>
          <p:cNvPr id="31" name="Rounded Rectangle 40">
            <a:extLst>
              <a:ext uri="{FF2B5EF4-FFF2-40B4-BE49-F238E27FC236}">
                <a16:creationId xmlns:a16="http://schemas.microsoft.com/office/drawing/2014/main" id="{2A36C8EF-73B0-A545-FD7A-AF4428D5AF26}"/>
              </a:ext>
            </a:extLst>
          </p:cNvPr>
          <p:cNvSpPr/>
          <p:nvPr/>
        </p:nvSpPr>
        <p:spPr>
          <a:xfrm>
            <a:off x="1510748" y="4677609"/>
            <a:ext cx="5628736" cy="12272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err="1">
                <a:solidFill>
                  <a:schemeClr val="bg1"/>
                </a:solidFill>
                <a:latin typeface="Calibri" panose="020F0502020204030204"/>
                <a:cs typeface="B Zar" panose="00000400000000000000" pitchFamily="2" charset="-78"/>
              </a:rPr>
              <a:t>جوانِ</a:t>
            </a:r>
            <a:r>
              <a:rPr lang="fa-IR" sz="1800" b="1" dirty="0">
                <a:solidFill>
                  <a:schemeClr val="bg1"/>
                </a:solidFill>
                <a:latin typeface="Calibri" panose="020F0502020204030204"/>
                <a:cs typeface="B Zar" panose="00000400000000000000" pitchFamily="2" charset="-78"/>
              </a:rPr>
              <a:t> دانشجو باید </a:t>
            </a:r>
            <a:r>
              <a:rPr lang="fa-IR" sz="1800" b="1" dirty="0" err="1">
                <a:solidFill>
                  <a:schemeClr val="bg1"/>
                </a:solidFill>
                <a:latin typeface="Calibri" panose="020F0502020204030204"/>
                <a:cs typeface="B Zar" panose="00000400000000000000" pitchFamily="2" charset="-78"/>
              </a:rPr>
              <a:t>ویژگی‌های</a:t>
            </a:r>
            <a:r>
              <a:rPr lang="fa-IR" sz="1800" b="1" dirty="0">
                <a:solidFill>
                  <a:schemeClr val="bg1"/>
                </a:solidFill>
                <a:latin typeface="Calibri" panose="020F0502020204030204"/>
                <a:cs typeface="B Zar" panose="00000400000000000000" pitchFamily="2" charset="-78"/>
              </a:rPr>
              <a:t> لازم را در خود </a:t>
            </a:r>
          </a:p>
          <a:p>
            <a:pPr algn="ctr" defTabSz="1054216" rtl="1">
              <a:lnSpc>
                <a:spcPct val="150000"/>
              </a:lnSpc>
            </a:pPr>
            <a:r>
              <a:rPr lang="fa-IR" sz="1800" b="1" dirty="0">
                <a:solidFill>
                  <a:schemeClr val="bg1"/>
                </a:solidFill>
                <a:latin typeface="Calibri" panose="020F0502020204030204"/>
                <a:cs typeface="B Zar" panose="00000400000000000000" pitchFamily="2" charset="-78"/>
              </a:rPr>
              <a:t>برای </a:t>
            </a:r>
            <a:r>
              <a:rPr lang="fa-IR" sz="1800" b="1" dirty="0" err="1">
                <a:solidFill>
                  <a:schemeClr val="bg1"/>
                </a:solidFill>
                <a:latin typeface="Calibri" panose="020F0502020204030204"/>
                <a:cs typeface="B Zar" panose="00000400000000000000" pitchFamily="2" charset="-78"/>
              </a:rPr>
              <a:t>مسئولیت‌هایی</a:t>
            </a:r>
            <a:r>
              <a:rPr lang="fa-IR" sz="1800" b="1" dirty="0">
                <a:solidFill>
                  <a:schemeClr val="bg1"/>
                </a:solidFill>
                <a:latin typeface="Calibri" panose="020F0502020204030204"/>
                <a:cs typeface="B Zar" panose="00000400000000000000" pitchFamily="2" charset="-78"/>
              </a:rPr>
              <a:t> که قرار است در گام دوّم انقلاب</a:t>
            </a:r>
          </a:p>
          <a:p>
            <a:pPr algn="ctr" defTabSz="1054216" rtl="1">
              <a:lnSpc>
                <a:spcPct val="150000"/>
              </a:lnSpc>
            </a:pPr>
            <a:r>
              <a:rPr lang="fa-IR" sz="1800" b="1" dirty="0">
                <a:solidFill>
                  <a:schemeClr val="bg1"/>
                </a:solidFill>
                <a:latin typeface="Calibri" panose="020F0502020204030204"/>
                <a:cs typeface="B Zar" panose="00000400000000000000" pitchFamily="2" charset="-78"/>
              </a:rPr>
              <a:t>به دوش بکشد، کسب کند.</a:t>
            </a:r>
          </a:p>
        </p:txBody>
      </p:sp>
      <p:cxnSp>
        <p:nvCxnSpPr>
          <p:cNvPr id="5" name="Connector: Curved 4">
            <a:extLst>
              <a:ext uri="{FF2B5EF4-FFF2-40B4-BE49-F238E27FC236}">
                <a16:creationId xmlns:a16="http://schemas.microsoft.com/office/drawing/2014/main" id="{F237EB4E-F78C-B9EA-EC3F-B7B4BD043A0A}"/>
              </a:ext>
            </a:extLst>
          </p:cNvPr>
          <p:cNvCxnSpPr>
            <a:stCxn id="3" idx="1"/>
            <a:endCxn id="17" idx="3"/>
          </p:cNvCxnSpPr>
          <p:nvPr/>
        </p:nvCxnSpPr>
        <p:spPr>
          <a:xfrm rot="10800000">
            <a:off x="9005234" y="2305404"/>
            <a:ext cx="672166" cy="2216739"/>
          </a:xfrm>
          <a:prstGeom prst="curvedConnector3">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1" name="Connector: Curved 10">
            <a:extLst>
              <a:ext uri="{FF2B5EF4-FFF2-40B4-BE49-F238E27FC236}">
                <a16:creationId xmlns:a16="http://schemas.microsoft.com/office/drawing/2014/main" id="{F5BB9409-E679-D324-FAD4-3646499DFE1B}"/>
              </a:ext>
            </a:extLst>
          </p:cNvPr>
          <p:cNvCxnSpPr>
            <a:cxnSpLocks/>
            <a:stCxn id="3" idx="1"/>
            <a:endCxn id="19" idx="3"/>
          </p:cNvCxnSpPr>
          <p:nvPr/>
        </p:nvCxnSpPr>
        <p:spPr>
          <a:xfrm rot="10800000">
            <a:off x="9005234" y="3695352"/>
            <a:ext cx="672166" cy="826791"/>
          </a:xfrm>
          <a:prstGeom prst="curvedConnector3">
            <a:avLst>
              <a:gd name="adj1" fmla="val 50000"/>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4" name="Connector: Curved 13">
            <a:extLst>
              <a:ext uri="{FF2B5EF4-FFF2-40B4-BE49-F238E27FC236}">
                <a16:creationId xmlns:a16="http://schemas.microsoft.com/office/drawing/2014/main" id="{54FDF185-5F21-2DE3-B30D-2701F3769965}"/>
              </a:ext>
            </a:extLst>
          </p:cNvPr>
          <p:cNvCxnSpPr>
            <a:cxnSpLocks/>
            <a:stCxn id="3" idx="1"/>
            <a:endCxn id="30" idx="3"/>
          </p:cNvCxnSpPr>
          <p:nvPr/>
        </p:nvCxnSpPr>
        <p:spPr>
          <a:xfrm rot="10800000" flipV="1">
            <a:off x="9005234" y="4522141"/>
            <a:ext cx="672166" cy="769107"/>
          </a:xfrm>
          <a:prstGeom prst="curvedConnector3">
            <a:avLst>
              <a:gd name="adj1" fmla="val 50000"/>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8" name="Connector: Curved 17">
            <a:extLst>
              <a:ext uri="{FF2B5EF4-FFF2-40B4-BE49-F238E27FC236}">
                <a16:creationId xmlns:a16="http://schemas.microsoft.com/office/drawing/2014/main" id="{6231E05F-96A4-C067-5CBB-835E3426B6D8}"/>
              </a:ext>
            </a:extLst>
          </p:cNvPr>
          <p:cNvCxnSpPr>
            <a:cxnSpLocks/>
            <a:stCxn id="3" idx="1"/>
            <a:endCxn id="22" idx="3"/>
          </p:cNvCxnSpPr>
          <p:nvPr/>
        </p:nvCxnSpPr>
        <p:spPr>
          <a:xfrm rot="10800000" flipV="1">
            <a:off x="9005234" y="4522142"/>
            <a:ext cx="672166" cy="2397186"/>
          </a:xfrm>
          <a:prstGeom prst="curvedConnector3">
            <a:avLst>
              <a:gd name="adj1" fmla="val 50000"/>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374C73DF-05FD-BF70-C11F-1FA0AEFA959D}"/>
              </a:ext>
            </a:extLst>
          </p:cNvPr>
          <p:cNvPicPr>
            <a:picLocks noChangeAspect="1"/>
          </p:cNvPicPr>
          <p:nvPr/>
        </p:nvPicPr>
        <p:blipFill>
          <a:blip r:embed="rId3" cstate="print">
            <a:extLst>
              <a:ext uri="{BEBA8EAE-BF5A-486C-A8C5-ECC9F3942E4B}">
                <a14:imgProps xmlns:a14="http://schemas.microsoft.com/office/drawing/2010/main">
                  <a14:imgLayer r:embed="rId4">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956425"/>
            <a:ext cx="622300" cy="622300"/>
          </a:xfrm>
          <a:prstGeom prst="rect">
            <a:avLst/>
          </a:prstGeom>
        </p:spPr>
      </p:pic>
    </p:spTree>
    <p:extLst>
      <p:ext uri="{BB962C8B-B14F-4D97-AF65-F5344CB8AC3E}">
        <p14:creationId xmlns:p14="http://schemas.microsoft.com/office/powerpoint/2010/main" val="1823877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4">
            <a:extLst>
              <a:ext uri="{FF2B5EF4-FFF2-40B4-BE49-F238E27FC236}">
                <a16:creationId xmlns:a16="http://schemas.microsoft.com/office/drawing/2014/main" id="{D4BD7642-E4AE-E8F4-72F2-5987701ECBA3}"/>
              </a:ext>
            </a:extLst>
          </p:cNvPr>
          <p:cNvSpPr/>
          <p:nvPr/>
        </p:nvSpPr>
        <p:spPr>
          <a:xfrm>
            <a:off x="9677400" y="4103041"/>
            <a:ext cx="2354080" cy="838201"/>
          </a:xfrm>
          <a:prstGeom prst="roundRect">
            <a:avLst/>
          </a:prstGeom>
          <a:solidFill>
            <a:srgbClr val="00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2000" b="1" dirty="0">
                <a:solidFill>
                  <a:srgbClr val="07345E"/>
                </a:solidFill>
                <a:latin typeface="Calibri" panose="020F0502020204030204"/>
                <a:cs typeface="B Titr" panose="00000700000000000000" pitchFamily="2" charset="-78"/>
              </a:rPr>
              <a:t>انواع وظایف</a:t>
            </a:r>
            <a:endParaRPr lang="en-US" sz="2000" b="1" dirty="0">
              <a:solidFill>
                <a:srgbClr val="07345E"/>
              </a:solidFill>
              <a:latin typeface="Calibri" panose="020F0502020204030204"/>
              <a:cs typeface="B Titr" panose="00000700000000000000" pitchFamily="2" charset="-78"/>
            </a:endParaRPr>
          </a:p>
          <a:p>
            <a:pPr algn="ctr" defTabSz="1054216" rtl="1">
              <a:lnSpc>
                <a:spcPct val="150000"/>
              </a:lnSpc>
            </a:pPr>
            <a:r>
              <a:rPr lang="fa-IR" sz="2000" b="1" dirty="0">
                <a:solidFill>
                  <a:srgbClr val="07345E"/>
                </a:solidFill>
                <a:latin typeface="Calibri" panose="020F0502020204030204"/>
                <a:cs typeface="B Titr" panose="00000700000000000000" pitchFamily="2" charset="-78"/>
              </a:rPr>
              <a:t>از لحاظ </a:t>
            </a:r>
            <a:r>
              <a:rPr lang="fa-IR" sz="2000" b="1" dirty="0">
                <a:solidFill>
                  <a:srgbClr val="07345E"/>
                </a:solidFill>
                <a:cs typeface="B Titr" panose="00000700000000000000" pitchFamily="2" charset="-78"/>
              </a:rPr>
              <a:t>نوع مأموریت</a:t>
            </a:r>
            <a:endParaRPr lang="fa-IR" sz="2000" b="1" dirty="0">
              <a:solidFill>
                <a:srgbClr val="07345E"/>
              </a:solidFill>
              <a:latin typeface="Calibri" panose="020F0502020204030204"/>
              <a:cs typeface="B Titr" panose="00000700000000000000" pitchFamily="2" charset="-78"/>
            </a:endParaRPr>
          </a:p>
        </p:txBody>
      </p:sp>
      <p:sp>
        <p:nvSpPr>
          <p:cNvPr id="17" name="Rounded Rectangle 12">
            <a:extLst>
              <a:ext uri="{FF2B5EF4-FFF2-40B4-BE49-F238E27FC236}">
                <a16:creationId xmlns:a16="http://schemas.microsoft.com/office/drawing/2014/main" id="{FE53133D-AB42-58D8-88E7-4F790679AB66}"/>
              </a:ext>
            </a:extLst>
          </p:cNvPr>
          <p:cNvSpPr/>
          <p:nvPr/>
        </p:nvSpPr>
        <p:spPr>
          <a:xfrm>
            <a:off x="7427362" y="2090206"/>
            <a:ext cx="1577872" cy="430393"/>
          </a:xfrm>
          <a:prstGeom prst="roundRect">
            <a:avLst/>
          </a:prstGeom>
          <a:solidFill>
            <a:schemeClr val="bg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علمی - پژوهشی</a:t>
            </a:r>
          </a:p>
        </p:txBody>
      </p:sp>
      <p:sp>
        <p:nvSpPr>
          <p:cNvPr id="19" name="Rounded Rectangle 14">
            <a:extLst>
              <a:ext uri="{FF2B5EF4-FFF2-40B4-BE49-F238E27FC236}">
                <a16:creationId xmlns:a16="http://schemas.microsoft.com/office/drawing/2014/main" id="{05154489-0AAD-BD8D-86B8-BC67B342EC7D}"/>
              </a:ext>
            </a:extLst>
          </p:cNvPr>
          <p:cNvSpPr/>
          <p:nvPr/>
        </p:nvSpPr>
        <p:spPr>
          <a:xfrm>
            <a:off x="7427362" y="3480154"/>
            <a:ext cx="1577872" cy="430393"/>
          </a:xfrm>
          <a:prstGeom prst="roundRect">
            <a:avLst/>
          </a:prstGeom>
          <a:solidFill>
            <a:schemeClr val="bg1"/>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ترویج گفتمان</a:t>
            </a:r>
          </a:p>
        </p:txBody>
      </p:sp>
      <p:sp>
        <p:nvSpPr>
          <p:cNvPr id="22" name="Rounded Rectangle 37">
            <a:extLst>
              <a:ext uri="{FF2B5EF4-FFF2-40B4-BE49-F238E27FC236}">
                <a16:creationId xmlns:a16="http://schemas.microsoft.com/office/drawing/2014/main" id="{442D3770-75B0-B6B8-3BE9-9DB504DF77B3}"/>
              </a:ext>
            </a:extLst>
          </p:cNvPr>
          <p:cNvSpPr/>
          <p:nvPr/>
        </p:nvSpPr>
        <p:spPr>
          <a:xfrm>
            <a:off x="7427362" y="6704131"/>
            <a:ext cx="1577872" cy="430393"/>
          </a:xfrm>
          <a:prstGeom prst="roundRect">
            <a:avLst/>
          </a:prstGeom>
          <a:solidFill>
            <a:srgbClr val="FFC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00099"/>
                </a:solidFill>
                <a:latin typeface="Calibri" panose="020F0502020204030204"/>
                <a:cs typeface="B Zar" panose="00000400000000000000" pitchFamily="2" charset="-78"/>
              </a:rPr>
              <a:t>حضور در صحنه</a:t>
            </a:r>
          </a:p>
        </p:txBody>
      </p:sp>
      <p:sp>
        <p:nvSpPr>
          <p:cNvPr id="23" name="Rounded Rectangle 39">
            <a:extLst>
              <a:ext uri="{FF2B5EF4-FFF2-40B4-BE49-F238E27FC236}">
                <a16:creationId xmlns:a16="http://schemas.microsoft.com/office/drawing/2014/main" id="{C2E72312-1AF6-01B6-7159-C03B49DFE877}"/>
              </a:ext>
            </a:extLst>
          </p:cNvPr>
          <p:cNvSpPr/>
          <p:nvPr/>
        </p:nvSpPr>
        <p:spPr>
          <a:xfrm>
            <a:off x="1510748" y="1897713"/>
            <a:ext cx="5628736" cy="8153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a:solidFill>
                  <a:schemeClr val="bg1"/>
                </a:solidFill>
                <a:latin typeface="Calibri" panose="020F0502020204030204"/>
                <a:cs typeface="B Zar" panose="00000400000000000000" pitchFamily="2" charset="-78"/>
              </a:rPr>
              <a:t>هر گونه فعّالیت علمی و پژوهشی در راستای پیشرفت و </a:t>
            </a:r>
            <a:r>
              <a:rPr lang="fa-IR" sz="1800" b="1" dirty="0" err="1">
                <a:solidFill>
                  <a:schemeClr val="bg1"/>
                </a:solidFill>
                <a:latin typeface="Calibri" panose="020F0502020204030204"/>
                <a:cs typeface="B Zar" panose="00000400000000000000" pitchFamily="2" charset="-78"/>
              </a:rPr>
              <a:t>گره‌گشایی</a:t>
            </a:r>
            <a:endParaRPr lang="fa-IR" sz="1800" b="1" dirty="0">
              <a:solidFill>
                <a:schemeClr val="bg1"/>
              </a:solidFill>
              <a:latin typeface="Calibri" panose="020F0502020204030204"/>
              <a:cs typeface="B Zar" panose="00000400000000000000" pitchFamily="2" charset="-78"/>
            </a:endParaRPr>
          </a:p>
          <a:p>
            <a:pPr algn="ctr" defTabSz="1054216" rtl="1">
              <a:lnSpc>
                <a:spcPct val="150000"/>
              </a:lnSpc>
            </a:pPr>
            <a:r>
              <a:rPr lang="fa-IR" sz="1800" b="1" dirty="0">
                <a:solidFill>
                  <a:schemeClr val="bg1"/>
                </a:solidFill>
                <a:latin typeface="Calibri" panose="020F0502020204030204"/>
                <a:cs typeface="B Zar" panose="00000400000000000000" pitchFamily="2" charset="-78"/>
              </a:rPr>
              <a:t>از مسائلی که انقلاب اسلامی در گام دوّم با آنها مواجه است.</a:t>
            </a:r>
          </a:p>
        </p:txBody>
      </p:sp>
      <p:sp>
        <p:nvSpPr>
          <p:cNvPr id="24" name="Rounded Rectangle 40">
            <a:extLst>
              <a:ext uri="{FF2B5EF4-FFF2-40B4-BE49-F238E27FC236}">
                <a16:creationId xmlns:a16="http://schemas.microsoft.com/office/drawing/2014/main" id="{382BE6A4-6F99-62C6-8A29-BCE01769B581}"/>
              </a:ext>
            </a:extLst>
          </p:cNvPr>
          <p:cNvSpPr/>
          <p:nvPr/>
        </p:nvSpPr>
        <p:spPr>
          <a:xfrm>
            <a:off x="1510748" y="3287661"/>
            <a:ext cx="5628736" cy="8153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a:solidFill>
                  <a:schemeClr val="bg1"/>
                </a:solidFill>
                <a:latin typeface="Calibri" panose="020F0502020204030204"/>
                <a:cs typeface="B Zar" panose="00000400000000000000" pitchFamily="2" charset="-78"/>
              </a:rPr>
              <a:t>ترویج گفتمان انقلاب (بعنوان تنها راهِ پیشرفت کشور) با محوریت</a:t>
            </a:r>
          </a:p>
          <a:p>
            <a:pPr algn="ctr" defTabSz="1054216" rtl="1">
              <a:lnSpc>
                <a:spcPct val="150000"/>
              </a:lnSpc>
            </a:pPr>
            <a:r>
              <a:rPr lang="fa-IR" sz="1800" b="1" dirty="0" err="1">
                <a:solidFill>
                  <a:schemeClr val="bg1"/>
                </a:solidFill>
                <a:latin typeface="Calibri" panose="020F0502020204030204"/>
                <a:cs typeface="B Zar" panose="00000400000000000000" pitchFamily="2" charset="-78"/>
              </a:rPr>
              <a:t>مؤلفه‌هایی</a:t>
            </a:r>
            <a:r>
              <a:rPr lang="fa-IR" sz="1800" b="1" dirty="0">
                <a:solidFill>
                  <a:schemeClr val="bg1"/>
                </a:solidFill>
                <a:latin typeface="Calibri" panose="020F0502020204030204"/>
                <a:cs typeface="B Zar" panose="00000400000000000000" pitchFamily="2" charset="-78"/>
              </a:rPr>
              <a:t> که در بیانیه‌ی گام دوّم انقلاب به آنها توجّه شده است.</a:t>
            </a:r>
          </a:p>
        </p:txBody>
      </p:sp>
      <p:sp>
        <p:nvSpPr>
          <p:cNvPr id="26" name="Rounded Rectangle 123">
            <a:extLst>
              <a:ext uri="{FF2B5EF4-FFF2-40B4-BE49-F238E27FC236}">
                <a16:creationId xmlns:a16="http://schemas.microsoft.com/office/drawing/2014/main" id="{74535CCD-B5C8-FD78-19D1-14CB0434324B}"/>
              </a:ext>
            </a:extLst>
          </p:cNvPr>
          <p:cNvSpPr/>
          <p:nvPr/>
        </p:nvSpPr>
        <p:spPr>
          <a:xfrm>
            <a:off x="3165477" y="6479456"/>
            <a:ext cx="3974007" cy="815380"/>
          </a:xfrm>
          <a:prstGeom prst="roundRect">
            <a:avLst/>
          </a:prstGeom>
          <a:no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FFC000"/>
                </a:solidFill>
                <a:latin typeface="Calibri" panose="020F0502020204030204"/>
                <a:cs typeface="B Zar" panose="00000400000000000000" pitchFamily="2" charset="-78"/>
              </a:rPr>
              <a:t>ورود به صحنه و «عمل بهنگام»</a:t>
            </a:r>
          </a:p>
          <a:p>
            <a:pPr algn="ctr" defTabSz="1054216" rtl="1">
              <a:lnSpc>
                <a:spcPct val="150000"/>
              </a:lnSpc>
            </a:pPr>
            <a:r>
              <a:rPr lang="fa-IR" sz="1810" b="1" dirty="0">
                <a:solidFill>
                  <a:srgbClr val="FFC000"/>
                </a:solidFill>
                <a:latin typeface="Calibri" panose="020F0502020204030204"/>
                <a:cs typeface="B Zar" panose="00000400000000000000" pitchFamily="2" charset="-78"/>
              </a:rPr>
              <a:t>در عرصه­های مختلف</a:t>
            </a:r>
          </a:p>
        </p:txBody>
      </p:sp>
      <p:sp>
        <p:nvSpPr>
          <p:cNvPr id="30" name="Rounded Rectangle 14">
            <a:extLst>
              <a:ext uri="{FF2B5EF4-FFF2-40B4-BE49-F238E27FC236}">
                <a16:creationId xmlns:a16="http://schemas.microsoft.com/office/drawing/2014/main" id="{8F24A0AB-D43A-17B4-44C2-D4406D386BAA}"/>
              </a:ext>
            </a:extLst>
          </p:cNvPr>
          <p:cNvSpPr/>
          <p:nvPr/>
        </p:nvSpPr>
        <p:spPr>
          <a:xfrm>
            <a:off x="7427362" y="5076052"/>
            <a:ext cx="1577872" cy="430393"/>
          </a:xfrm>
          <a:prstGeom prst="round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10" b="1" dirty="0">
                <a:solidFill>
                  <a:srgbClr val="07345E"/>
                </a:solidFill>
                <a:latin typeface="Calibri" panose="020F0502020204030204"/>
                <a:cs typeface="B Zar" panose="00000400000000000000" pitchFamily="2" charset="-78"/>
              </a:rPr>
              <a:t>کسب آمادگی</a:t>
            </a:r>
          </a:p>
        </p:txBody>
      </p:sp>
      <p:sp>
        <p:nvSpPr>
          <p:cNvPr id="31" name="Rounded Rectangle 40">
            <a:extLst>
              <a:ext uri="{FF2B5EF4-FFF2-40B4-BE49-F238E27FC236}">
                <a16:creationId xmlns:a16="http://schemas.microsoft.com/office/drawing/2014/main" id="{2A36C8EF-73B0-A545-FD7A-AF4428D5AF26}"/>
              </a:ext>
            </a:extLst>
          </p:cNvPr>
          <p:cNvSpPr/>
          <p:nvPr/>
        </p:nvSpPr>
        <p:spPr>
          <a:xfrm>
            <a:off x="1510748" y="4677609"/>
            <a:ext cx="5628736" cy="1227280"/>
          </a:xfrm>
          <a:prstGeom prst="round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err="1">
                <a:solidFill>
                  <a:schemeClr val="bg1"/>
                </a:solidFill>
                <a:latin typeface="Calibri" panose="020F0502020204030204"/>
                <a:cs typeface="B Zar" panose="00000400000000000000" pitchFamily="2" charset="-78"/>
              </a:rPr>
              <a:t>جوانِ</a:t>
            </a:r>
            <a:r>
              <a:rPr lang="fa-IR" sz="1800" b="1" dirty="0">
                <a:solidFill>
                  <a:schemeClr val="bg1"/>
                </a:solidFill>
                <a:latin typeface="Calibri" panose="020F0502020204030204"/>
                <a:cs typeface="B Zar" panose="00000400000000000000" pitchFamily="2" charset="-78"/>
              </a:rPr>
              <a:t> دانشجو باید </a:t>
            </a:r>
            <a:r>
              <a:rPr lang="fa-IR" sz="1800" b="1" dirty="0" err="1">
                <a:solidFill>
                  <a:schemeClr val="bg1"/>
                </a:solidFill>
                <a:latin typeface="Calibri" panose="020F0502020204030204"/>
                <a:cs typeface="B Zar" panose="00000400000000000000" pitchFamily="2" charset="-78"/>
              </a:rPr>
              <a:t>ویژگی‌های</a:t>
            </a:r>
            <a:r>
              <a:rPr lang="fa-IR" sz="1800" b="1" dirty="0">
                <a:solidFill>
                  <a:schemeClr val="bg1"/>
                </a:solidFill>
                <a:latin typeface="Calibri" panose="020F0502020204030204"/>
                <a:cs typeface="B Zar" panose="00000400000000000000" pitchFamily="2" charset="-78"/>
              </a:rPr>
              <a:t> لازم را در خود </a:t>
            </a:r>
          </a:p>
          <a:p>
            <a:pPr algn="ctr" defTabSz="1054216" rtl="1">
              <a:lnSpc>
                <a:spcPct val="150000"/>
              </a:lnSpc>
            </a:pPr>
            <a:r>
              <a:rPr lang="fa-IR" sz="1800" b="1" dirty="0">
                <a:solidFill>
                  <a:schemeClr val="bg1"/>
                </a:solidFill>
                <a:latin typeface="Calibri" panose="020F0502020204030204"/>
                <a:cs typeface="B Zar" panose="00000400000000000000" pitchFamily="2" charset="-78"/>
              </a:rPr>
              <a:t>برای </a:t>
            </a:r>
            <a:r>
              <a:rPr lang="fa-IR" sz="1800" b="1" dirty="0" err="1">
                <a:solidFill>
                  <a:schemeClr val="bg1"/>
                </a:solidFill>
                <a:latin typeface="Calibri" panose="020F0502020204030204"/>
                <a:cs typeface="B Zar" panose="00000400000000000000" pitchFamily="2" charset="-78"/>
              </a:rPr>
              <a:t>مسئولیت‌هایی</a:t>
            </a:r>
            <a:r>
              <a:rPr lang="fa-IR" sz="1800" b="1" dirty="0">
                <a:solidFill>
                  <a:schemeClr val="bg1"/>
                </a:solidFill>
                <a:latin typeface="Calibri" panose="020F0502020204030204"/>
                <a:cs typeface="B Zar" panose="00000400000000000000" pitchFamily="2" charset="-78"/>
              </a:rPr>
              <a:t> که قرار است در گام دوّم انقلاب</a:t>
            </a:r>
          </a:p>
          <a:p>
            <a:pPr algn="ctr" defTabSz="1054216" rtl="1">
              <a:lnSpc>
                <a:spcPct val="150000"/>
              </a:lnSpc>
            </a:pPr>
            <a:r>
              <a:rPr lang="fa-IR" sz="1800" b="1" dirty="0">
                <a:solidFill>
                  <a:schemeClr val="bg1"/>
                </a:solidFill>
                <a:latin typeface="Calibri" panose="020F0502020204030204"/>
                <a:cs typeface="B Zar" panose="00000400000000000000" pitchFamily="2" charset="-78"/>
              </a:rPr>
              <a:t>به دوش بکشد، کسب کند.</a:t>
            </a:r>
          </a:p>
        </p:txBody>
      </p:sp>
      <p:cxnSp>
        <p:nvCxnSpPr>
          <p:cNvPr id="5" name="Connector: Curved 4">
            <a:extLst>
              <a:ext uri="{FF2B5EF4-FFF2-40B4-BE49-F238E27FC236}">
                <a16:creationId xmlns:a16="http://schemas.microsoft.com/office/drawing/2014/main" id="{F237EB4E-F78C-B9EA-EC3F-B7B4BD043A0A}"/>
              </a:ext>
            </a:extLst>
          </p:cNvPr>
          <p:cNvCxnSpPr>
            <a:stCxn id="3" idx="1"/>
            <a:endCxn id="17" idx="3"/>
          </p:cNvCxnSpPr>
          <p:nvPr/>
        </p:nvCxnSpPr>
        <p:spPr>
          <a:xfrm rot="10800000">
            <a:off x="9005234" y="2305404"/>
            <a:ext cx="672166" cy="2216739"/>
          </a:xfrm>
          <a:prstGeom prst="curvedConnector3">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1" name="Connector: Curved 10">
            <a:extLst>
              <a:ext uri="{FF2B5EF4-FFF2-40B4-BE49-F238E27FC236}">
                <a16:creationId xmlns:a16="http://schemas.microsoft.com/office/drawing/2014/main" id="{F5BB9409-E679-D324-FAD4-3646499DFE1B}"/>
              </a:ext>
            </a:extLst>
          </p:cNvPr>
          <p:cNvCxnSpPr>
            <a:cxnSpLocks/>
            <a:stCxn id="3" idx="1"/>
            <a:endCxn id="19" idx="3"/>
          </p:cNvCxnSpPr>
          <p:nvPr/>
        </p:nvCxnSpPr>
        <p:spPr>
          <a:xfrm rot="10800000">
            <a:off x="9005234" y="3695352"/>
            <a:ext cx="672166" cy="826791"/>
          </a:xfrm>
          <a:prstGeom prst="curvedConnector3">
            <a:avLst>
              <a:gd name="adj1" fmla="val 50000"/>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4" name="Connector: Curved 13">
            <a:extLst>
              <a:ext uri="{FF2B5EF4-FFF2-40B4-BE49-F238E27FC236}">
                <a16:creationId xmlns:a16="http://schemas.microsoft.com/office/drawing/2014/main" id="{54FDF185-5F21-2DE3-B30D-2701F3769965}"/>
              </a:ext>
            </a:extLst>
          </p:cNvPr>
          <p:cNvCxnSpPr>
            <a:cxnSpLocks/>
            <a:stCxn id="3" idx="1"/>
            <a:endCxn id="30" idx="3"/>
          </p:cNvCxnSpPr>
          <p:nvPr/>
        </p:nvCxnSpPr>
        <p:spPr>
          <a:xfrm rot="10800000" flipV="1">
            <a:off x="9005234" y="4522141"/>
            <a:ext cx="672166" cy="769107"/>
          </a:xfrm>
          <a:prstGeom prst="curvedConnector3">
            <a:avLst>
              <a:gd name="adj1" fmla="val 50000"/>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8" name="Connector: Curved 17">
            <a:extLst>
              <a:ext uri="{FF2B5EF4-FFF2-40B4-BE49-F238E27FC236}">
                <a16:creationId xmlns:a16="http://schemas.microsoft.com/office/drawing/2014/main" id="{6231E05F-96A4-C067-5CBB-835E3426B6D8}"/>
              </a:ext>
            </a:extLst>
          </p:cNvPr>
          <p:cNvCxnSpPr>
            <a:cxnSpLocks/>
            <a:stCxn id="3" idx="1"/>
            <a:endCxn id="22" idx="3"/>
          </p:cNvCxnSpPr>
          <p:nvPr/>
        </p:nvCxnSpPr>
        <p:spPr>
          <a:xfrm rot="10800000" flipV="1">
            <a:off x="9005234" y="4522142"/>
            <a:ext cx="672166" cy="2397186"/>
          </a:xfrm>
          <a:prstGeom prst="curvedConnector3">
            <a:avLst>
              <a:gd name="adj1" fmla="val 50000"/>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374C73DF-05FD-BF70-C11F-1FA0AEFA959D}"/>
              </a:ext>
            </a:extLst>
          </p:cNvPr>
          <p:cNvPicPr>
            <a:picLocks noChangeAspect="1"/>
          </p:cNvPicPr>
          <p:nvPr/>
        </p:nvPicPr>
        <p:blipFill>
          <a:blip r:embed="rId5" cstate="print">
            <a:extLst>
              <a:ext uri="{BEBA8EAE-BF5A-486C-A8C5-ECC9F3942E4B}">
                <a14:imgProps xmlns:a14="http://schemas.microsoft.com/office/drawing/2010/main">
                  <a14:imgLayer r:embed="rId6">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956425"/>
            <a:ext cx="622300" cy="622300"/>
          </a:xfrm>
          <a:prstGeom prst="rect">
            <a:avLst/>
          </a:prstGeom>
        </p:spPr>
      </p:pic>
      <p:cxnSp>
        <p:nvCxnSpPr>
          <p:cNvPr id="6" name="Straight Connector 5">
            <a:extLst>
              <a:ext uri="{FF2B5EF4-FFF2-40B4-BE49-F238E27FC236}">
                <a16:creationId xmlns:a16="http://schemas.microsoft.com/office/drawing/2014/main" id="{EB166899-A073-7C8F-6ED9-A7DF5FC8A7BC}"/>
              </a:ext>
            </a:extLst>
          </p:cNvPr>
          <p:cNvCxnSpPr>
            <a:cxnSpLocks/>
          </p:cNvCxnSpPr>
          <p:nvPr/>
        </p:nvCxnSpPr>
        <p:spPr>
          <a:xfrm flipH="1">
            <a:off x="-66675" y="6918953"/>
            <a:ext cx="3232152" cy="0"/>
          </a:xfrm>
          <a:prstGeom prst="line">
            <a:avLst/>
          </a:prstGeom>
          <a:ln w="38100">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7" name="Emam_com_1361-09-11_720p_در_زمان_مشکلات_مردم_در_صحنه_باشند_و_فعالیت_کنند">
            <a:hlinkClick r:id="" action="ppaction://media"/>
            <a:extLst>
              <a:ext uri="{FF2B5EF4-FFF2-40B4-BE49-F238E27FC236}">
                <a16:creationId xmlns:a16="http://schemas.microsoft.com/office/drawing/2014/main" id="{6FE72145-293B-D10F-4402-9F6681308CDB}"/>
              </a:ext>
            </a:extLst>
          </p:cNvPr>
          <p:cNvPicPr>
            <a:picLocks noChangeAspect="1"/>
          </p:cNvPicPr>
          <p:nvPr>
            <a:videoFile r:link="rId1"/>
            <p:extLst>
              <p:ext uri="{DAA4B4D4-6D71-4841-9C94-3DE7FCFB9230}">
                <p14:media xmlns:p14="http://schemas.microsoft.com/office/powerpoint/2010/main" r:embed="rId2">
                  <p14:trim st="23676" end="3070"/>
                </p14:media>
              </p:ext>
            </p:extLst>
          </p:nvPr>
        </p:nvPicPr>
        <p:blipFill>
          <a:blip r:embed="rId7"/>
          <a:stretch>
            <a:fillRect/>
          </a:stretch>
        </p:blipFill>
        <p:spPr>
          <a:xfrm>
            <a:off x="2280593" y="6653486"/>
            <a:ext cx="657420" cy="481038"/>
          </a:xfrm>
          <a:prstGeom prst="roundRect">
            <a:avLst>
              <a:gd name="adj" fmla="val 23153"/>
            </a:avLst>
          </a:prstGeom>
          <a:ln>
            <a:solidFill>
              <a:schemeClr val="bg1"/>
            </a:solidFill>
          </a:ln>
          <a:effectLst>
            <a:innerShdw blurRad="114300" dist="50800">
              <a:srgbClr val="000000">
                <a:alpha val="0"/>
              </a:srgbClr>
            </a:innerShdw>
          </a:effectLst>
        </p:spPr>
      </p:pic>
    </p:spTree>
    <p:extLst>
      <p:ext uri="{BB962C8B-B14F-4D97-AF65-F5344CB8AC3E}">
        <p14:creationId xmlns:p14="http://schemas.microsoft.com/office/powerpoint/2010/main" val="2775310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500"/>
                                        <p:tgtEl>
                                          <p:spTgt spid="6"/>
                                        </p:tgtEl>
                                      </p:cBhvr>
                                    </p:animEffect>
                                  </p:childTnLst>
                                </p:cTn>
                              </p:par>
                              <p:par>
                                <p:cTn id="8" presetID="1" presetClass="exit" presetSubtype="0" fill="hold" nodeType="withEffect">
                                  <p:stCondLst>
                                    <p:cond delay="0"/>
                                  </p:stCondLst>
                                  <p:childTnLst>
                                    <p:set>
                                      <p:cBhvr>
                                        <p:cTn id="9" dur="1" fill="hold">
                                          <p:stCondLst>
                                            <p:cond delay="0"/>
                                          </p:stCondLst>
                                        </p:cTn>
                                        <p:tgtEl>
                                          <p:spTgt spid="7"/>
                                        </p:tgtEl>
                                        <p:attrNameLst>
                                          <p:attrName>style.visibility</p:attrName>
                                        </p:attrNameLst>
                                      </p:cBhvr>
                                      <p:to>
                                        <p:strVal val="hidden"/>
                                      </p:to>
                                    </p:set>
                                    <p:cmd type="call" cmd="stop">
                                      <p:cBhvr>
                                        <p:cTn id="10" dur="1">
                                          <p:stCondLst>
                                            <p:cond delay="0"/>
                                          </p:stCondLst>
                                        </p:cTn>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1" fill="hold" display="0">
                  <p:stCondLst>
                    <p:cond delay="indefinite"/>
                  </p:stCondLst>
                </p:cTn>
                <p:tgtEl>
                  <p:spTgt spid="7"/>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ounded Rectangle 47"/>
          <p:cNvSpPr/>
          <p:nvPr/>
        </p:nvSpPr>
        <p:spPr>
          <a:xfrm>
            <a:off x="3429598" y="4480849"/>
            <a:ext cx="2660042" cy="889484"/>
          </a:xfrm>
          <a:prstGeom prst="roundRect">
            <a:avLst/>
          </a:prstGeom>
          <a:solidFill>
            <a:srgbClr val="00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en-US" sz="2000" b="1" dirty="0">
                <a:solidFill>
                  <a:srgbClr val="002060"/>
                </a:solidFill>
                <a:latin typeface="Calibri" panose="020F0502020204030204"/>
                <a:cs typeface="B Zar" panose="00000400000000000000" pitchFamily="2" charset="-78"/>
              </a:rPr>
              <a:t> </a:t>
            </a:r>
            <a:r>
              <a:rPr lang="fa-IR" sz="2000" b="1" dirty="0">
                <a:solidFill>
                  <a:srgbClr val="002060"/>
                </a:solidFill>
                <a:latin typeface="Calibri" panose="020F0502020204030204"/>
                <a:cs typeface="B Zar" panose="00000400000000000000" pitchFamily="2" charset="-78"/>
              </a:rPr>
              <a:t>همۀ </a:t>
            </a:r>
            <a:r>
              <a:rPr lang="fa-IR" sz="2000" b="1" dirty="0" err="1">
                <a:solidFill>
                  <a:srgbClr val="002060"/>
                </a:solidFill>
                <a:latin typeface="Calibri" panose="020F0502020204030204"/>
                <a:cs typeface="B Zar" panose="00000400000000000000" pitchFamily="2" charset="-78"/>
              </a:rPr>
              <a:t>عرصه‌های</a:t>
            </a:r>
            <a:r>
              <a:rPr lang="fa-IR" sz="2000" b="1" dirty="0">
                <a:solidFill>
                  <a:srgbClr val="002060"/>
                </a:solidFill>
                <a:latin typeface="Calibri" panose="020F0502020204030204"/>
                <a:cs typeface="B Zar" panose="00000400000000000000" pitchFamily="2" charset="-78"/>
              </a:rPr>
              <a:t> </a:t>
            </a:r>
            <a:r>
              <a:rPr lang="fa-IR" sz="2000" b="1" dirty="0">
                <a:solidFill>
                  <a:srgbClr val="002060"/>
                </a:solidFill>
                <a:cs typeface="B Zar" panose="00000400000000000000" pitchFamily="2" charset="-78"/>
              </a:rPr>
              <a:t>حیاتی و </a:t>
            </a:r>
          </a:p>
          <a:p>
            <a:pPr algn="ctr" defTabSz="1054216" rtl="1">
              <a:lnSpc>
                <a:spcPct val="150000"/>
              </a:lnSpc>
            </a:pPr>
            <a:r>
              <a:rPr lang="fa-IR" sz="2000" b="1" dirty="0" err="1">
                <a:solidFill>
                  <a:srgbClr val="002060"/>
                </a:solidFill>
                <a:cs typeface="B Zar" panose="00000400000000000000" pitchFamily="2" charset="-78"/>
              </a:rPr>
              <a:t>اساسیِ</a:t>
            </a:r>
            <a:r>
              <a:rPr lang="fa-IR" sz="2000" b="1" dirty="0">
                <a:solidFill>
                  <a:srgbClr val="002060"/>
                </a:solidFill>
                <a:latin typeface="Calibri" panose="020F0502020204030204"/>
                <a:cs typeface="B Zar" panose="00000400000000000000" pitchFamily="2" charset="-78"/>
              </a:rPr>
              <a:t> زندگی اجتماعی</a:t>
            </a:r>
          </a:p>
        </p:txBody>
      </p:sp>
      <p:cxnSp>
        <p:nvCxnSpPr>
          <p:cNvPr id="14" name="Straight Arrow Connector 13"/>
          <p:cNvCxnSpPr>
            <a:cxnSpLocks/>
          </p:cNvCxnSpPr>
          <p:nvPr/>
        </p:nvCxnSpPr>
        <p:spPr>
          <a:xfrm flipV="1">
            <a:off x="10763291" y="4352168"/>
            <a:ext cx="0" cy="2586795"/>
          </a:xfrm>
          <a:prstGeom prst="straightConnector1">
            <a:avLst/>
          </a:prstGeom>
          <a:ln w="38100">
            <a:solidFill>
              <a:schemeClr val="accent4">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 name="Rounded Rectangle 10">
            <a:extLst>
              <a:ext uri="{FF2B5EF4-FFF2-40B4-BE49-F238E27FC236}">
                <a16:creationId xmlns:a16="http://schemas.microsoft.com/office/drawing/2014/main" id="{30044526-D28B-025F-DB9C-68C486730B75}"/>
              </a:ext>
            </a:extLst>
          </p:cNvPr>
          <p:cNvSpPr/>
          <p:nvPr/>
        </p:nvSpPr>
        <p:spPr>
          <a:xfrm>
            <a:off x="3290249" y="6117018"/>
            <a:ext cx="2844059" cy="576000"/>
          </a:xfrm>
          <a:prstGeom prst="roundRect">
            <a:avLst/>
          </a:prstGeom>
          <a:solidFill>
            <a:srgbClr val="00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400" b="1">
                <a:solidFill>
                  <a:srgbClr val="002060"/>
                </a:solidFill>
                <a:latin typeface="Calibri" panose="020F0502020204030204"/>
                <a:cs typeface="B Zar" panose="00000400000000000000" pitchFamily="2" charset="-78"/>
              </a:rPr>
              <a:t>در قالب </a:t>
            </a:r>
            <a:r>
              <a:rPr lang="fa-IR" sz="2400" b="1" dirty="0">
                <a:solidFill>
                  <a:srgbClr val="760000"/>
                </a:solidFill>
                <a:latin typeface="Calibri" panose="020F0502020204030204"/>
                <a:cs typeface="B Zar" panose="00000400000000000000" pitchFamily="2" charset="-78"/>
              </a:rPr>
              <a:t>حلقه‌های میانی</a:t>
            </a:r>
          </a:p>
        </p:txBody>
      </p:sp>
      <p:sp>
        <p:nvSpPr>
          <p:cNvPr id="6" name="Rectangle: Rounded Corners 5">
            <a:extLst>
              <a:ext uri="{FF2B5EF4-FFF2-40B4-BE49-F238E27FC236}">
                <a16:creationId xmlns:a16="http://schemas.microsoft.com/office/drawing/2014/main" id="{50F7304B-37AF-E4B6-0854-60F4F059B44C}"/>
              </a:ext>
            </a:extLst>
          </p:cNvPr>
          <p:cNvSpPr/>
          <p:nvPr/>
        </p:nvSpPr>
        <p:spPr>
          <a:xfrm>
            <a:off x="9484220" y="3224176"/>
            <a:ext cx="2558142" cy="1130373"/>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defTabSz="1054216" rtl="1"/>
            <a:r>
              <a:rPr lang="fa-IR" sz="2534" b="1" dirty="0">
                <a:solidFill>
                  <a:srgbClr val="740000"/>
                </a:solidFill>
                <a:latin typeface="Calibri" panose="020F0502020204030204"/>
                <a:cs typeface="B Titr" panose="00000700000000000000" pitchFamily="2" charset="-78"/>
              </a:rPr>
              <a:t>اقدام بهنگام</a:t>
            </a:r>
          </a:p>
          <a:p>
            <a:pPr algn="ctr" defTabSz="1054216" rtl="1">
              <a:lnSpc>
                <a:spcPct val="150000"/>
              </a:lnSpc>
            </a:pPr>
            <a:r>
              <a:rPr lang="fa-IR" sz="2534" b="1" dirty="0">
                <a:solidFill>
                  <a:srgbClr val="740000"/>
                </a:solidFill>
                <a:latin typeface="Calibri" panose="020F0502020204030204"/>
                <a:cs typeface="B Titr" panose="00000700000000000000" pitchFamily="2" charset="-78"/>
              </a:rPr>
              <a:t>و حضور در صحنه</a:t>
            </a:r>
            <a:endParaRPr lang="en-US" sz="2534" b="1" dirty="0">
              <a:solidFill>
                <a:srgbClr val="740000"/>
              </a:solidFill>
              <a:latin typeface="Calibri" panose="020F0502020204030204"/>
              <a:cs typeface="B Titr" panose="00000700000000000000" pitchFamily="2" charset="-78"/>
            </a:endParaRPr>
          </a:p>
        </p:txBody>
      </p:sp>
      <p:sp>
        <p:nvSpPr>
          <p:cNvPr id="8" name="Rounded Rectangle 47">
            <a:extLst>
              <a:ext uri="{FF2B5EF4-FFF2-40B4-BE49-F238E27FC236}">
                <a16:creationId xmlns:a16="http://schemas.microsoft.com/office/drawing/2014/main" id="{294F9289-F96C-3273-F29E-64EB844AE792}"/>
              </a:ext>
            </a:extLst>
          </p:cNvPr>
          <p:cNvSpPr/>
          <p:nvPr/>
        </p:nvSpPr>
        <p:spPr>
          <a:xfrm>
            <a:off x="6917265" y="4639470"/>
            <a:ext cx="2023888" cy="596802"/>
          </a:xfrm>
          <a:prstGeom prst="roundRect">
            <a:avLst/>
          </a:prstGeom>
          <a:solidFill>
            <a:srgbClr val="74FC77"/>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172" b="1" dirty="0" err="1">
                <a:solidFill>
                  <a:srgbClr val="002060"/>
                </a:solidFill>
                <a:latin typeface="Calibri" panose="020F0502020204030204"/>
                <a:cs typeface="B Titr" panose="00000700000000000000" pitchFamily="2" charset="-78"/>
              </a:rPr>
              <a:t>عرصه‌های</a:t>
            </a:r>
            <a:r>
              <a:rPr lang="fa-IR" sz="2172" b="1" dirty="0">
                <a:solidFill>
                  <a:srgbClr val="002060"/>
                </a:solidFill>
                <a:latin typeface="Calibri" panose="020F0502020204030204"/>
                <a:cs typeface="B Titr" panose="00000700000000000000" pitchFamily="2" charset="-78"/>
              </a:rPr>
              <a:t> حضور</a:t>
            </a:r>
          </a:p>
        </p:txBody>
      </p:sp>
      <p:sp>
        <p:nvSpPr>
          <p:cNvPr id="9" name="Rounded Rectangle 47">
            <a:extLst>
              <a:ext uri="{FF2B5EF4-FFF2-40B4-BE49-F238E27FC236}">
                <a16:creationId xmlns:a16="http://schemas.microsoft.com/office/drawing/2014/main" id="{6E94DFB7-B80D-D1D0-6991-FF1848E654D3}"/>
              </a:ext>
            </a:extLst>
          </p:cNvPr>
          <p:cNvSpPr/>
          <p:nvPr/>
        </p:nvSpPr>
        <p:spPr>
          <a:xfrm>
            <a:off x="6961933" y="5895429"/>
            <a:ext cx="2023888" cy="1043534"/>
          </a:xfrm>
          <a:prstGeom prst="roundRect">
            <a:avLst/>
          </a:prstGeom>
          <a:solidFill>
            <a:srgbClr val="74FC77"/>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172" b="1" dirty="0" err="1">
                <a:solidFill>
                  <a:srgbClr val="002060"/>
                </a:solidFill>
                <a:latin typeface="Calibri" panose="020F0502020204030204"/>
                <a:cs typeface="B Titr" panose="00000700000000000000" pitchFamily="2" charset="-78"/>
              </a:rPr>
              <a:t>مؤثّرترین</a:t>
            </a:r>
            <a:r>
              <a:rPr lang="fa-IR" sz="2172" b="1" dirty="0">
                <a:solidFill>
                  <a:srgbClr val="002060"/>
                </a:solidFill>
                <a:latin typeface="Calibri" panose="020F0502020204030204"/>
                <a:cs typeface="B Titr" panose="00000700000000000000" pitchFamily="2" charset="-78"/>
              </a:rPr>
              <a:t> </a:t>
            </a:r>
          </a:p>
          <a:p>
            <a:pPr algn="ctr" defTabSz="1054216" rtl="1">
              <a:lnSpc>
                <a:spcPct val="150000"/>
              </a:lnSpc>
            </a:pPr>
            <a:r>
              <a:rPr lang="fa-IR" sz="2172" b="1" dirty="0" err="1">
                <a:solidFill>
                  <a:srgbClr val="002060"/>
                </a:solidFill>
                <a:latin typeface="Calibri" panose="020F0502020204030204"/>
                <a:cs typeface="B Titr" panose="00000700000000000000" pitchFamily="2" charset="-78"/>
              </a:rPr>
              <a:t>کیفیّت</a:t>
            </a:r>
            <a:r>
              <a:rPr lang="fa-IR" sz="2172" b="1" dirty="0">
                <a:solidFill>
                  <a:srgbClr val="002060"/>
                </a:solidFill>
                <a:latin typeface="Calibri" panose="020F0502020204030204"/>
                <a:cs typeface="B Titr" panose="00000700000000000000" pitchFamily="2" charset="-78"/>
              </a:rPr>
              <a:t> اقدام</a:t>
            </a:r>
          </a:p>
        </p:txBody>
      </p:sp>
      <p:cxnSp>
        <p:nvCxnSpPr>
          <p:cNvPr id="12" name="Connector: Curved 11">
            <a:extLst>
              <a:ext uri="{FF2B5EF4-FFF2-40B4-BE49-F238E27FC236}">
                <a16:creationId xmlns:a16="http://schemas.microsoft.com/office/drawing/2014/main" id="{68610D1B-3682-ABE4-06D5-0850A87BF537}"/>
              </a:ext>
            </a:extLst>
          </p:cNvPr>
          <p:cNvCxnSpPr>
            <a:cxnSpLocks/>
            <a:stCxn id="6" idx="1"/>
            <a:endCxn id="9" idx="3"/>
          </p:cNvCxnSpPr>
          <p:nvPr/>
        </p:nvCxnSpPr>
        <p:spPr>
          <a:xfrm rot="10800000" flipV="1">
            <a:off x="8985822" y="3789362"/>
            <a:ext cx="498399" cy="2627833"/>
          </a:xfrm>
          <a:prstGeom prst="curvedConnector3">
            <a:avLst>
              <a:gd name="adj1" fmla="val 50000"/>
            </a:avLst>
          </a:prstGeom>
          <a:ln w="28575">
            <a:solidFill>
              <a:srgbClr val="74FC77"/>
            </a:solidFill>
            <a:tailEnd type="triangle" w="lg" len="med"/>
          </a:ln>
        </p:spPr>
        <p:style>
          <a:lnRef idx="1">
            <a:schemeClr val="accent1"/>
          </a:lnRef>
          <a:fillRef idx="0">
            <a:schemeClr val="accent1"/>
          </a:fillRef>
          <a:effectRef idx="0">
            <a:schemeClr val="accent1"/>
          </a:effectRef>
          <a:fontRef idx="minor">
            <a:schemeClr val="tx1"/>
          </a:fontRef>
        </p:style>
      </p:cxnSp>
      <p:sp>
        <p:nvSpPr>
          <p:cNvPr id="18" name="Arrow: Left 17">
            <a:extLst>
              <a:ext uri="{FF2B5EF4-FFF2-40B4-BE49-F238E27FC236}">
                <a16:creationId xmlns:a16="http://schemas.microsoft.com/office/drawing/2014/main" id="{652ED574-270B-ED59-ED2E-D8BF91330384}"/>
              </a:ext>
            </a:extLst>
          </p:cNvPr>
          <p:cNvSpPr/>
          <p:nvPr/>
        </p:nvSpPr>
        <p:spPr>
          <a:xfrm>
            <a:off x="6273658" y="4812096"/>
            <a:ext cx="431281" cy="295919"/>
          </a:xfrm>
          <a:prstGeom prst="leftArrow">
            <a:avLst/>
          </a:prstGeom>
          <a:solidFill>
            <a:srgbClr val="00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19" name="Arrow: Left 18">
            <a:extLst>
              <a:ext uri="{FF2B5EF4-FFF2-40B4-BE49-F238E27FC236}">
                <a16:creationId xmlns:a16="http://schemas.microsoft.com/office/drawing/2014/main" id="{665762E7-60BE-89EC-E6F8-453990DB2797}"/>
              </a:ext>
            </a:extLst>
          </p:cNvPr>
          <p:cNvSpPr/>
          <p:nvPr/>
        </p:nvSpPr>
        <p:spPr>
          <a:xfrm>
            <a:off x="6318326" y="6286044"/>
            <a:ext cx="431281" cy="295919"/>
          </a:xfrm>
          <a:prstGeom prst="leftArrow">
            <a:avLst/>
          </a:prstGeom>
          <a:solidFill>
            <a:srgbClr val="00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pic>
        <p:nvPicPr>
          <p:cNvPr id="20" name="چالشهای اساسی زندگی اجتماعی">
            <a:hlinkClick r:id="" action="ppaction://media"/>
            <a:extLst>
              <a:ext uri="{FF2B5EF4-FFF2-40B4-BE49-F238E27FC236}">
                <a16:creationId xmlns:a16="http://schemas.microsoft.com/office/drawing/2014/main" id="{9CE8F3EA-4A39-862F-77ED-E9E4B06BBF8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937833" y="4802857"/>
            <a:ext cx="307748" cy="307748"/>
          </a:xfrm>
          <a:prstGeom prst="rect">
            <a:avLst/>
          </a:prstGeom>
          <a:effectLst>
            <a:glow rad="12700">
              <a:srgbClr val="00FFFF"/>
            </a:glow>
          </a:effectLst>
        </p:spPr>
      </p:pic>
      <p:sp>
        <p:nvSpPr>
          <p:cNvPr id="25" name="Rounded Rectangle 47">
            <a:extLst>
              <a:ext uri="{FF2B5EF4-FFF2-40B4-BE49-F238E27FC236}">
                <a16:creationId xmlns:a16="http://schemas.microsoft.com/office/drawing/2014/main" id="{E44FCE60-8119-ACDF-EA05-1AB0D0FB0225}"/>
              </a:ext>
            </a:extLst>
          </p:cNvPr>
          <p:cNvSpPr/>
          <p:nvPr/>
        </p:nvSpPr>
        <p:spPr>
          <a:xfrm>
            <a:off x="2162289" y="238571"/>
            <a:ext cx="1067817" cy="731958"/>
          </a:xfrm>
          <a:prstGeom prst="roundRect">
            <a:avLst/>
          </a:prstGeom>
          <a:solidFill>
            <a:srgbClr val="FFFF0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400" b="1" dirty="0">
                <a:solidFill>
                  <a:srgbClr val="000099"/>
                </a:solidFill>
                <a:latin typeface="Calibri" panose="020F0502020204030204"/>
                <a:cs typeface="B Titr" panose="00000700000000000000" pitchFamily="2" charset="-78"/>
              </a:rPr>
              <a:t>قیام لله</a:t>
            </a:r>
          </a:p>
        </p:txBody>
      </p:sp>
      <p:sp>
        <p:nvSpPr>
          <p:cNvPr id="32" name="Rounded Rectangle 47">
            <a:extLst>
              <a:ext uri="{FF2B5EF4-FFF2-40B4-BE49-F238E27FC236}">
                <a16:creationId xmlns:a16="http://schemas.microsoft.com/office/drawing/2014/main" id="{2C5E3E90-7FFD-ABFB-3293-DB46592562BF}"/>
              </a:ext>
            </a:extLst>
          </p:cNvPr>
          <p:cNvSpPr/>
          <p:nvPr/>
        </p:nvSpPr>
        <p:spPr>
          <a:xfrm>
            <a:off x="6823435" y="813806"/>
            <a:ext cx="2023888" cy="596802"/>
          </a:xfrm>
          <a:prstGeom prst="roundRect">
            <a:avLst/>
          </a:prstGeom>
          <a:solidFill>
            <a:srgbClr val="74FC77"/>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172" b="1" dirty="0" err="1">
                <a:solidFill>
                  <a:srgbClr val="002060"/>
                </a:solidFill>
                <a:latin typeface="Calibri" panose="020F0502020204030204"/>
                <a:cs typeface="B Titr" panose="00000700000000000000" pitchFamily="2" charset="-78"/>
              </a:rPr>
              <a:t>ماهیّت</a:t>
            </a:r>
            <a:endParaRPr lang="fa-IR" sz="2172" b="1" dirty="0">
              <a:solidFill>
                <a:srgbClr val="002060"/>
              </a:solidFill>
              <a:latin typeface="Calibri" panose="020F0502020204030204"/>
              <a:cs typeface="B Titr" panose="00000700000000000000" pitchFamily="2" charset="-78"/>
            </a:endParaRPr>
          </a:p>
        </p:txBody>
      </p:sp>
      <p:sp>
        <p:nvSpPr>
          <p:cNvPr id="61" name="Callout: Left Arrow 60">
            <a:extLst>
              <a:ext uri="{FF2B5EF4-FFF2-40B4-BE49-F238E27FC236}">
                <a16:creationId xmlns:a16="http://schemas.microsoft.com/office/drawing/2014/main" id="{F07DCCB4-7555-CF74-5EB8-C3DB95C02987}"/>
              </a:ext>
            </a:extLst>
          </p:cNvPr>
          <p:cNvSpPr/>
          <p:nvPr/>
        </p:nvSpPr>
        <p:spPr>
          <a:xfrm>
            <a:off x="3266996" y="217937"/>
            <a:ext cx="3193244" cy="773228"/>
          </a:xfrm>
          <a:prstGeom prst="leftArrowCallout">
            <a:avLst>
              <a:gd name="adj1" fmla="val 25000"/>
              <a:gd name="adj2" fmla="val 25000"/>
              <a:gd name="adj3" fmla="val 25000"/>
              <a:gd name="adj4" fmla="val 87527"/>
            </a:avLst>
          </a:prstGeom>
          <a:noFill/>
          <a:ln w="28575">
            <a:solidFill>
              <a:srgbClr val="00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a:solidFill>
                  <a:srgbClr val="00FFFF"/>
                </a:solidFill>
                <a:latin typeface="Calibri" panose="020F0502020204030204"/>
                <a:cs typeface="B Zar" panose="00000400000000000000" pitchFamily="2" charset="-78"/>
              </a:rPr>
              <a:t>از </a:t>
            </a:r>
            <a:r>
              <a:rPr lang="fa-IR" sz="1800" b="1" dirty="0" err="1">
                <a:solidFill>
                  <a:srgbClr val="00FFFF"/>
                </a:solidFill>
                <a:latin typeface="Calibri" panose="020F0502020204030204"/>
                <a:cs typeface="B Zar" panose="00000400000000000000" pitchFamily="2" charset="-78"/>
              </a:rPr>
              <a:t>آن‌جهت</a:t>
            </a:r>
            <a:r>
              <a:rPr lang="fa-IR" sz="1800" b="1" dirty="0">
                <a:solidFill>
                  <a:srgbClr val="00FFFF"/>
                </a:solidFill>
                <a:latin typeface="Calibri" panose="020F0502020204030204"/>
                <a:cs typeface="B Zar" panose="00000400000000000000" pitchFamily="2" charset="-78"/>
              </a:rPr>
              <a:t> که در راستای</a:t>
            </a:r>
          </a:p>
          <a:p>
            <a:pPr algn="ctr" defTabSz="1054216" rtl="1">
              <a:lnSpc>
                <a:spcPct val="150000"/>
              </a:lnSpc>
            </a:pPr>
            <a:r>
              <a:rPr lang="fa-IR" sz="1800" b="1" dirty="0">
                <a:solidFill>
                  <a:srgbClr val="FFC000"/>
                </a:solidFill>
                <a:latin typeface="Calibri" panose="020F0502020204030204"/>
                <a:cs typeface="B Zar" panose="00000400000000000000" pitchFamily="2" charset="-78"/>
              </a:rPr>
              <a:t>اعتلای </a:t>
            </a:r>
            <a:r>
              <a:rPr lang="fa-IR" sz="1800" b="1" dirty="0" err="1">
                <a:solidFill>
                  <a:srgbClr val="FFC000"/>
                </a:solidFill>
                <a:latin typeface="Calibri" panose="020F0502020204030204"/>
                <a:cs typeface="B Zar" panose="00000400000000000000" pitchFamily="2" charset="-78"/>
              </a:rPr>
              <a:t>کلمۀ</a:t>
            </a:r>
            <a:r>
              <a:rPr lang="fa-IR" sz="1800" b="1" dirty="0">
                <a:solidFill>
                  <a:srgbClr val="FFC000"/>
                </a:solidFill>
                <a:latin typeface="Calibri" panose="020F0502020204030204"/>
                <a:cs typeface="B Zar" panose="00000400000000000000" pitchFamily="2" charset="-78"/>
              </a:rPr>
              <a:t> توحید </a:t>
            </a:r>
            <a:r>
              <a:rPr lang="fa-IR" sz="1800" b="1" dirty="0">
                <a:solidFill>
                  <a:srgbClr val="00FFFF"/>
                </a:solidFill>
                <a:latin typeface="Calibri" panose="020F0502020204030204"/>
                <a:cs typeface="B Zar" panose="00000400000000000000" pitchFamily="2" charset="-78"/>
              </a:rPr>
              <a:t>است:</a:t>
            </a:r>
          </a:p>
        </p:txBody>
      </p:sp>
      <p:sp>
        <p:nvSpPr>
          <p:cNvPr id="62" name="Callout: Left Arrow 61">
            <a:extLst>
              <a:ext uri="{FF2B5EF4-FFF2-40B4-BE49-F238E27FC236}">
                <a16:creationId xmlns:a16="http://schemas.microsoft.com/office/drawing/2014/main" id="{E039191C-4718-ADE0-068A-F3826AE3AFDA}"/>
              </a:ext>
            </a:extLst>
          </p:cNvPr>
          <p:cNvSpPr/>
          <p:nvPr/>
        </p:nvSpPr>
        <p:spPr>
          <a:xfrm>
            <a:off x="3266996" y="1210043"/>
            <a:ext cx="3193244" cy="773228"/>
          </a:xfrm>
          <a:prstGeom prst="leftArrowCallout">
            <a:avLst>
              <a:gd name="adj1" fmla="val 25000"/>
              <a:gd name="adj2" fmla="val 25000"/>
              <a:gd name="adj3" fmla="val 25000"/>
              <a:gd name="adj4" fmla="val 87527"/>
            </a:avLst>
          </a:prstGeom>
          <a:noFill/>
          <a:ln w="28575">
            <a:solidFill>
              <a:srgbClr val="00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1800" b="1" dirty="0">
                <a:solidFill>
                  <a:srgbClr val="00FFFF"/>
                </a:solidFill>
                <a:latin typeface="Calibri" panose="020F0502020204030204"/>
                <a:cs typeface="B Zar" panose="00000400000000000000" pitchFamily="2" charset="-78"/>
              </a:rPr>
              <a:t>از </a:t>
            </a:r>
            <a:r>
              <a:rPr lang="fa-IR" sz="1800" b="1" dirty="0" err="1">
                <a:solidFill>
                  <a:srgbClr val="00FFFF"/>
                </a:solidFill>
                <a:latin typeface="Calibri" panose="020F0502020204030204"/>
                <a:cs typeface="B Zar" panose="00000400000000000000" pitchFamily="2" charset="-78"/>
              </a:rPr>
              <a:t>آن‌جهت</a:t>
            </a:r>
            <a:r>
              <a:rPr lang="fa-IR" sz="1800" b="1" dirty="0">
                <a:solidFill>
                  <a:srgbClr val="00FFFF"/>
                </a:solidFill>
                <a:latin typeface="Calibri" panose="020F0502020204030204"/>
                <a:cs typeface="B Zar" panose="00000400000000000000" pitchFamily="2" charset="-78"/>
              </a:rPr>
              <a:t> که در راستای</a:t>
            </a:r>
          </a:p>
          <a:p>
            <a:pPr algn="ctr" defTabSz="1054216" rtl="1">
              <a:lnSpc>
                <a:spcPct val="150000"/>
              </a:lnSpc>
            </a:pPr>
            <a:r>
              <a:rPr lang="fa-IR" sz="1800" b="1" dirty="0">
                <a:solidFill>
                  <a:srgbClr val="FFC000"/>
                </a:solidFill>
                <a:latin typeface="Calibri" panose="020F0502020204030204"/>
                <a:cs typeface="B Zar" panose="00000400000000000000" pitchFamily="2" charset="-78"/>
              </a:rPr>
              <a:t>مبارزه با </a:t>
            </a:r>
            <a:r>
              <a:rPr lang="fa-IR" sz="1800" b="1" dirty="0" err="1">
                <a:solidFill>
                  <a:srgbClr val="FFC000"/>
                </a:solidFill>
                <a:latin typeface="Calibri" panose="020F0502020204030204"/>
                <a:cs typeface="B Zar" panose="00000400000000000000" pitchFamily="2" charset="-78"/>
              </a:rPr>
              <a:t>توطئه‌های</a:t>
            </a:r>
            <a:r>
              <a:rPr lang="fa-IR" sz="1800" b="1" dirty="0">
                <a:solidFill>
                  <a:srgbClr val="FFC000"/>
                </a:solidFill>
                <a:latin typeface="Calibri" panose="020F0502020204030204"/>
                <a:cs typeface="B Zar" panose="00000400000000000000" pitchFamily="2" charset="-78"/>
              </a:rPr>
              <a:t> دشمن </a:t>
            </a:r>
            <a:r>
              <a:rPr lang="fa-IR" sz="1800" b="1" dirty="0">
                <a:solidFill>
                  <a:srgbClr val="00FFFF"/>
                </a:solidFill>
                <a:latin typeface="Calibri" panose="020F0502020204030204"/>
                <a:cs typeface="B Zar" panose="00000400000000000000" pitchFamily="2" charset="-78"/>
              </a:rPr>
              <a:t>است:</a:t>
            </a:r>
          </a:p>
        </p:txBody>
      </p:sp>
      <p:sp>
        <p:nvSpPr>
          <p:cNvPr id="63" name="Rounded Rectangle 47">
            <a:extLst>
              <a:ext uri="{FF2B5EF4-FFF2-40B4-BE49-F238E27FC236}">
                <a16:creationId xmlns:a16="http://schemas.microsoft.com/office/drawing/2014/main" id="{5D1288FF-2B7A-6086-D35A-DB05E7B42F00}"/>
              </a:ext>
            </a:extLst>
          </p:cNvPr>
          <p:cNvSpPr/>
          <p:nvPr/>
        </p:nvSpPr>
        <p:spPr>
          <a:xfrm>
            <a:off x="2168534" y="1230678"/>
            <a:ext cx="1067817" cy="731958"/>
          </a:xfrm>
          <a:prstGeom prst="roundRect">
            <a:avLst/>
          </a:prstGeom>
          <a:solidFill>
            <a:srgbClr val="FFFF0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400" b="1" dirty="0">
                <a:solidFill>
                  <a:srgbClr val="000099"/>
                </a:solidFill>
                <a:latin typeface="Calibri" panose="020F0502020204030204"/>
                <a:cs typeface="B Titr" panose="00000700000000000000" pitchFamily="2" charset="-78"/>
              </a:rPr>
              <a:t>جهاد</a:t>
            </a:r>
          </a:p>
        </p:txBody>
      </p:sp>
      <p:cxnSp>
        <p:nvCxnSpPr>
          <p:cNvPr id="65" name="Connector: Curved 64">
            <a:extLst>
              <a:ext uri="{FF2B5EF4-FFF2-40B4-BE49-F238E27FC236}">
                <a16:creationId xmlns:a16="http://schemas.microsoft.com/office/drawing/2014/main" id="{1D5E3E59-FDF2-956C-0C06-39FFA14956EB}"/>
              </a:ext>
            </a:extLst>
          </p:cNvPr>
          <p:cNvCxnSpPr>
            <a:cxnSpLocks/>
            <a:stCxn id="32" idx="1"/>
            <a:endCxn id="61" idx="3"/>
          </p:cNvCxnSpPr>
          <p:nvPr/>
        </p:nvCxnSpPr>
        <p:spPr>
          <a:xfrm rot="10800000">
            <a:off x="6460241" y="604551"/>
            <a:ext cx="363195" cy="507656"/>
          </a:xfrm>
          <a:prstGeom prst="curvedConnector3">
            <a:avLst/>
          </a:prstGeom>
          <a:ln w="285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66" name="Connector: Curved 65">
            <a:extLst>
              <a:ext uri="{FF2B5EF4-FFF2-40B4-BE49-F238E27FC236}">
                <a16:creationId xmlns:a16="http://schemas.microsoft.com/office/drawing/2014/main" id="{D91A92F4-8D77-EB16-9875-C6595E3A5579}"/>
              </a:ext>
            </a:extLst>
          </p:cNvPr>
          <p:cNvCxnSpPr>
            <a:cxnSpLocks/>
            <a:stCxn id="32" idx="1"/>
            <a:endCxn id="62" idx="3"/>
          </p:cNvCxnSpPr>
          <p:nvPr/>
        </p:nvCxnSpPr>
        <p:spPr>
          <a:xfrm rot="10800000" flipV="1">
            <a:off x="6460241" y="1112207"/>
            <a:ext cx="363195" cy="484450"/>
          </a:xfrm>
          <a:prstGeom prst="curvedConnector3">
            <a:avLst/>
          </a:prstGeom>
          <a:ln w="285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71" name="Connector: Curved 70">
            <a:extLst>
              <a:ext uri="{FF2B5EF4-FFF2-40B4-BE49-F238E27FC236}">
                <a16:creationId xmlns:a16="http://schemas.microsoft.com/office/drawing/2014/main" id="{2594F62B-2318-0516-881B-B4B2AF39A6B8}"/>
              </a:ext>
            </a:extLst>
          </p:cNvPr>
          <p:cNvCxnSpPr>
            <a:cxnSpLocks/>
            <a:stCxn id="6" idx="1"/>
            <a:endCxn id="32" idx="3"/>
          </p:cNvCxnSpPr>
          <p:nvPr/>
        </p:nvCxnSpPr>
        <p:spPr>
          <a:xfrm rot="10800000">
            <a:off x="8847324" y="1112207"/>
            <a:ext cx="636897" cy="2677156"/>
          </a:xfrm>
          <a:prstGeom prst="curvedConnector3">
            <a:avLst>
              <a:gd name="adj1" fmla="val 50000"/>
            </a:avLst>
          </a:prstGeom>
          <a:ln w="28575">
            <a:solidFill>
              <a:srgbClr val="74FC77"/>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E5173596-D013-9B28-6692-46BDC59213ED}"/>
              </a:ext>
            </a:extLst>
          </p:cNvPr>
          <p:cNvCxnSpPr>
            <a:cxnSpLocks/>
          </p:cNvCxnSpPr>
          <p:nvPr/>
        </p:nvCxnSpPr>
        <p:spPr>
          <a:xfrm flipH="1">
            <a:off x="10763291" y="6918953"/>
            <a:ext cx="1454903" cy="0"/>
          </a:xfrm>
          <a:prstGeom prst="line">
            <a:avLst/>
          </a:prstGeom>
          <a:ln w="38100">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93" name="Rounded Rectangle 47">
            <a:extLst>
              <a:ext uri="{FF2B5EF4-FFF2-40B4-BE49-F238E27FC236}">
                <a16:creationId xmlns:a16="http://schemas.microsoft.com/office/drawing/2014/main" id="{8E807155-1CC5-5235-F569-716AC9BA59C2}"/>
              </a:ext>
            </a:extLst>
          </p:cNvPr>
          <p:cNvSpPr/>
          <p:nvPr/>
        </p:nvSpPr>
        <p:spPr>
          <a:xfrm>
            <a:off x="9580715" y="3344620"/>
            <a:ext cx="2258860" cy="914044"/>
          </a:xfrm>
          <a:prstGeom prst="roundRect">
            <a:avLst/>
          </a:prstGeom>
          <a:solidFill>
            <a:srgbClr val="74FC77"/>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172" b="1" dirty="0" err="1">
                <a:solidFill>
                  <a:srgbClr val="760000"/>
                </a:solidFill>
                <a:latin typeface="Calibri" panose="020F0502020204030204"/>
                <a:cs typeface="B Titr" panose="00000700000000000000" pitchFamily="2" charset="-78"/>
              </a:rPr>
              <a:t>عرصه‌های</a:t>
            </a:r>
            <a:r>
              <a:rPr lang="fa-IR" sz="2172" b="1" dirty="0">
                <a:solidFill>
                  <a:srgbClr val="760000"/>
                </a:solidFill>
                <a:latin typeface="Calibri" panose="020F0502020204030204"/>
                <a:cs typeface="B Titr" panose="00000700000000000000" pitchFamily="2" charset="-78"/>
              </a:rPr>
              <a:t> </a:t>
            </a:r>
          </a:p>
          <a:p>
            <a:pPr algn="ctr" defTabSz="1054216" rtl="1">
              <a:lnSpc>
                <a:spcPct val="150000"/>
              </a:lnSpc>
            </a:pPr>
            <a:r>
              <a:rPr lang="fa-IR" sz="2172" b="1" dirty="0">
                <a:solidFill>
                  <a:srgbClr val="760000"/>
                </a:solidFill>
                <a:latin typeface="Calibri" panose="020F0502020204030204"/>
                <a:cs typeface="B Titr" panose="00000700000000000000" pitchFamily="2" charset="-78"/>
              </a:rPr>
              <a:t>حضور و اقدام</a:t>
            </a:r>
          </a:p>
        </p:txBody>
      </p:sp>
      <p:sp>
        <p:nvSpPr>
          <p:cNvPr id="10" name="TextBox 9">
            <a:extLst>
              <a:ext uri="{FF2B5EF4-FFF2-40B4-BE49-F238E27FC236}">
                <a16:creationId xmlns:a16="http://schemas.microsoft.com/office/drawing/2014/main" id="{3C16F136-AB50-783A-8B26-F4FC3843CC04}"/>
              </a:ext>
            </a:extLst>
          </p:cNvPr>
          <p:cNvSpPr txBox="1"/>
          <p:nvPr/>
        </p:nvSpPr>
        <p:spPr>
          <a:xfrm>
            <a:off x="3795533" y="6705718"/>
            <a:ext cx="1904999" cy="750205"/>
          </a:xfrm>
          <a:prstGeom prst="rect">
            <a:avLst/>
          </a:prstGeom>
          <a:noFill/>
          <a:ln>
            <a:solidFill>
              <a:schemeClr val="bg1"/>
            </a:solidFill>
          </a:ln>
        </p:spPr>
        <p:txBody>
          <a:bodyPr wrap="square">
            <a:spAutoFit/>
          </a:bodyPr>
          <a:lstStyle/>
          <a:p>
            <a:pPr algn="r" rtl="1"/>
            <a:r>
              <a:rPr lang="fa-IR" sz="1800" b="1" dirty="0">
                <a:solidFill>
                  <a:schemeClr val="bg1"/>
                </a:solidFill>
                <a:latin typeface="Calibri" panose="020F0502020204030204"/>
                <a:cs typeface="B Zar" panose="00000400000000000000" pitchFamily="2" charset="-78"/>
              </a:rPr>
              <a:t>با </a:t>
            </a:r>
            <a:r>
              <a:rPr lang="fa-IR" sz="1800" b="1" dirty="0" err="1">
                <a:solidFill>
                  <a:schemeClr val="bg1"/>
                </a:solidFill>
                <a:latin typeface="Calibri" panose="020F0502020204030204"/>
                <a:cs typeface="B Zar" panose="00000400000000000000" pitchFamily="2" charset="-78"/>
              </a:rPr>
              <a:t>فعّال‎کردنِ</a:t>
            </a:r>
            <a:r>
              <a:rPr lang="fa-IR" sz="1800" b="1" dirty="0">
                <a:solidFill>
                  <a:schemeClr val="bg1"/>
                </a:solidFill>
                <a:latin typeface="Calibri" panose="020F0502020204030204"/>
                <a:cs typeface="B Zar" panose="00000400000000000000" pitchFamily="2" charset="-78"/>
              </a:rPr>
              <a:t> </a:t>
            </a:r>
            <a:r>
              <a:rPr lang="fa-IR" sz="1800" b="1" dirty="0" err="1">
                <a:solidFill>
                  <a:schemeClr val="bg1"/>
                </a:solidFill>
                <a:latin typeface="Calibri" panose="020F0502020204030204"/>
                <a:cs typeface="B Zar" panose="00000400000000000000" pitchFamily="2" charset="-78"/>
              </a:rPr>
              <a:t>ظرفیّت</a:t>
            </a:r>
            <a:endParaRPr lang="fa-IR" sz="1800" b="1" dirty="0">
              <a:solidFill>
                <a:schemeClr val="bg1"/>
              </a:solidFill>
              <a:latin typeface="Calibri" panose="020F0502020204030204"/>
              <a:cs typeface="B Zar" panose="00000400000000000000" pitchFamily="2" charset="-78"/>
            </a:endParaRPr>
          </a:p>
          <a:p>
            <a:pPr algn="r" rtl="1">
              <a:lnSpc>
                <a:spcPct val="150000"/>
              </a:lnSpc>
            </a:pPr>
            <a:r>
              <a:rPr lang="fa-IR" sz="1800" b="1" dirty="0" err="1">
                <a:solidFill>
                  <a:schemeClr val="bg1"/>
                </a:solidFill>
                <a:latin typeface="Calibri" panose="020F0502020204030204"/>
                <a:cs typeface="B Zar" panose="00000400000000000000" pitchFamily="2" charset="-78"/>
              </a:rPr>
              <a:t>تشکّل‌های</a:t>
            </a:r>
            <a:r>
              <a:rPr lang="fa-IR" sz="1800" b="1" dirty="0">
                <a:solidFill>
                  <a:schemeClr val="bg1"/>
                </a:solidFill>
                <a:latin typeface="Calibri" panose="020F0502020204030204"/>
                <a:cs typeface="B Zar" panose="00000400000000000000" pitchFamily="2" charset="-78"/>
              </a:rPr>
              <a:t> دانشجویی</a:t>
            </a:r>
            <a:endParaRPr lang="en-US" sz="1800" dirty="0">
              <a:solidFill>
                <a:schemeClr val="bg1"/>
              </a:solidFill>
            </a:endParaRPr>
          </a:p>
        </p:txBody>
      </p:sp>
      <p:pic>
        <p:nvPicPr>
          <p:cNvPr id="11" name="اقدام بهنگام 480">
            <a:hlinkClick r:id="" action="ppaction://media"/>
            <a:extLst>
              <a:ext uri="{FF2B5EF4-FFF2-40B4-BE49-F238E27FC236}">
                <a16:creationId xmlns:a16="http://schemas.microsoft.com/office/drawing/2014/main" id="{A21BC4F2-015B-A1F7-93C4-83868342B2F2}"/>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240281" y="2988178"/>
            <a:ext cx="795225" cy="446965"/>
          </a:xfrm>
          <a:prstGeom prst="roundRect">
            <a:avLst>
              <a:gd name="adj" fmla="val 22320"/>
            </a:avLst>
          </a:prstGeom>
          <a:ln>
            <a:noFill/>
          </a:ln>
          <a:effectLst>
            <a:innerShdw blurRad="114300" dist="50800">
              <a:srgbClr val="000000">
                <a:alpha val="0"/>
              </a:srgbClr>
            </a:innerShdw>
          </a:effectLst>
        </p:spPr>
      </p:pic>
      <p:sp>
        <p:nvSpPr>
          <p:cNvPr id="46" name="Rounded Rectangle 47">
            <a:extLst>
              <a:ext uri="{FF2B5EF4-FFF2-40B4-BE49-F238E27FC236}">
                <a16:creationId xmlns:a16="http://schemas.microsoft.com/office/drawing/2014/main" id="{5CFEF2C9-CF68-2DA4-0B7D-B04B9ED82DCC}"/>
              </a:ext>
            </a:extLst>
          </p:cNvPr>
          <p:cNvSpPr/>
          <p:nvPr/>
        </p:nvSpPr>
        <p:spPr>
          <a:xfrm>
            <a:off x="1130300" y="2467014"/>
            <a:ext cx="2123059" cy="565484"/>
          </a:xfrm>
          <a:prstGeom prst="roundRect">
            <a:avLst/>
          </a:prstGeom>
          <a:solidFill>
            <a:srgbClr val="76000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200" b="1" dirty="0">
                <a:solidFill>
                  <a:schemeClr val="bg1"/>
                </a:solidFill>
                <a:cs typeface="B Zar" panose="00000400000000000000" pitchFamily="2" charset="-78"/>
              </a:rPr>
              <a:t>تأثیر </a:t>
            </a:r>
            <a:r>
              <a:rPr lang="fa-IR" sz="2200" b="1" dirty="0" err="1">
                <a:solidFill>
                  <a:schemeClr val="bg1"/>
                </a:solidFill>
                <a:cs typeface="B Zar" panose="00000400000000000000" pitchFamily="2" charset="-78"/>
              </a:rPr>
              <a:t>سرنوشت‌ساز</a:t>
            </a:r>
            <a:endParaRPr lang="fa-IR" sz="2200" b="1" dirty="0">
              <a:solidFill>
                <a:schemeClr val="bg1"/>
              </a:solidFill>
              <a:cs typeface="B Zar" panose="00000400000000000000" pitchFamily="2" charset="-78"/>
            </a:endParaRPr>
          </a:p>
        </p:txBody>
      </p:sp>
      <p:sp>
        <p:nvSpPr>
          <p:cNvPr id="47" name="Rounded Rectangle 47">
            <a:extLst>
              <a:ext uri="{FF2B5EF4-FFF2-40B4-BE49-F238E27FC236}">
                <a16:creationId xmlns:a16="http://schemas.microsoft.com/office/drawing/2014/main" id="{8DC3B4CF-C05B-40B1-49D6-1347827DCC5D}"/>
              </a:ext>
            </a:extLst>
          </p:cNvPr>
          <p:cNvSpPr/>
          <p:nvPr/>
        </p:nvSpPr>
        <p:spPr>
          <a:xfrm>
            <a:off x="6846688" y="2875775"/>
            <a:ext cx="2023888" cy="596802"/>
          </a:xfrm>
          <a:prstGeom prst="roundRect">
            <a:avLst/>
          </a:prstGeom>
          <a:solidFill>
            <a:srgbClr val="74FC77"/>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172" b="1" dirty="0" err="1">
                <a:solidFill>
                  <a:srgbClr val="002060"/>
                </a:solidFill>
                <a:latin typeface="Calibri" panose="020F0502020204030204"/>
                <a:cs typeface="B Titr" panose="00000700000000000000" pitchFamily="2" charset="-78"/>
              </a:rPr>
              <a:t>اهمّیت</a:t>
            </a:r>
            <a:endParaRPr lang="fa-IR" sz="2172" b="1" dirty="0">
              <a:solidFill>
                <a:srgbClr val="002060"/>
              </a:solidFill>
              <a:latin typeface="Calibri" panose="020F0502020204030204"/>
              <a:cs typeface="B Titr" panose="00000700000000000000" pitchFamily="2" charset="-78"/>
            </a:endParaRPr>
          </a:p>
        </p:txBody>
      </p:sp>
      <p:sp>
        <p:nvSpPr>
          <p:cNvPr id="49" name="Callout: Left Arrow 48">
            <a:extLst>
              <a:ext uri="{FF2B5EF4-FFF2-40B4-BE49-F238E27FC236}">
                <a16:creationId xmlns:a16="http://schemas.microsoft.com/office/drawing/2014/main" id="{8051C8AA-1C86-98D8-BC65-0444CA39D0BF}"/>
              </a:ext>
            </a:extLst>
          </p:cNvPr>
          <p:cNvSpPr/>
          <p:nvPr/>
        </p:nvSpPr>
        <p:spPr>
          <a:xfrm>
            <a:off x="3290249" y="2499800"/>
            <a:ext cx="3193244" cy="553334"/>
          </a:xfrm>
          <a:prstGeom prst="leftArrowCallout">
            <a:avLst>
              <a:gd name="adj1" fmla="val 25000"/>
              <a:gd name="adj2" fmla="val 25000"/>
              <a:gd name="adj3" fmla="val 25000"/>
              <a:gd name="adj4" fmla="val 87527"/>
            </a:avLst>
          </a:prstGeom>
          <a:noFill/>
          <a:ln w="28575">
            <a:solidFill>
              <a:srgbClr val="00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a-IR" sz="2000" b="1">
                <a:solidFill>
                  <a:srgbClr val="00FFFF"/>
                </a:solidFill>
                <a:cs typeface="B Zar" panose="00000400000000000000" pitchFamily="2" charset="-78"/>
              </a:rPr>
              <a:t>اقدام بهنگام باشد</a:t>
            </a:r>
            <a:endParaRPr lang="fa-IR" sz="2000" b="1" dirty="0">
              <a:solidFill>
                <a:srgbClr val="00FFFF"/>
              </a:solidFill>
              <a:cs typeface="B Zar" panose="00000400000000000000" pitchFamily="2" charset="-78"/>
            </a:endParaRPr>
          </a:p>
        </p:txBody>
      </p:sp>
      <p:sp>
        <p:nvSpPr>
          <p:cNvPr id="50" name="Callout: Left Arrow 49">
            <a:extLst>
              <a:ext uri="{FF2B5EF4-FFF2-40B4-BE49-F238E27FC236}">
                <a16:creationId xmlns:a16="http://schemas.microsoft.com/office/drawing/2014/main" id="{D729AE3A-93BA-51FA-FA0B-AE3FB6EDBC75}"/>
              </a:ext>
            </a:extLst>
          </p:cNvPr>
          <p:cNvSpPr/>
          <p:nvPr/>
        </p:nvSpPr>
        <p:spPr>
          <a:xfrm>
            <a:off x="3290249" y="3272012"/>
            <a:ext cx="3193244" cy="773228"/>
          </a:xfrm>
          <a:prstGeom prst="leftArrowCallout">
            <a:avLst>
              <a:gd name="adj1" fmla="val 25000"/>
              <a:gd name="adj2" fmla="val 25000"/>
              <a:gd name="adj3" fmla="val 25000"/>
              <a:gd name="adj4" fmla="val 87527"/>
            </a:avLst>
          </a:prstGeom>
          <a:noFill/>
          <a:ln w="28575">
            <a:solidFill>
              <a:srgbClr val="00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54216" rtl="1"/>
            <a:r>
              <a:rPr lang="fa-IR" sz="2000" b="1" dirty="0">
                <a:solidFill>
                  <a:srgbClr val="00FFFF"/>
                </a:solidFill>
                <a:cs typeface="B Zar" panose="00000400000000000000" pitchFamily="2" charset="-78"/>
              </a:rPr>
              <a:t>صحنه خالی یا اقدام</a:t>
            </a:r>
          </a:p>
          <a:p>
            <a:pPr algn="ctr" defTabSz="1054216" rtl="1">
              <a:lnSpc>
                <a:spcPct val="150000"/>
              </a:lnSpc>
            </a:pPr>
            <a:r>
              <a:rPr lang="fa-IR" sz="2000" b="1" dirty="0">
                <a:solidFill>
                  <a:srgbClr val="00FFFF"/>
                </a:solidFill>
                <a:cs typeface="B Zar" panose="00000400000000000000" pitchFamily="2" charset="-78"/>
              </a:rPr>
              <a:t>با </a:t>
            </a:r>
            <a:r>
              <a:rPr lang="fa-IR" sz="2000" b="1" dirty="0">
                <a:solidFill>
                  <a:srgbClr val="FFC000"/>
                </a:solidFill>
                <a:cs typeface="B Zar" panose="00000400000000000000" pitchFamily="2" charset="-78"/>
              </a:rPr>
              <a:t>تأخیر</a:t>
            </a:r>
            <a:r>
              <a:rPr lang="fa-IR" sz="2000" b="1" dirty="0">
                <a:solidFill>
                  <a:srgbClr val="00FFFF"/>
                </a:solidFill>
                <a:cs typeface="B Zar" panose="00000400000000000000" pitchFamily="2" charset="-78"/>
              </a:rPr>
              <a:t> باشد</a:t>
            </a:r>
          </a:p>
        </p:txBody>
      </p:sp>
      <p:sp>
        <p:nvSpPr>
          <p:cNvPr id="51" name="Rounded Rectangle 47">
            <a:extLst>
              <a:ext uri="{FF2B5EF4-FFF2-40B4-BE49-F238E27FC236}">
                <a16:creationId xmlns:a16="http://schemas.microsoft.com/office/drawing/2014/main" id="{2EDE2AD8-129D-2945-BC31-6892E62140A0}"/>
              </a:ext>
            </a:extLst>
          </p:cNvPr>
          <p:cNvSpPr/>
          <p:nvPr/>
        </p:nvSpPr>
        <p:spPr>
          <a:xfrm>
            <a:off x="1148745" y="3352193"/>
            <a:ext cx="2123059" cy="565484"/>
          </a:xfrm>
          <a:prstGeom prst="roundRect">
            <a:avLst/>
          </a:prstGeom>
          <a:solidFill>
            <a:srgbClr val="76000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200" b="1" dirty="0" err="1">
                <a:solidFill>
                  <a:schemeClr val="bg1"/>
                </a:solidFill>
                <a:cs typeface="B Zar" panose="00000400000000000000" pitchFamily="2" charset="-78"/>
              </a:rPr>
              <a:t>خسارتِ</a:t>
            </a:r>
            <a:r>
              <a:rPr lang="fa-IR" sz="2200" b="1" dirty="0">
                <a:solidFill>
                  <a:schemeClr val="bg1"/>
                </a:solidFill>
                <a:cs typeface="B Zar" panose="00000400000000000000" pitchFamily="2" charset="-78"/>
              </a:rPr>
              <a:t> سنگین</a:t>
            </a:r>
          </a:p>
        </p:txBody>
      </p:sp>
      <p:cxnSp>
        <p:nvCxnSpPr>
          <p:cNvPr id="52" name="Connector: Curved 51">
            <a:extLst>
              <a:ext uri="{FF2B5EF4-FFF2-40B4-BE49-F238E27FC236}">
                <a16:creationId xmlns:a16="http://schemas.microsoft.com/office/drawing/2014/main" id="{82B9DCE8-03AC-1B99-73EC-6C90EED74A42}"/>
              </a:ext>
            </a:extLst>
          </p:cNvPr>
          <p:cNvCxnSpPr>
            <a:cxnSpLocks/>
            <a:stCxn id="47" idx="1"/>
            <a:endCxn id="49" idx="3"/>
          </p:cNvCxnSpPr>
          <p:nvPr/>
        </p:nvCxnSpPr>
        <p:spPr>
          <a:xfrm rot="10800000">
            <a:off x="6483494" y="2776468"/>
            <a:ext cx="363195" cy="397709"/>
          </a:xfrm>
          <a:prstGeom prst="curvedConnector3">
            <a:avLst/>
          </a:prstGeom>
          <a:ln w="285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53" name="Connector: Curved 52">
            <a:extLst>
              <a:ext uri="{FF2B5EF4-FFF2-40B4-BE49-F238E27FC236}">
                <a16:creationId xmlns:a16="http://schemas.microsoft.com/office/drawing/2014/main" id="{2B3DEE74-A423-50BB-A196-28F94D50E5F7}"/>
              </a:ext>
            </a:extLst>
          </p:cNvPr>
          <p:cNvCxnSpPr>
            <a:cxnSpLocks/>
            <a:stCxn id="47" idx="1"/>
            <a:endCxn id="50" idx="3"/>
          </p:cNvCxnSpPr>
          <p:nvPr/>
        </p:nvCxnSpPr>
        <p:spPr>
          <a:xfrm rot="10800000" flipV="1">
            <a:off x="6483494" y="3174176"/>
            <a:ext cx="363195" cy="484450"/>
          </a:xfrm>
          <a:prstGeom prst="curvedConnector3">
            <a:avLst/>
          </a:prstGeom>
          <a:ln w="285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56" name="Connector: Curved 55">
            <a:extLst>
              <a:ext uri="{FF2B5EF4-FFF2-40B4-BE49-F238E27FC236}">
                <a16:creationId xmlns:a16="http://schemas.microsoft.com/office/drawing/2014/main" id="{817A4686-C804-AEE4-9CBB-F3B730951C6B}"/>
              </a:ext>
            </a:extLst>
          </p:cNvPr>
          <p:cNvCxnSpPr>
            <a:cxnSpLocks/>
            <a:stCxn id="6" idx="1"/>
            <a:endCxn id="47" idx="3"/>
          </p:cNvCxnSpPr>
          <p:nvPr/>
        </p:nvCxnSpPr>
        <p:spPr>
          <a:xfrm rot="10800000">
            <a:off x="8870576" y="3174177"/>
            <a:ext cx="613644" cy="615187"/>
          </a:xfrm>
          <a:prstGeom prst="curvedConnector3">
            <a:avLst>
              <a:gd name="adj1" fmla="val 50000"/>
            </a:avLst>
          </a:prstGeom>
          <a:ln w="28575">
            <a:solidFill>
              <a:srgbClr val="74FC77"/>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59" name="Connector: Curved 58">
            <a:extLst>
              <a:ext uri="{FF2B5EF4-FFF2-40B4-BE49-F238E27FC236}">
                <a16:creationId xmlns:a16="http://schemas.microsoft.com/office/drawing/2014/main" id="{CFB26563-D8BE-3491-5D2A-F5C8BEAFEB75}"/>
              </a:ext>
            </a:extLst>
          </p:cNvPr>
          <p:cNvCxnSpPr>
            <a:cxnSpLocks/>
            <a:stCxn id="6" idx="1"/>
            <a:endCxn id="8" idx="3"/>
          </p:cNvCxnSpPr>
          <p:nvPr/>
        </p:nvCxnSpPr>
        <p:spPr>
          <a:xfrm rot="10800000" flipV="1">
            <a:off x="8941154" y="3789363"/>
            <a:ext cx="543067" cy="1148508"/>
          </a:xfrm>
          <a:prstGeom prst="curvedConnector3">
            <a:avLst>
              <a:gd name="adj1" fmla="val 50000"/>
            </a:avLst>
          </a:prstGeom>
          <a:ln w="28575">
            <a:solidFill>
              <a:srgbClr val="74FC77"/>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6395339"/>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2" fill="hold" nodeType="clickEffect">
                                  <p:stCondLst>
                                    <p:cond delay="0"/>
                                  </p:stCondLst>
                                  <p:childTnLst>
                                    <p:set>
                                      <p:cBhvr>
                                        <p:cTn id="15" dur="1" fill="hold">
                                          <p:stCondLst>
                                            <p:cond delay="0"/>
                                          </p:stCondLst>
                                        </p:cTn>
                                        <p:tgtEl>
                                          <p:spTgt spid="71"/>
                                        </p:tgtEl>
                                        <p:attrNameLst>
                                          <p:attrName>style.visibility</p:attrName>
                                        </p:attrNameLst>
                                      </p:cBhvr>
                                      <p:to>
                                        <p:strVal val="visible"/>
                                      </p:to>
                                    </p:set>
                                    <p:animEffect transition="in" filter="wipe(right)">
                                      <p:cBhvr>
                                        <p:cTn id="16" dur="500"/>
                                        <p:tgtEl>
                                          <p:spTgt spid="71"/>
                                        </p:tgtEl>
                                      </p:cBhvr>
                                    </p:animEffect>
                                  </p:childTnLst>
                                </p:cTn>
                              </p:par>
                            </p:childTnLst>
                          </p:cTn>
                        </p:par>
                        <p:par>
                          <p:cTn id="17" fill="hold">
                            <p:stCondLst>
                              <p:cond delay="500"/>
                            </p:stCondLst>
                            <p:childTnLst>
                              <p:par>
                                <p:cTn id="18" presetID="22" presetClass="entr" presetSubtype="2" fill="hold" grpId="0" nodeType="afterEffect">
                                  <p:stCondLst>
                                    <p:cond delay="0"/>
                                  </p:stCondLst>
                                  <p:childTnLst>
                                    <p:set>
                                      <p:cBhvr>
                                        <p:cTn id="19" dur="1" fill="hold">
                                          <p:stCondLst>
                                            <p:cond delay="0"/>
                                          </p:stCondLst>
                                        </p:cTn>
                                        <p:tgtEl>
                                          <p:spTgt spid="32"/>
                                        </p:tgtEl>
                                        <p:attrNameLst>
                                          <p:attrName>style.visibility</p:attrName>
                                        </p:attrNameLst>
                                      </p:cBhvr>
                                      <p:to>
                                        <p:strVal val="visible"/>
                                      </p:to>
                                    </p:set>
                                    <p:animEffect transition="in" filter="wipe(right)">
                                      <p:cBhvr>
                                        <p:cTn id="20" dur="500"/>
                                        <p:tgtEl>
                                          <p:spTgt spid="32"/>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2" fill="hold" nodeType="clickEffect">
                                  <p:stCondLst>
                                    <p:cond delay="0"/>
                                  </p:stCondLst>
                                  <p:childTnLst>
                                    <p:set>
                                      <p:cBhvr>
                                        <p:cTn id="24" dur="1" fill="hold">
                                          <p:stCondLst>
                                            <p:cond delay="0"/>
                                          </p:stCondLst>
                                        </p:cTn>
                                        <p:tgtEl>
                                          <p:spTgt spid="65"/>
                                        </p:tgtEl>
                                        <p:attrNameLst>
                                          <p:attrName>style.visibility</p:attrName>
                                        </p:attrNameLst>
                                      </p:cBhvr>
                                      <p:to>
                                        <p:strVal val="visible"/>
                                      </p:to>
                                    </p:set>
                                    <p:animEffect transition="in" filter="wipe(right)">
                                      <p:cBhvr>
                                        <p:cTn id="25" dur="500"/>
                                        <p:tgtEl>
                                          <p:spTgt spid="65"/>
                                        </p:tgtEl>
                                      </p:cBhvr>
                                    </p:animEffect>
                                  </p:childTnLst>
                                </p:cTn>
                              </p:par>
                            </p:childTnLst>
                          </p:cTn>
                        </p:par>
                        <p:par>
                          <p:cTn id="26" fill="hold">
                            <p:stCondLst>
                              <p:cond delay="500"/>
                            </p:stCondLst>
                            <p:childTnLst>
                              <p:par>
                                <p:cTn id="27" presetID="22" presetClass="entr" presetSubtype="2" fill="hold" grpId="0" nodeType="afterEffect">
                                  <p:stCondLst>
                                    <p:cond delay="0"/>
                                  </p:stCondLst>
                                  <p:childTnLst>
                                    <p:set>
                                      <p:cBhvr>
                                        <p:cTn id="28" dur="1" fill="hold">
                                          <p:stCondLst>
                                            <p:cond delay="0"/>
                                          </p:stCondLst>
                                        </p:cTn>
                                        <p:tgtEl>
                                          <p:spTgt spid="61"/>
                                        </p:tgtEl>
                                        <p:attrNameLst>
                                          <p:attrName>style.visibility</p:attrName>
                                        </p:attrNameLst>
                                      </p:cBhvr>
                                      <p:to>
                                        <p:strVal val="visible"/>
                                      </p:to>
                                    </p:set>
                                    <p:animEffect transition="in" filter="wipe(right)">
                                      <p:cBhvr>
                                        <p:cTn id="29" dur="500"/>
                                        <p:tgtEl>
                                          <p:spTgt spid="61"/>
                                        </p:tgtEl>
                                      </p:cBhvr>
                                    </p:animEffect>
                                  </p:childTnLst>
                                </p:cTn>
                              </p:par>
                            </p:childTnLst>
                          </p:cTn>
                        </p:par>
                        <p:par>
                          <p:cTn id="30" fill="hold">
                            <p:stCondLst>
                              <p:cond delay="1000"/>
                            </p:stCondLst>
                            <p:childTnLst>
                              <p:par>
                                <p:cTn id="31" presetID="22" presetClass="entr" presetSubtype="2" fill="hold" grpId="0" nodeType="afterEffect">
                                  <p:stCondLst>
                                    <p:cond delay="0"/>
                                  </p:stCondLst>
                                  <p:childTnLst>
                                    <p:set>
                                      <p:cBhvr>
                                        <p:cTn id="32" dur="1" fill="hold">
                                          <p:stCondLst>
                                            <p:cond delay="0"/>
                                          </p:stCondLst>
                                        </p:cTn>
                                        <p:tgtEl>
                                          <p:spTgt spid="25"/>
                                        </p:tgtEl>
                                        <p:attrNameLst>
                                          <p:attrName>style.visibility</p:attrName>
                                        </p:attrNameLst>
                                      </p:cBhvr>
                                      <p:to>
                                        <p:strVal val="visible"/>
                                      </p:to>
                                    </p:set>
                                    <p:animEffect transition="in" filter="wipe(right)">
                                      <p:cBhvr>
                                        <p:cTn id="33" dur="500"/>
                                        <p:tgtEl>
                                          <p:spTgt spid="25"/>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2" fill="hold" nodeType="clickEffect">
                                  <p:stCondLst>
                                    <p:cond delay="0"/>
                                  </p:stCondLst>
                                  <p:childTnLst>
                                    <p:set>
                                      <p:cBhvr>
                                        <p:cTn id="37" dur="1" fill="hold">
                                          <p:stCondLst>
                                            <p:cond delay="0"/>
                                          </p:stCondLst>
                                        </p:cTn>
                                        <p:tgtEl>
                                          <p:spTgt spid="66"/>
                                        </p:tgtEl>
                                        <p:attrNameLst>
                                          <p:attrName>style.visibility</p:attrName>
                                        </p:attrNameLst>
                                      </p:cBhvr>
                                      <p:to>
                                        <p:strVal val="visible"/>
                                      </p:to>
                                    </p:set>
                                    <p:animEffect transition="in" filter="wipe(right)">
                                      <p:cBhvr>
                                        <p:cTn id="38" dur="500"/>
                                        <p:tgtEl>
                                          <p:spTgt spid="66"/>
                                        </p:tgtEl>
                                      </p:cBhvr>
                                    </p:animEffect>
                                  </p:childTnLst>
                                </p:cTn>
                              </p:par>
                            </p:childTnLst>
                          </p:cTn>
                        </p:par>
                        <p:par>
                          <p:cTn id="39" fill="hold">
                            <p:stCondLst>
                              <p:cond delay="500"/>
                            </p:stCondLst>
                            <p:childTnLst>
                              <p:par>
                                <p:cTn id="40" presetID="22" presetClass="entr" presetSubtype="2" fill="hold" grpId="0" nodeType="afterEffect">
                                  <p:stCondLst>
                                    <p:cond delay="0"/>
                                  </p:stCondLst>
                                  <p:childTnLst>
                                    <p:set>
                                      <p:cBhvr>
                                        <p:cTn id="41" dur="1" fill="hold">
                                          <p:stCondLst>
                                            <p:cond delay="0"/>
                                          </p:stCondLst>
                                        </p:cTn>
                                        <p:tgtEl>
                                          <p:spTgt spid="62"/>
                                        </p:tgtEl>
                                        <p:attrNameLst>
                                          <p:attrName>style.visibility</p:attrName>
                                        </p:attrNameLst>
                                      </p:cBhvr>
                                      <p:to>
                                        <p:strVal val="visible"/>
                                      </p:to>
                                    </p:set>
                                    <p:animEffect transition="in" filter="wipe(right)">
                                      <p:cBhvr>
                                        <p:cTn id="42" dur="500"/>
                                        <p:tgtEl>
                                          <p:spTgt spid="62"/>
                                        </p:tgtEl>
                                      </p:cBhvr>
                                    </p:animEffect>
                                  </p:childTnLst>
                                </p:cTn>
                              </p:par>
                            </p:childTnLst>
                          </p:cTn>
                        </p:par>
                        <p:par>
                          <p:cTn id="43" fill="hold">
                            <p:stCondLst>
                              <p:cond delay="1000"/>
                            </p:stCondLst>
                            <p:childTnLst>
                              <p:par>
                                <p:cTn id="44" presetID="22" presetClass="entr" presetSubtype="2" fill="hold" grpId="0" nodeType="afterEffect">
                                  <p:stCondLst>
                                    <p:cond delay="0"/>
                                  </p:stCondLst>
                                  <p:childTnLst>
                                    <p:set>
                                      <p:cBhvr>
                                        <p:cTn id="45" dur="1" fill="hold">
                                          <p:stCondLst>
                                            <p:cond delay="0"/>
                                          </p:stCondLst>
                                        </p:cTn>
                                        <p:tgtEl>
                                          <p:spTgt spid="63"/>
                                        </p:tgtEl>
                                        <p:attrNameLst>
                                          <p:attrName>style.visibility</p:attrName>
                                        </p:attrNameLst>
                                      </p:cBhvr>
                                      <p:to>
                                        <p:strVal val="visible"/>
                                      </p:to>
                                    </p:set>
                                    <p:animEffect transition="in" filter="wipe(right)">
                                      <p:cBhvr>
                                        <p:cTn id="46" dur="500"/>
                                        <p:tgtEl>
                                          <p:spTgt spid="63"/>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2" fill="hold" nodeType="clickEffect">
                                  <p:stCondLst>
                                    <p:cond delay="0"/>
                                  </p:stCondLst>
                                  <p:childTnLst>
                                    <p:set>
                                      <p:cBhvr>
                                        <p:cTn id="50" dur="1" fill="hold">
                                          <p:stCondLst>
                                            <p:cond delay="0"/>
                                          </p:stCondLst>
                                        </p:cTn>
                                        <p:tgtEl>
                                          <p:spTgt spid="56"/>
                                        </p:tgtEl>
                                        <p:attrNameLst>
                                          <p:attrName>style.visibility</p:attrName>
                                        </p:attrNameLst>
                                      </p:cBhvr>
                                      <p:to>
                                        <p:strVal val="visible"/>
                                      </p:to>
                                    </p:set>
                                    <p:animEffect transition="in" filter="wipe(right)">
                                      <p:cBhvr>
                                        <p:cTn id="51" dur="500"/>
                                        <p:tgtEl>
                                          <p:spTgt spid="56"/>
                                        </p:tgtEl>
                                      </p:cBhvr>
                                    </p:animEffect>
                                  </p:childTnLst>
                                </p:cTn>
                              </p:par>
                            </p:childTnLst>
                          </p:cTn>
                        </p:par>
                        <p:par>
                          <p:cTn id="52" fill="hold">
                            <p:stCondLst>
                              <p:cond delay="500"/>
                            </p:stCondLst>
                            <p:childTnLst>
                              <p:par>
                                <p:cTn id="53" presetID="22" presetClass="entr" presetSubtype="2" fill="hold" grpId="0" nodeType="afterEffect">
                                  <p:stCondLst>
                                    <p:cond delay="0"/>
                                  </p:stCondLst>
                                  <p:childTnLst>
                                    <p:set>
                                      <p:cBhvr>
                                        <p:cTn id="54" dur="1" fill="hold">
                                          <p:stCondLst>
                                            <p:cond delay="0"/>
                                          </p:stCondLst>
                                        </p:cTn>
                                        <p:tgtEl>
                                          <p:spTgt spid="47"/>
                                        </p:tgtEl>
                                        <p:attrNameLst>
                                          <p:attrName>style.visibility</p:attrName>
                                        </p:attrNameLst>
                                      </p:cBhvr>
                                      <p:to>
                                        <p:strVal val="visible"/>
                                      </p:to>
                                    </p:set>
                                    <p:animEffect transition="in" filter="wipe(right)">
                                      <p:cBhvr>
                                        <p:cTn id="55" dur="500"/>
                                        <p:tgtEl>
                                          <p:spTgt spid="47"/>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2" fill="hold" nodeType="clickEffect">
                                  <p:stCondLst>
                                    <p:cond delay="0"/>
                                  </p:stCondLst>
                                  <p:childTnLst>
                                    <p:set>
                                      <p:cBhvr>
                                        <p:cTn id="59" dur="1" fill="hold">
                                          <p:stCondLst>
                                            <p:cond delay="0"/>
                                          </p:stCondLst>
                                        </p:cTn>
                                        <p:tgtEl>
                                          <p:spTgt spid="52"/>
                                        </p:tgtEl>
                                        <p:attrNameLst>
                                          <p:attrName>style.visibility</p:attrName>
                                        </p:attrNameLst>
                                      </p:cBhvr>
                                      <p:to>
                                        <p:strVal val="visible"/>
                                      </p:to>
                                    </p:set>
                                    <p:animEffect transition="in" filter="wipe(right)">
                                      <p:cBhvr>
                                        <p:cTn id="60" dur="500"/>
                                        <p:tgtEl>
                                          <p:spTgt spid="52"/>
                                        </p:tgtEl>
                                      </p:cBhvr>
                                    </p:animEffect>
                                  </p:childTnLst>
                                </p:cTn>
                              </p:par>
                            </p:childTnLst>
                          </p:cTn>
                        </p:par>
                        <p:par>
                          <p:cTn id="61" fill="hold">
                            <p:stCondLst>
                              <p:cond delay="500"/>
                            </p:stCondLst>
                            <p:childTnLst>
                              <p:par>
                                <p:cTn id="62" presetID="22" presetClass="entr" presetSubtype="2" fill="hold" grpId="0" nodeType="afterEffect">
                                  <p:stCondLst>
                                    <p:cond delay="0"/>
                                  </p:stCondLst>
                                  <p:childTnLst>
                                    <p:set>
                                      <p:cBhvr>
                                        <p:cTn id="63" dur="1" fill="hold">
                                          <p:stCondLst>
                                            <p:cond delay="0"/>
                                          </p:stCondLst>
                                        </p:cTn>
                                        <p:tgtEl>
                                          <p:spTgt spid="49"/>
                                        </p:tgtEl>
                                        <p:attrNameLst>
                                          <p:attrName>style.visibility</p:attrName>
                                        </p:attrNameLst>
                                      </p:cBhvr>
                                      <p:to>
                                        <p:strVal val="visible"/>
                                      </p:to>
                                    </p:set>
                                    <p:animEffect transition="in" filter="wipe(right)">
                                      <p:cBhvr>
                                        <p:cTn id="64" dur="500"/>
                                        <p:tgtEl>
                                          <p:spTgt spid="49"/>
                                        </p:tgtEl>
                                      </p:cBhvr>
                                    </p:animEffect>
                                  </p:childTnLst>
                                </p:cTn>
                              </p:par>
                            </p:childTnLst>
                          </p:cTn>
                        </p:par>
                        <p:par>
                          <p:cTn id="65" fill="hold">
                            <p:stCondLst>
                              <p:cond delay="1000"/>
                            </p:stCondLst>
                            <p:childTnLst>
                              <p:par>
                                <p:cTn id="66" presetID="22" presetClass="entr" presetSubtype="2" fill="hold" grpId="0" nodeType="afterEffect">
                                  <p:stCondLst>
                                    <p:cond delay="0"/>
                                  </p:stCondLst>
                                  <p:childTnLst>
                                    <p:set>
                                      <p:cBhvr>
                                        <p:cTn id="67" dur="1" fill="hold">
                                          <p:stCondLst>
                                            <p:cond delay="0"/>
                                          </p:stCondLst>
                                        </p:cTn>
                                        <p:tgtEl>
                                          <p:spTgt spid="46"/>
                                        </p:tgtEl>
                                        <p:attrNameLst>
                                          <p:attrName>style.visibility</p:attrName>
                                        </p:attrNameLst>
                                      </p:cBhvr>
                                      <p:to>
                                        <p:strVal val="visible"/>
                                      </p:to>
                                    </p:set>
                                    <p:animEffect transition="in" filter="wipe(right)">
                                      <p:cBhvr>
                                        <p:cTn id="68" dur="500"/>
                                        <p:tgtEl>
                                          <p:spTgt spid="46"/>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2" fill="hold" nodeType="clickEffect">
                                  <p:stCondLst>
                                    <p:cond delay="0"/>
                                  </p:stCondLst>
                                  <p:childTnLst>
                                    <p:set>
                                      <p:cBhvr>
                                        <p:cTn id="72" dur="1" fill="hold">
                                          <p:stCondLst>
                                            <p:cond delay="0"/>
                                          </p:stCondLst>
                                        </p:cTn>
                                        <p:tgtEl>
                                          <p:spTgt spid="53"/>
                                        </p:tgtEl>
                                        <p:attrNameLst>
                                          <p:attrName>style.visibility</p:attrName>
                                        </p:attrNameLst>
                                      </p:cBhvr>
                                      <p:to>
                                        <p:strVal val="visible"/>
                                      </p:to>
                                    </p:set>
                                    <p:animEffect transition="in" filter="wipe(right)">
                                      <p:cBhvr>
                                        <p:cTn id="73" dur="500"/>
                                        <p:tgtEl>
                                          <p:spTgt spid="53"/>
                                        </p:tgtEl>
                                      </p:cBhvr>
                                    </p:animEffect>
                                  </p:childTnLst>
                                </p:cTn>
                              </p:par>
                            </p:childTnLst>
                          </p:cTn>
                        </p:par>
                        <p:par>
                          <p:cTn id="74" fill="hold">
                            <p:stCondLst>
                              <p:cond delay="500"/>
                            </p:stCondLst>
                            <p:childTnLst>
                              <p:par>
                                <p:cTn id="75" presetID="22" presetClass="entr" presetSubtype="2" fill="hold" grpId="0" nodeType="afterEffect">
                                  <p:stCondLst>
                                    <p:cond delay="0"/>
                                  </p:stCondLst>
                                  <p:childTnLst>
                                    <p:set>
                                      <p:cBhvr>
                                        <p:cTn id="76" dur="1" fill="hold">
                                          <p:stCondLst>
                                            <p:cond delay="0"/>
                                          </p:stCondLst>
                                        </p:cTn>
                                        <p:tgtEl>
                                          <p:spTgt spid="50"/>
                                        </p:tgtEl>
                                        <p:attrNameLst>
                                          <p:attrName>style.visibility</p:attrName>
                                        </p:attrNameLst>
                                      </p:cBhvr>
                                      <p:to>
                                        <p:strVal val="visible"/>
                                      </p:to>
                                    </p:set>
                                    <p:animEffect transition="in" filter="wipe(right)">
                                      <p:cBhvr>
                                        <p:cTn id="77" dur="500"/>
                                        <p:tgtEl>
                                          <p:spTgt spid="50"/>
                                        </p:tgtEl>
                                      </p:cBhvr>
                                    </p:animEffect>
                                  </p:childTnLst>
                                </p:cTn>
                              </p:par>
                            </p:childTnLst>
                          </p:cTn>
                        </p:par>
                        <p:par>
                          <p:cTn id="78" fill="hold">
                            <p:stCondLst>
                              <p:cond delay="1000"/>
                            </p:stCondLst>
                            <p:childTnLst>
                              <p:par>
                                <p:cTn id="79" presetID="22" presetClass="entr" presetSubtype="2" fill="hold" grpId="0" nodeType="afterEffect">
                                  <p:stCondLst>
                                    <p:cond delay="0"/>
                                  </p:stCondLst>
                                  <p:childTnLst>
                                    <p:set>
                                      <p:cBhvr>
                                        <p:cTn id="80" dur="1" fill="hold">
                                          <p:stCondLst>
                                            <p:cond delay="0"/>
                                          </p:stCondLst>
                                        </p:cTn>
                                        <p:tgtEl>
                                          <p:spTgt spid="51"/>
                                        </p:tgtEl>
                                        <p:attrNameLst>
                                          <p:attrName>style.visibility</p:attrName>
                                        </p:attrNameLst>
                                      </p:cBhvr>
                                      <p:to>
                                        <p:strVal val="visible"/>
                                      </p:to>
                                    </p:set>
                                    <p:animEffect transition="in" filter="wipe(right)">
                                      <p:cBhvr>
                                        <p:cTn id="81" dur="500"/>
                                        <p:tgtEl>
                                          <p:spTgt spid="51"/>
                                        </p:tgtEl>
                                      </p:cBhvr>
                                    </p:animEffect>
                                  </p:childTnLst>
                                </p:cTn>
                              </p:par>
                            </p:childTnLst>
                          </p:cTn>
                        </p:par>
                        <p:par>
                          <p:cTn id="82" fill="hold">
                            <p:stCondLst>
                              <p:cond delay="1500"/>
                            </p:stCondLst>
                            <p:childTnLst>
                              <p:par>
                                <p:cTn id="83" presetID="22" presetClass="entr" presetSubtype="2" fill="hold" nodeType="afterEffect">
                                  <p:stCondLst>
                                    <p:cond delay="0"/>
                                  </p:stCondLst>
                                  <p:childTnLst>
                                    <p:set>
                                      <p:cBhvr>
                                        <p:cTn id="84" dur="1" fill="hold">
                                          <p:stCondLst>
                                            <p:cond delay="0"/>
                                          </p:stCondLst>
                                        </p:cTn>
                                        <p:tgtEl>
                                          <p:spTgt spid="11"/>
                                        </p:tgtEl>
                                        <p:attrNameLst>
                                          <p:attrName>style.visibility</p:attrName>
                                        </p:attrNameLst>
                                      </p:cBhvr>
                                      <p:to>
                                        <p:strVal val="visible"/>
                                      </p:to>
                                    </p:set>
                                    <p:animEffect transition="in" filter="wipe(right)">
                                      <p:cBhvr>
                                        <p:cTn id="85" dur="500"/>
                                        <p:tgtEl>
                                          <p:spTgt spid="11"/>
                                        </p:tgtEl>
                                      </p:cBhvr>
                                    </p:animEffect>
                                  </p:childTnLst>
                                </p:cTn>
                              </p:par>
                            </p:childTnLst>
                          </p:cTn>
                        </p:par>
                      </p:childTnLst>
                    </p:cTn>
                  </p:par>
                  <p:par>
                    <p:cTn id="86" fill="hold">
                      <p:stCondLst>
                        <p:cond delay="indefinite"/>
                      </p:stCondLst>
                      <p:childTnLst>
                        <p:par>
                          <p:cTn id="87" fill="hold">
                            <p:stCondLst>
                              <p:cond delay="0"/>
                            </p:stCondLst>
                            <p:childTnLst>
                              <p:par>
                                <p:cTn id="88" presetID="22" presetClass="entr" presetSubtype="2" fill="hold" nodeType="clickEffect">
                                  <p:stCondLst>
                                    <p:cond delay="0"/>
                                  </p:stCondLst>
                                  <p:childTnLst>
                                    <p:set>
                                      <p:cBhvr>
                                        <p:cTn id="89" dur="1" fill="hold">
                                          <p:stCondLst>
                                            <p:cond delay="0"/>
                                          </p:stCondLst>
                                        </p:cTn>
                                        <p:tgtEl>
                                          <p:spTgt spid="59"/>
                                        </p:tgtEl>
                                        <p:attrNameLst>
                                          <p:attrName>style.visibility</p:attrName>
                                        </p:attrNameLst>
                                      </p:cBhvr>
                                      <p:to>
                                        <p:strVal val="visible"/>
                                      </p:to>
                                    </p:set>
                                    <p:animEffect transition="in" filter="wipe(right)">
                                      <p:cBhvr>
                                        <p:cTn id="90" dur="500"/>
                                        <p:tgtEl>
                                          <p:spTgt spid="59"/>
                                        </p:tgtEl>
                                      </p:cBhvr>
                                    </p:animEffect>
                                  </p:childTnLst>
                                </p:cTn>
                              </p:par>
                            </p:childTnLst>
                          </p:cTn>
                        </p:par>
                        <p:par>
                          <p:cTn id="91" fill="hold">
                            <p:stCondLst>
                              <p:cond delay="500"/>
                            </p:stCondLst>
                            <p:childTnLst>
                              <p:par>
                                <p:cTn id="92" presetID="22" presetClass="entr" presetSubtype="2" fill="hold" grpId="0" nodeType="afterEffect">
                                  <p:stCondLst>
                                    <p:cond delay="0"/>
                                  </p:stCondLst>
                                  <p:childTnLst>
                                    <p:set>
                                      <p:cBhvr>
                                        <p:cTn id="93" dur="1" fill="hold">
                                          <p:stCondLst>
                                            <p:cond delay="0"/>
                                          </p:stCondLst>
                                        </p:cTn>
                                        <p:tgtEl>
                                          <p:spTgt spid="8"/>
                                        </p:tgtEl>
                                        <p:attrNameLst>
                                          <p:attrName>style.visibility</p:attrName>
                                        </p:attrNameLst>
                                      </p:cBhvr>
                                      <p:to>
                                        <p:strVal val="visible"/>
                                      </p:to>
                                    </p:set>
                                    <p:animEffect transition="in" filter="wipe(right)">
                                      <p:cBhvr>
                                        <p:cTn id="94" dur="500"/>
                                        <p:tgtEl>
                                          <p:spTgt spid="8"/>
                                        </p:tgtEl>
                                      </p:cBhvr>
                                    </p:animEffect>
                                  </p:childTnLst>
                                </p:cTn>
                              </p:par>
                            </p:childTnLst>
                          </p:cTn>
                        </p:par>
                        <p:par>
                          <p:cTn id="95" fill="hold">
                            <p:stCondLst>
                              <p:cond delay="1000"/>
                            </p:stCondLst>
                            <p:childTnLst>
                              <p:par>
                                <p:cTn id="96" presetID="22" presetClass="entr" presetSubtype="2" fill="hold" grpId="0" nodeType="afterEffect">
                                  <p:stCondLst>
                                    <p:cond delay="0"/>
                                  </p:stCondLst>
                                  <p:childTnLst>
                                    <p:set>
                                      <p:cBhvr>
                                        <p:cTn id="97" dur="1" fill="hold">
                                          <p:stCondLst>
                                            <p:cond delay="0"/>
                                          </p:stCondLst>
                                        </p:cTn>
                                        <p:tgtEl>
                                          <p:spTgt spid="18"/>
                                        </p:tgtEl>
                                        <p:attrNameLst>
                                          <p:attrName>style.visibility</p:attrName>
                                        </p:attrNameLst>
                                      </p:cBhvr>
                                      <p:to>
                                        <p:strVal val="visible"/>
                                      </p:to>
                                    </p:set>
                                    <p:animEffect transition="in" filter="wipe(right)">
                                      <p:cBhvr>
                                        <p:cTn id="98" dur="500"/>
                                        <p:tgtEl>
                                          <p:spTgt spid="18"/>
                                        </p:tgtEl>
                                      </p:cBhvr>
                                    </p:animEffect>
                                  </p:childTnLst>
                                </p:cTn>
                              </p:par>
                            </p:childTnLst>
                          </p:cTn>
                        </p:par>
                        <p:par>
                          <p:cTn id="99" fill="hold">
                            <p:stCondLst>
                              <p:cond delay="1500"/>
                            </p:stCondLst>
                            <p:childTnLst>
                              <p:par>
                                <p:cTn id="100" presetID="22" presetClass="entr" presetSubtype="2" fill="hold" grpId="0" nodeType="afterEffect">
                                  <p:stCondLst>
                                    <p:cond delay="0"/>
                                  </p:stCondLst>
                                  <p:childTnLst>
                                    <p:set>
                                      <p:cBhvr>
                                        <p:cTn id="101" dur="1" fill="hold">
                                          <p:stCondLst>
                                            <p:cond delay="0"/>
                                          </p:stCondLst>
                                        </p:cTn>
                                        <p:tgtEl>
                                          <p:spTgt spid="48"/>
                                        </p:tgtEl>
                                        <p:attrNameLst>
                                          <p:attrName>style.visibility</p:attrName>
                                        </p:attrNameLst>
                                      </p:cBhvr>
                                      <p:to>
                                        <p:strVal val="visible"/>
                                      </p:to>
                                    </p:set>
                                    <p:animEffect transition="in" filter="wipe(right)">
                                      <p:cBhvr>
                                        <p:cTn id="102" dur="500"/>
                                        <p:tgtEl>
                                          <p:spTgt spid="48"/>
                                        </p:tgtEl>
                                      </p:cBhvr>
                                    </p:animEffect>
                                  </p:childTnLst>
                                </p:cTn>
                              </p:par>
                            </p:childTnLst>
                          </p:cTn>
                        </p:par>
                        <p:par>
                          <p:cTn id="103" fill="hold">
                            <p:stCondLst>
                              <p:cond delay="2000"/>
                            </p:stCondLst>
                            <p:childTnLst>
                              <p:par>
                                <p:cTn id="104" presetID="1" presetClass="entr" presetSubtype="0" fill="hold" nodeType="afterEffect">
                                  <p:stCondLst>
                                    <p:cond delay="0"/>
                                  </p:stCondLst>
                                  <p:childTnLst>
                                    <p:set>
                                      <p:cBhvr>
                                        <p:cTn id="105" dur="1" fill="hold">
                                          <p:stCondLst>
                                            <p:cond delay="0"/>
                                          </p:stCondLst>
                                        </p:cTn>
                                        <p:tgtEl>
                                          <p:spTgt spid="20"/>
                                        </p:tgtEl>
                                        <p:attrNameLst>
                                          <p:attrName>style.visibility</p:attrName>
                                        </p:attrNameLst>
                                      </p:cBhvr>
                                      <p:to>
                                        <p:strVal val="visible"/>
                                      </p:to>
                                    </p:set>
                                  </p:childTnLst>
                                </p:cTn>
                              </p:par>
                            </p:childTnLst>
                          </p:cTn>
                        </p:par>
                      </p:childTnLst>
                    </p:cTn>
                  </p:par>
                  <p:par>
                    <p:cTn id="106" fill="hold">
                      <p:stCondLst>
                        <p:cond delay="indefinite"/>
                      </p:stCondLst>
                      <p:childTnLst>
                        <p:par>
                          <p:cTn id="107" fill="hold">
                            <p:stCondLst>
                              <p:cond delay="0"/>
                            </p:stCondLst>
                            <p:childTnLst>
                              <p:par>
                                <p:cTn id="108" presetID="22" presetClass="entr" presetSubtype="2" fill="hold" nodeType="clickEffect">
                                  <p:stCondLst>
                                    <p:cond delay="0"/>
                                  </p:stCondLst>
                                  <p:childTnLst>
                                    <p:set>
                                      <p:cBhvr>
                                        <p:cTn id="109" dur="1" fill="hold">
                                          <p:stCondLst>
                                            <p:cond delay="0"/>
                                          </p:stCondLst>
                                        </p:cTn>
                                        <p:tgtEl>
                                          <p:spTgt spid="12"/>
                                        </p:tgtEl>
                                        <p:attrNameLst>
                                          <p:attrName>style.visibility</p:attrName>
                                        </p:attrNameLst>
                                      </p:cBhvr>
                                      <p:to>
                                        <p:strVal val="visible"/>
                                      </p:to>
                                    </p:set>
                                    <p:animEffect transition="in" filter="wipe(right)">
                                      <p:cBhvr>
                                        <p:cTn id="110" dur="500"/>
                                        <p:tgtEl>
                                          <p:spTgt spid="12"/>
                                        </p:tgtEl>
                                      </p:cBhvr>
                                    </p:animEffect>
                                  </p:childTnLst>
                                </p:cTn>
                              </p:par>
                            </p:childTnLst>
                          </p:cTn>
                        </p:par>
                        <p:par>
                          <p:cTn id="111" fill="hold">
                            <p:stCondLst>
                              <p:cond delay="500"/>
                            </p:stCondLst>
                            <p:childTnLst>
                              <p:par>
                                <p:cTn id="112" presetID="22" presetClass="entr" presetSubtype="2" fill="hold" grpId="0" nodeType="afterEffect">
                                  <p:stCondLst>
                                    <p:cond delay="0"/>
                                  </p:stCondLst>
                                  <p:childTnLst>
                                    <p:set>
                                      <p:cBhvr>
                                        <p:cTn id="113" dur="1" fill="hold">
                                          <p:stCondLst>
                                            <p:cond delay="0"/>
                                          </p:stCondLst>
                                        </p:cTn>
                                        <p:tgtEl>
                                          <p:spTgt spid="9"/>
                                        </p:tgtEl>
                                        <p:attrNameLst>
                                          <p:attrName>style.visibility</p:attrName>
                                        </p:attrNameLst>
                                      </p:cBhvr>
                                      <p:to>
                                        <p:strVal val="visible"/>
                                      </p:to>
                                    </p:set>
                                    <p:animEffect transition="in" filter="wipe(right)">
                                      <p:cBhvr>
                                        <p:cTn id="114" dur="500"/>
                                        <p:tgtEl>
                                          <p:spTgt spid="9"/>
                                        </p:tgtEl>
                                      </p:cBhvr>
                                    </p:animEffect>
                                  </p:childTnLst>
                                </p:cTn>
                              </p:par>
                            </p:childTnLst>
                          </p:cTn>
                        </p:par>
                        <p:par>
                          <p:cTn id="115" fill="hold">
                            <p:stCondLst>
                              <p:cond delay="1000"/>
                            </p:stCondLst>
                            <p:childTnLst>
                              <p:par>
                                <p:cTn id="116" presetID="22" presetClass="entr" presetSubtype="2" fill="hold" grpId="0" nodeType="afterEffect">
                                  <p:stCondLst>
                                    <p:cond delay="0"/>
                                  </p:stCondLst>
                                  <p:childTnLst>
                                    <p:set>
                                      <p:cBhvr>
                                        <p:cTn id="117" dur="1" fill="hold">
                                          <p:stCondLst>
                                            <p:cond delay="0"/>
                                          </p:stCondLst>
                                        </p:cTn>
                                        <p:tgtEl>
                                          <p:spTgt spid="19"/>
                                        </p:tgtEl>
                                        <p:attrNameLst>
                                          <p:attrName>style.visibility</p:attrName>
                                        </p:attrNameLst>
                                      </p:cBhvr>
                                      <p:to>
                                        <p:strVal val="visible"/>
                                      </p:to>
                                    </p:set>
                                    <p:animEffect transition="in" filter="wipe(right)">
                                      <p:cBhvr>
                                        <p:cTn id="118" dur="500"/>
                                        <p:tgtEl>
                                          <p:spTgt spid="19"/>
                                        </p:tgtEl>
                                      </p:cBhvr>
                                    </p:animEffect>
                                  </p:childTnLst>
                                </p:cTn>
                              </p:par>
                            </p:childTnLst>
                          </p:cTn>
                        </p:par>
                        <p:par>
                          <p:cTn id="119" fill="hold">
                            <p:stCondLst>
                              <p:cond delay="1500"/>
                            </p:stCondLst>
                            <p:childTnLst>
                              <p:par>
                                <p:cTn id="120" presetID="22" presetClass="entr" presetSubtype="2" fill="hold" grpId="0" nodeType="afterEffect">
                                  <p:stCondLst>
                                    <p:cond delay="0"/>
                                  </p:stCondLst>
                                  <p:childTnLst>
                                    <p:set>
                                      <p:cBhvr>
                                        <p:cTn id="121" dur="1" fill="hold">
                                          <p:stCondLst>
                                            <p:cond delay="0"/>
                                          </p:stCondLst>
                                        </p:cTn>
                                        <p:tgtEl>
                                          <p:spTgt spid="2"/>
                                        </p:tgtEl>
                                        <p:attrNameLst>
                                          <p:attrName>style.visibility</p:attrName>
                                        </p:attrNameLst>
                                      </p:cBhvr>
                                      <p:to>
                                        <p:strVal val="visible"/>
                                      </p:to>
                                    </p:set>
                                    <p:animEffect transition="in" filter="wipe(right)">
                                      <p:cBhvr>
                                        <p:cTn id="122" dur="500"/>
                                        <p:tgtEl>
                                          <p:spTgt spid="2"/>
                                        </p:tgtEl>
                                      </p:cBhvr>
                                    </p:animEffect>
                                  </p:childTnLst>
                                </p:cTn>
                              </p:par>
                            </p:childTnLst>
                          </p:cTn>
                        </p:par>
                        <p:par>
                          <p:cTn id="123" fill="hold">
                            <p:stCondLst>
                              <p:cond delay="2500"/>
                            </p:stCondLst>
                            <p:childTnLst>
                              <p:par>
                                <p:cTn id="124" presetID="22" presetClass="entr" presetSubtype="1" fill="hold" grpId="0" nodeType="afterEffect">
                                  <p:stCondLst>
                                    <p:cond delay="0"/>
                                  </p:stCondLst>
                                  <p:childTnLst>
                                    <p:set>
                                      <p:cBhvr>
                                        <p:cTn id="125" dur="1" fill="hold">
                                          <p:stCondLst>
                                            <p:cond delay="0"/>
                                          </p:stCondLst>
                                        </p:cTn>
                                        <p:tgtEl>
                                          <p:spTgt spid="10"/>
                                        </p:tgtEl>
                                        <p:attrNameLst>
                                          <p:attrName>style.visibility</p:attrName>
                                        </p:attrNameLst>
                                      </p:cBhvr>
                                      <p:to>
                                        <p:strVal val="visible"/>
                                      </p:to>
                                    </p:set>
                                    <p:animEffect transition="in" filter="wipe(up)">
                                      <p:cBhvr>
                                        <p:cTn id="126" dur="500"/>
                                        <p:tgtEl>
                                          <p:spTgt spid="10"/>
                                        </p:tgtEl>
                                      </p:cBhvr>
                                    </p:animEffect>
                                  </p:childTnLst>
                                </p:cTn>
                              </p:par>
                            </p:childTnLst>
                          </p:cTn>
                        </p:par>
                      </p:childTnLst>
                    </p:cTn>
                  </p:par>
                  <p:par>
                    <p:cTn id="127" fill="hold">
                      <p:stCondLst>
                        <p:cond delay="indefinite"/>
                      </p:stCondLst>
                      <p:childTnLst>
                        <p:par>
                          <p:cTn id="128" fill="hold">
                            <p:stCondLst>
                              <p:cond delay="0"/>
                            </p:stCondLst>
                            <p:childTnLst>
                              <p:par>
                                <p:cTn id="129" presetID="42" presetClass="path" presetSubtype="0" accel="50000" decel="50000" fill="hold" grpId="1" nodeType="clickEffect">
                                  <p:stCondLst>
                                    <p:cond delay="0"/>
                                  </p:stCondLst>
                                  <p:childTnLst>
                                    <p:animMotion origin="layout" path="M -4.16667E-7 4.67114E-6 L 0.23854 -0.15417 " pathEditMode="relative" rAng="0" ptsTypes="AA">
                                      <p:cBhvr>
                                        <p:cTn id="130" dur="1000" fill="hold"/>
                                        <p:tgtEl>
                                          <p:spTgt spid="8"/>
                                        </p:tgtEl>
                                        <p:attrNameLst>
                                          <p:attrName>ppt_x</p:attrName>
                                          <p:attrName>ppt_y</p:attrName>
                                        </p:attrNameLst>
                                      </p:cBhvr>
                                      <p:rCtr x="11927" y="-7708"/>
                                    </p:animMotion>
                                  </p:childTnLst>
                                </p:cTn>
                              </p:par>
                              <p:par>
                                <p:cTn id="131" presetID="1" presetClass="exit" presetSubtype="0" fill="hold" nodeType="withEffect">
                                  <p:stCondLst>
                                    <p:cond delay="0"/>
                                  </p:stCondLst>
                                  <p:childTnLst>
                                    <p:set>
                                      <p:cBhvr>
                                        <p:cTn id="132" dur="1" fill="hold">
                                          <p:stCondLst>
                                            <p:cond delay="0"/>
                                          </p:stCondLst>
                                        </p:cTn>
                                        <p:tgtEl>
                                          <p:spTgt spid="14"/>
                                        </p:tgtEl>
                                        <p:attrNameLst>
                                          <p:attrName>style.visibility</p:attrName>
                                        </p:attrNameLst>
                                      </p:cBhvr>
                                      <p:to>
                                        <p:strVal val="hidden"/>
                                      </p:to>
                                    </p:set>
                                  </p:childTnLst>
                                </p:cTn>
                              </p:par>
                              <p:par>
                                <p:cTn id="133" presetID="1" presetClass="exit" presetSubtype="0" fill="hold" grpId="1" nodeType="withEffect">
                                  <p:stCondLst>
                                    <p:cond delay="0"/>
                                  </p:stCondLst>
                                  <p:childTnLst>
                                    <p:set>
                                      <p:cBhvr>
                                        <p:cTn id="134" dur="1" fill="hold">
                                          <p:stCondLst>
                                            <p:cond delay="0"/>
                                          </p:stCondLst>
                                        </p:cTn>
                                        <p:tgtEl>
                                          <p:spTgt spid="6"/>
                                        </p:tgtEl>
                                        <p:attrNameLst>
                                          <p:attrName>style.visibility</p:attrName>
                                        </p:attrNameLst>
                                      </p:cBhvr>
                                      <p:to>
                                        <p:strVal val="hidden"/>
                                      </p:to>
                                    </p:set>
                                  </p:childTnLst>
                                </p:cTn>
                              </p:par>
                              <p:par>
                                <p:cTn id="135" presetID="1" presetClass="exit" presetSubtype="0" fill="hold" nodeType="withEffect">
                                  <p:stCondLst>
                                    <p:cond delay="0"/>
                                  </p:stCondLst>
                                  <p:childTnLst>
                                    <p:set>
                                      <p:cBhvr>
                                        <p:cTn id="136" dur="1" fill="hold">
                                          <p:stCondLst>
                                            <p:cond delay="0"/>
                                          </p:stCondLst>
                                        </p:cTn>
                                        <p:tgtEl>
                                          <p:spTgt spid="71"/>
                                        </p:tgtEl>
                                        <p:attrNameLst>
                                          <p:attrName>style.visibility</p:attrName>
                                        </p:attrNameLst>
                                      </p:cBhvr>
                                      <p:to>
                                        <p:strVal val="hidden"/>
                                      </p:to>
                                    </p:set>
                                  </p:childTnLst>
                                </p:cTn>
                              </p:par>
                              <p:par>
                                <p:cTn id="137" presetID="1" presetClass="exit" presetSubtype="0" fill="hold" grpId="1" nodeType="withEffect">
                                  <p:stCondLst>
                                    <p:cond delay="0"/>
                                  </p:stCondLst>
                                  <p:childTnLst>
                                    <p:set>
                                      <p:cBhvr>
                                        <p:cTn id="138" dur="1" fill="hold">
                                          <p:stCondLst>
                                            <p:cond delay="0"/>
                                          </p:stCondLst>
                                        </p:cTn>
                                        <p:tgtEl>
                                          <p:spTgt spid="32"/>
                                        </p:tgtEl>
                                        <p:attrNameLst>
                                          <p:attrName>style.visibility</p:attrName>
                                        </p:attrNameLst>
                                      </p:cBhvr>
                                      <p:to>
                                        <p:strVal val="hidden"/>
                                      </p:to>
                                    </p:set>
                                  </p:childTnLst>
                                </p:cTn>
                              </p:par>
                              <p:par>
                                <p:cTn id="139" presetID="1" presetClass="exit" presetSubtype="0" fill="hold" nodeType="withEffect">
                                  <p:stCondLst>
                                    <p:cond delay="0"/>
                                  </p:stCondLst>
                                  <p:childTnLst>
                                    <p:set>
                                      <p:cBhvr>
                                        <p:cTn id="140" dur="1" fill="hold">
                                          <p:stCondLst>
                                            <p:cond delay="0"/>
                                          </p:stCondLst>
                                        </p:cTn>
                                        <p:tgtEl>
                                          <p:spTgt spid="65"/>
                                        </p:tgtEl>
                                        <p:attrNameLst>
                                          <p:attrName>style.visibility</p:attrName>
                                        </p:attrNameLst>
                                      </p:cBhvr>
                                      <p:to>
                                        <p:strVal val="hidden"/>
                                      </p:to>
                                    </p:set>
                                  </p:childTnLst>
                                </p:cTn>
                              </p:par>
                              <p:par>
                                <p:cTn id="141" presetID="1" presetClass="exit" presetSubtype="0" fill="hold" grpId="1" nodeType="withEffect">
                                  <p:stCondLst>
                                    <p:cond delay="0"/>
                                  </p:stCondLst>
                                  <p:childTnLst>
                                    <p:set>
                                      <p:cBhvr>
                                        <p:cTn id="142" dur="1" fill="hold">
                                          <p:stCondLst>
                                            <p:cond delay="0"/>
                                          </p:stCondLst>
                                        </p:cTn>
                                        <p:tgtEl>
                                          <p:spTgt spid="61"/>
                                        </p:tgtEl>
                                        <p:attrNameLst>
                                          <p:attrName>style.visibility</p:attrName>
                                        </p:attrNameLst>
                                      </p:cBhvr>
                                      <p:to>
                                        <p:strVal val="hidden"/>
                                      </p:to>
                                    </p:set>
                                  </p:childTnLst>
                                </p:cTn>
                              </p:par>
                              <p:par>
                                <p:cTn id="143" presetID="1" presetClass="exit" presetSubtype="0" fill="hold" grpId="1" nodeType="withEffect">
                                  <p:stCondLst>
                                    <p:cond delay="0"/>
                                  </p:stCondLst>
                                  <p:childTnLst>
                                    <p:set>
                                      <p:cBhvr>
                                        <p:cTn id="144" dur="1" fill="hold">
                                          <p:stCondLst>
                                            <p:cond delay="0"/>
                                          </p:stCondLst>
                                        </p:cTn>
                                        <p:tgtEl>
                                          <p:spTgt spid="25"/>
                                        </p:tgtEl>
                                        <p:attrNameLst>
                                          <p:attrName>style.visibility</p:attrName>
                                        </p:attrNameLst>
                                      </p:cBhvr>
                                      <p:to>
                                        <p:strVal val="hidden"/>
                                      </p:to>
                                    </p:set>
                                  </p:childTnLst>
                                </p:cTn>
                              </p:par>
                              <p:par>
                                <p:cTn id="145" presetID="1" presetClass="exit" presetSubtype="0" fill="hold" nodeType="withEffect">
                                  <p:stCondLst>
                                    <p:cond delay="0"/>
                                  </p:stCondLst>
                                  <p:childTnLst>
                                    <p:set>
                                      <p:cBhvr>
                                        <p:cTn id="146" dur="1" fill="hold">
                                          <p:stCondLst>
                                            <p:cond delay="0"/>
                                          </p:stCondLst>
                                        </p:cTn>
                                        <p:tgtEl>
                                          <p:spTgt spid="66"/>
                                        </p:tgtEl>
                                        <p:attrNameLst>
                                          <p:attrName>style.visibility</p:attrName>
                                        </p:attrNameLst>
                                      </p:cBhvr>
                                      <p:to>
                                        <p:strVal val="hidden"/>
                                      </p:to>
                                    </p:set>
                                  </p:childTnLst>
                                </p:cTn>
                              </p:par>
                              <p:par>
                                <p:cTn id="147" presetID="1" presetClass="exit" presetSubtype="0" fill="hold" grpId="1" nodeType="withEffect">
                                  <p:stCondLst>
                                    <p:cond delay="0"/>
                                  </p:stCondLst>
                                  <p:childTnLst>
                                    <p:set>
                                      <p:cBhvr>
                                        <p:cTn id="148" dur="1" fill="hold">
                                          <p:stCondLst>
                                            <p:cond delay="0"/>
                                          </p:stCondLst>
                                        </p:cTn>
                                        <p:tgtEl>
                                          <p:spTgt spid="62"/>
                                        </p:tgtEl>
                                        <p:attrNameLst>
                                          <p:attrName>style.visibility</p:attrName>
                                        </p:attrNameLst>
                                      </p:cBhvr>
                                      <p:to>
                                        <p:strVal val="hidden"/>
                                      </p:to>
                                    </p:set>
                                  </p:childTnLst>
                                </p:cTn>
                              </p:par>
                              <p:par>
                                <p:cTn id="149" presetID="1" presetClass="exit" presetSubtype="0" fill="hold" grpId="1" nodeType="withEffect">
                                  <p:stCondLst>
                                    <p:cond delay="0"/>
                                  </p:stCondLst>
                                  <p:childTnLst>
                                    <p:set>
                                      <p:cBhvr>
                                        <p:cTn id="150" dur="1" fill="hold">
                                          <p:stCondLst>
                                            <p:cond delay="0"/>
                                          </p:stCondLst>
                                        </p:cTn>
                                        <p:tgtEl>
                                          <p:spTgt spid="63"/>
                                        </p:tgtEl>
                                        <p:attrNameLst>
                                          <p:attrName>style.visibility</p:attrName>
                                        </p:attrNameLst>
                                      </p:cBhvr>
                                      <p:to>
                                        <p:strVal val="hidden"/>
                                      </p:to>
                                    </p:set>
                                  </p:childTnLst>
                                </p:cTn>
                              </p:par>
                              <p:par>
                                <p:cTn id="151" presetID="1" presetClass="exit" presetSubtype="0" fill="hold" nodeType="withEffect">
                                  <p:stCondLst>
                                    <p:cond delay="0"/>
                                  </p:stCondLst>
                                  <p:childTnLst>
                                    <p:set>
                                      <p:cBhvr>
                                        <p:cTn id="152" dur="1" fill="hold">
                                          <p:stCondLst>
                                            <p:cond delay="0"/>
                                          </p:stCondLst>
                                        </p:cTn>
                                        <p:tgtEl>
                                          <p:spTgt spid="56"/>
                                        </p:tgtEl>
                                        <p:attrNameLst>
                                          <p:attrName>style.visibility</p:attrName>
                                        </p:attrNameLst>
                                      </p:cBhvr>
                                      <p:to>
                                        <p:strVal val="hidden"/>
                                      </p:to>
                                    </p:set>
                                  </p:childTnLst>
                                </p:cTn>
                              </p:par>
                              <p:par>
                                <p:cTn id="153" presetID="1" presetClass="exit" presetSubtype="0" fill="hold" grpId="1" nodeType="withEffect">
                                  <p:stCondLst>
                                    <p:cond delay="0"/>
                                  </p:stCondLst>
                                  <p:childTnLst>
                                    <p:set>
                                      <p:cBhvr>
                                        <p:cTn id="154" dur="1" fill="hold">
                                          <p:stCondLst>
                                            <p:cond delay="0"/>
                                          </p:stCondLst>
                                        </p:cTn>
                                        <p:tgtEl>
                                          <p:spTgt spid="47"/>
                                        </p:tgtEl>
                                        <p:attrNameLst>
                                          <p:attrName>style.visibility</p:attrName>
                                        </p:attrNameLst>
                                      </p:cBhvr>
                                      <p:to>
                                        <p:strVal val="hidden"/>
                                      </p:to>
                                    </p:set>
                                  </p:childTnLst>
                                </p:cTn>
                              </p:par>
                              <p:par>
                                <p:cTn id="155" presetID="1" presetClass="exit" presetSubtype="0" fill="hold" nodeType="withEffect">
                                  <p:stCondLst>
                                    <p:cond delay="0"/>
                                  </p:stCondLst>
                                  <p:childTnLst>
                                    <p:set>
                                      <p:cBhvr>
                                        <p:cTn id="156" dur="1" fill="hold">
                                          <p:stCondLst>
                                            <p:cond delay="0"/>
                                          </p:stCondLst>
                                        </p:cTn>
                                        <p:tgtEl>
                                          <p:spTgt spid="52"/>
                                        </p:tgtEl>
                                        <p:attrNameLst>
                                          <p:attrName>style.visibility</p:attrName>
                                        </p:attrNameLst>
                                      </p:cBhvr>
                                      <p:to>
                                        <p:strVal val="hidden"/>
                                      </p:to>
                                    </p:set>
                                  </p:childTnLst>
                                </p:cTn>
                              </p:par>
                              <p:par>
                                <p:cTn id="157" presetID="1" presetClass="exit" presetSubtype="0" fill="hold" grpId="1" nodeType="withEffect">
                                  <p:stCondLst>
                                    <p:cond delay="0"/>
                                  </p:stCondLst>
                                  <p:childTnLst>
                                    <p:set>
                                      <p:cBhvr>
                                        <p:cTn id="158" dur="1" fill="hold">
                                          <p:stCondLst>
                                            <p:cond delay="0"/>
                                          </p:stCondLst>
                                        </p:cTn>
                                        <p:tgtEl>
                                          <p:spTgt spid="49"/>
                                        </p:tgtEl>
                                        <p:attrNameLst>
                                          <p:attrName>style.visibility</p:attrName>
                                        </p:attrNameLst>
                                      </p:cBhvr>
                                      <p:to>
                                        <p:strVal val="hidden"/>
                                      </p:to>
                                    </p:set>
                                  </p:childTnLst>
                                </p:cTn>
                              </p:par>
                              <p:par>
                                <p:cTn id="159" presetID="1" presetClass="exit" presetSubtype="0" fill="hold" grpId="1" nodeType="withEffect">
                                  <p:stCondLst>
                                    <p:cond delay="0"/>
                                  </p:stCondLst>
                                  <p:childTnLst>
                                    <p:set>
                                      <p:cBhvr>
                                        <p:cTn id="160" dur="1" fill="hold">
                                          <p:stCondLst>
                                            <p:cond delay="0"/>
                                          </p:stCondLst>
                                        </p:cTn>
                                        <p:tgtEl>
                                          <p:spTgt spid="46"/>
                                        </p:tgtEl>
                                        <p:attrNameLst>
                                          <p:attrName>style.visibility</p:attrName>
                                        </p:attrNameLst>
                                      </p:cBhvr>
                                      <p:to>
                                        <p:strVal val="hidden"/>
                                      </p:to>
                                    </p:set>
                                  </p:childTnLst>
                                </p:cTn>
                              </p:par>
                              <p:par>
                                <p:cTn id="161" presetID="1" presetClass="exit" presetSubtype="0" fill="hold" nodeType="withEffect">
                                  <p:stCondLst>
                                    <p:cond delay="0"/>
                                  </p:stCondLst>
                                  <p:childTnLst>
                                    <p:set>
                                      <p:cBhvr>
                                        <p:cTn id="162" dur="1" fill="hold">
                                          <p:stCondLst>
                                            <p:cond delay="0"/>
                                          </p:stCondLst>
                                        </p:cTn>
                                        <p:tgtEl>
                                          <p:spTgt spid="53"/>
                                        </p:tgtEl>
                                        <p:attrNameLst>
                                          <p:attrName>style.visibility</p:attrName>
                                        </p:attrNameLst>
                                      </p:cBhvr>
                                      <p:to>
                                        <p:strVal val="hidden"/>
                                      </p:to>
                                    </p:set>
                                  </p:childTnLst>
                                </p:cTn>
                              </p:par>
                              <p:par>
                                <p:cTn id="163" presetID="1" presetClass="exit" presetSubtype="0" fill="hold" grpId="1" nodeType="withEffect">
                                  <p:stCondLst>
                                    <p:cond delay="0"/>
                                  </p:stCondLst>
                                  <p:childTnLst>
                                    <p:set>
                                      <p:cBhvr>
                                        <p:cTn id="164" dur="1" fill="hold">
                                          <p:stCondLst>
                                            <p:cond delay="0"/>
                                          </p:stCondLst>
                                        </p:cTn>
                                        <p:tgtEl>
                                          <p:spTgt spid="50"/>
                                        </p:tgtEl>
                                        <p:attrNameLst>
                                          <p:attrName>style.visibility</p:attrName>
                                        </p:attrNameLst>
                                      </p:cBhvr>
                                      <p:to>
                                        <p:strVal val="hidden"/>
                                      </p:to>
                                    </p:set>
                                  </p:childTnLst>
                                </p:cTn>
                              </p:par>
                              <p:par>
                                <p:cTn id="165" presetID="1" presetClass="exit" presetSubtype="0" fill="hold" grpId="1" nodeType="withEffect">
                                  <p:stCondLst>
                                    <p:cond delay="0"/>
                                  </p:stCondLst>
                                  <p:childTnLst>
                                    <p:set>
                                      <p:cBhvr>
                                        <p:cTn id="166" dur="1" fill="hold">
                                          <p:stCondLst>
                                            <p:cond delay="0"/>
                                          </p:stCondLst>
                                        </p:cTn>
                                        <p:tgtEl>
                                          <p:spTgt spid="51"/>
                                        </p:tgtEl>
                                        <p:attrNameLst>
                                          <p:attrName>style.visibility</p:attrName>
                                        </p:attrNameLst>
                                      </p:cBhvr>
                                      <p:to>
                                        <p:strVal val="hidden"/>
                                      </p:to>
                                    </p:set>
                                  </p:childTnLst>
                                </p:cTn>
                              </p:par>
                              <p:par>
                                <p:cTn id="167" presetID="1" presetClass="exit" presetSubtype="0" fill="hold" nodeType="withEffect">
                                  <p:stCondLst>
                                    <p:cond delay="0"/>
                                  </p:stCondLst>
                                  <p:childTnLst>
                                    <p:set>
                                      <p:cBhvr>
                                        <p:cTn id="168" dur="1" fill="hold">
                                          <p:stCondLst>
                                            <p:cond delay="0"/>
                                          </p:stCondLst>
                                        </p:cTn>
                                        <p:tgtEl>
                                          <p:spTgt spid="11"/>
                                        </p:tgtEl>
                                        <p:attrNameLst>
                                          <p:attrName>style.visibility</p:attrName>
                                        </p:attrNameLst>
                                      </p:cBhvr>
                                      <p:to>
                                        <p:strVal val="hidden"/>
                                      </p:to>
                                    </p:set>
                                    <p:cmd type="call" cmd="stop">
                                      <p:cBhvr>
                                        <p:cTn id="169" dur="1">
                                          <p:stCondLst>
                                            <p:cond delay="0"/>
                                          </p:stCondLst>
                                        </p:cTn>
                                        <p:tgtEl>
                                          <p:spTgt spid="11"/>
                                        </p:tgtEl>
                                      </p:cBhvr>
                                    </p:cmd>
                                  </p:childTnLst>
                                </p:cTn>
                              </p:par>
                              <p:par>
                                <p:cTn id="170" presetID="1" presetClass="exit" presetSubtype="0" fill="hold" nodeType="withEffect">
                                  <p:stCondLst>
                                    <p:cond delay="0"/>
                                  </p:stCondLst>
                                  <p:childTnLst>
                                    <p:set>
                                      <p:cBhvr>
                                        <p:cTn id="171" dur="1" fill="hold">
                                          <p:stCondLst>
                                            <p:cond delay="0"/>
                                          </p:stCondLst>
                                        </p:cTn>
                                        <p:tgtEl>
                                          <p:spTgt spid="59"/>
                                        </p:tgtEl>
                                        <p:attrNameLst>
                                          <p:attrName>style.visibility</p:attrName>
                                        </p:attrNameLst>
                                      </p:cBhvr>
                                      <p:to>
                                        <p:strVal val="hidden"/>
                                      </p:to>
                                    </p:set>
                                  </p:childTnLst>
                                </p:cTn>
                              </p:par>
                              <p:par>
                                <p:cTn id="172" presetID="1" presetClass="exit" presetSubtype="0" fill="hold" grpId="1" nodeType="withEffect">
                                  <p:stCondLst>
                                    <p:cond delay="0"/>
                                  </p:stCondLst>
                                  <p:childTnLst>
                                    <p:set>
                                      <p:cBhvr>
                                        <p:cTn id="173" dur="1" fill="hold">
                                          <p:stCondLst>
                                            <p:cond delay="0"/>
                                          </p:stCondLst>
                                        </p:cTn>
                                        <p:tgtEl>
                                          <p:spTgt spid="18"/>
                                        </p:tgtEl>
                                        <p:attrNameLst>
                                          <p:attrName>style.visibility</p:attrName>
                                        </p:attrNameLst>
                                      </p:cBhvr>
                                      <p:to>
                                        <p:strVal val="hidden"/>
                                      </p:to>
                                    </p:set>
                                  </p:childTnLst>
                                </p:cTn>
                              </p:par>
                              <p:par>
                                <p:cTn id="174" presetID="1" presetClass="exit" presetSubtype="0" fill="hold" grpId="1" nodeType="withEffect">
                                  <p:stCondLst>
                                    <p:cond delay="0"/>
                                  </p:stCondLst>
                                  <p:childTnLst>
                                    <p:set>
                                      <p:cBhvr>
                                        <p:cTn id="175" dur="1" fill="hold">
                                          <p:stCondLst>
                                            <p:cond delay="0"/>
                                          </p:stCondLst>
                                        </p:cTn>
                                        <p:tgtEl>
                                          <p:spTgt spid="48"/>
                                        </p:tgtEl>
                                        <p:attrNameLst>
                                          <p:attrName>style.visibility</p:attrName>
                                        </p:attrNameLst>
                                      </p:cBhvr>
                                      <p:to>
                                        <p:strVal val="hidden"/>
                                      </p:to>
                                    </p:set>
                                  </p:childTnLst>
                                </p:cTn>
                              </p:par>
                              <p:par>
                                <p:cTn id="176" presetID="1" presetClass="exit" presetSubtype="0" fill="hold" nodeType="withEffect">
                                  <p:stCondLst>
                                    <p:cond delay="0"/>
                                  </p:stCondLst>
                                  <p:childTnLst>
                                    <p:set>
                                      <p:cBhvr>
                                        <p:cTn id="177" dur="1" fill="hold">
                                          <p:stCondLst>
                                            <p:cond delay="0"/>
                                          </p:stCondLst>
                                        </p:cTn>
                                        <p:tgtEl>
                                          <p:spTgt spid="20"/>
                                        </p:tgtEl>
                                        <p:attrNameLst>
                                          <p:attrName>style.visibility</p:attrName>
                                        </p:attrNameLst>
                                      </p:cBhvr>
                                      <p:to>
                                        <p:strVal val="hidden"/>
                                      </p:to>
                                    </p:set>
                                    <p:cmd type="call" cmd="stop">
                                      <p:cBhvr>
                                        <p:cTn id="178" dur="1">
                                          <p:stCondLst>
                                            <p:cond delay="0"/>
                                          </p:stCondLst>
                                        </p:cTn>
                                        <p:tgtEl>
                                          <p:spTgt spid="20"/>
                                        </p:tgtEl>
                                      </p:cBhvr>
                                    </p:cmd>
                                  </p:childTnLst>
                                </p:cTn>
                              </p:par>
                              <p:par>
                                <p:cTn id="179" presetID="1" presetClass="exit" presetSubtype="0" fill="hold" nodeType="withEffect">
                                  <p:stCondLst>
                                    <p:cond delay="0"/>
                                  </p:stCondLst>
                                  <p:childTnLst>
                                    <p:set>
                                      <p:cBhvr>
                                        <p:cTn id="180" dur="1" fill="hold">
                                          <p:stCondLst>
                                            <p:cond delay="0"/>
                                          </p:stCondLst>
                                        </p:cTn>
                                        <p:tgtEl>
                                          <p:spTgt spid="12"/>
                                        </p:tgtEl>
                                        <p:attrNameLst>
                                          <p:attrName>style.visibility</p:attrName>
                                        </p:attrNameLst>
                                      </p:cBhvr>
                                      <p:to>
                                        <p:strVal val="hidden"/>
                                      </p:to>
                                    </p:set>
                                  </p:childTnLst>
                                </p:cTn>
                              </p:par>
                              <p:par>
                                <p:cTn id="181" presetID="1" presetClass="exit" presetSubtype="0" fill="hold" grpId="1" nodeType="withEffect">
                                  <p:stCondLst>
                                    <p:cond delay="0"/>
                                  </p:stCondLst>
                                  <p:childTnLst>
                                    <p:set>
                                      <p:cBhvr>
                                        <p:cTn id="182" dur="1" fill="hold">
                                          <p:stCondLst>
                                            <p:cond delay="0"/>
                                          </p:stCondLst>
                                        </p:cTn>
                                        <p:tgtEl>
                                          <p:spTgt spid="9"/>
                                        </p:tgtEl>
                                        <p:attrNameLst>
                                          <p:attrName>style.visibility</p:attrName>
                                        </p:attrNameLst>
                                      </p:cBhvr>
                                      <p:to>
                                        <p:strVal val="hidden"/>
                                      </p:to>
                                    </p:set>
                                  </p:childTnLst>
                                </p:cTn>
                              </p:par>
                              <p:par>
                                <p:cTn id="183" presetID="1" presetClass="exit" presetSubtype="0" fill="hold" grpId="1" nodeType="withEffect">
                                  <p:stCondLst>
                                    <p:cond delay="0"/>
                                  </p:stCondLst>
                                  <p:childTnLst>
                                    <p:set>
                                      <p:cBhvr>
                                        <p:cTn id="184" dur="1" fill="hold">
                                          <p:stCondLst>
                                            <p:cond delay="0"/>
                                          </p:stCondLst>
                                        </p:cTn>
                                        <p:tgtEl>
                                          <p:spTgt spid="19"/>
                                        </p:tgtEl>
                                        <p:attrNameLst>
                                          <p:attrName>style.visibility</p:attrName>
                                        </p:attrNameLst>
                                      </p:cBhvr>
                                      <p:to>
                                        <p:strVal val="hidden"/>
                                      </p:to>
                                    </p:set>
                                  </p:childTnLst>
                                </p:cTn>
                              </p:par>
                              <p:par>
                                <p:cTn id="185" presetID="1" presetClass="exit" presetSubtype="0" fill="hold" grpId="1" nodeType="withEffect">
                                  <p:stCondLst>
                                    <p:cond delay="0"/>
                                  </p:stCondLst>
                                  <p:childTnLst>
                                    <p:set>
                                      <p:cBhvr>
                                        <p:cTn id="186" dur="1" fill="hold">
                                          <p:stCondLst>
                                            <p:cond delay="0"/>
                                          </p:stCondLst>
                                        </p:cTn>
                                        <p:tgtEl>
                                          <p:spTgt spid="2"/>
                                        </p:tgtEl>
                                        <p:attrNameLst>
                                          <p:attrName>style.visibility</p:attrName>
                                        </p:attrNameLst>
                                      </p:cBhvr>
                                      <p:to>
                                        <p:strVal val="hidden"/>
                                      </p:to>
                                    </p:set>
                                  </p:childTnLst>
                                </p:cTn>
                              </p:par>
                              <p:par>
                                <p:cTn id="187" presetID="1" presetClass="exit" presetSubtype="0" fill="hold" grpId="1" nodeType="withEffect">
                                  <p:stCondLst>
                                    <p:cond delay="0"/>
                                  </p:stCondLst>
                                  <p:childTnLst>
                                    <p:set>
                                      <p:cBhvr>
                                        <p:cTn id="188" dur="1" fill="hold">
                                          <p:stCondLst>
                                            <p:cond delay="0"/>
                                          </p:stCondLst>
                                        </p:cTn>
                                        <p:tgtEl>
                                          <p:spTgt spid="10"/>
                                        </p:tgtEl>
                                        <p:attrNameLst>
                                          <p:attrName>style.visibility</p:attrName>
                                        </p:attrNameLst>
                                      </p:cBhvr>
                                      <p:to>
                                        <p:strVal val="hidden"/>
                                      </p:to>
                                    </p:set>
                                  </p:childTnLst>
                                </p:cTn>
                              </p:par>
                              <p:par>
                                <p:cTn id="189" presetID="1" presetClass="exit" presetSubtype="0" fill="hold" nodeType="withEffect">
                                  <p:stCondLst>
                                    <p:cond delay="0"/>
                                  </p:stCondLst>
                                  <p:childTnLst>
                                    <p:set>
                                      <p:cBhvr>
                                        <p:cTn id="190" dur="1" fill="hold">
                                          <p:stCondLst>
                                            <p:cond delay="0"/>
                                          </p:stCondLst>
                                        </p:cTn>
                                        <p:tgtEl>
                                          <p:spTgt spid="86"/>
                                        </p:tgtEl>
                                        <p:attrNameLst>
                                          <p:attrName>style.visibility</p:attrName>
                                        </p:attrNameLst>
                                      </p:cBhvr>
                                      <p:to>
                                        <p:strVal val="hidden"/>
                                      </p:to>
                                    </p:set>
                                  </p:childTnLst>
                                </p:cTn>
                              </p:par>
                            </p:childTnLst>
                          </p:cTn>
                        </p:par>
                        <p:par>
                          <p:cTn id="191" fill="hold">
                            <p:stCondLst>
                              <p:cond delay="1000"/>
                            </p:stCondLst>
                            <p:childTnLst>
                              <p:par>
                                <p:cTn id="192" presetID="10" presetClass="entr" presetSubtype="0" fill="hold" grpId="0" nodeType="afterEffect">
                                  <p:stCondLst>
                                    <p:cond delay="0"/>
                                  </p:stCondLst>
                                  <p:childTnLst>
                                    <p:set>
                                      <p:cBhvr>
                                        <p:cTn id="193" dur="1" fill="hold">
                                          <p:stCondLst>
                                            <p:cond delay="0"/>
                                          </p:stCondLst>
                                        </p:cTn>
                                        <p:tgtEl>
                                          <p:spTgt spid="93"/>
                                        </p:tgtEl>
                                        <p:attrNameLst>
                                          <p:attrName>style.visibility</p:attrName>
                                        </p:attrNameLst>
                                      </p:cBhvr>
                                      <p:to>
                                        <p:strVal val="visible"/>
                                      </p:to>
                                    </p:set>
                                    <p:animEffect transition="in" filter="fade">
                                      <p:cBhvr>
                                        <p:cTn id="194" dur="500"/>
                                        <p:tgtEl>
                                          <p:spTgt spid="93"/>
                                        </p:tgtEl>
                                      </p:cBhvr>
                                    </p:animEffect>
                                  </p:childTnLst>
                                </p:cTn>
                              </p:par>
                            </p:childTnLst>
                          </p:cTn>
                        </p:par>
                        <p:par>
                          <p:cTn id="195" fill="hold">
                            <p:stCondLst>
                              <p:cond delay="1500"/>
                            </p:stCondLst>
                            <p:childTnLst>
                              <p:par>
                                <p:cTn id="196" presetID="1" presetClass="exit" presetSubtype="0" fill="hold" grpId="2" nodeType="afterEffect">
                                  <p:stCondLst>
                                    <p:cond delay="0"/>
                                  </p:stCondLst>
                                  <p:childTnLst>
                                    <p:set>
                                      <p:cBhvr>
                                        <p:cTn id="197" dur="1" fill="hold">
                                          <p:stCondLst>
                                            <p:cond delay="0"/>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8" fill="hold" display="0">
                  <p:stCondLst>
                    <p:cond delay="indefinite"/>
                  </p:stCondLst>
                  <p:endCondLst>
                    <p:cond evt="onStopAudio" delay="0">
                      <p:tgtEl>
                        <p:sldTgt/>
                      </p:tgtEl>
                    </p:cond>
                  </p:endCondLst>
                </p:cTn>
                <p:tgtEl>
                  <p:spTgt spid="20"/>
                </p:tgtEl>
              </p:cMediaNode>
            </p:audio>
            <p:video fullScrn="1">
              <p:cMediaNode vol="80000">
                <p:cTn id="199" fill="hold" display="0">
                  <p:stCondLst>
                    <p:cond delay="indefinite"/>
                  </p:stCondLst>
                </p:cTn>
                <p:tgtEl>
                  <p:spTgt spid="11"/>
                </p:tgtEl>
              </p:cMediaNode>
            </p:video>
          </p:childTnLst>
        </p:cTn>
      </p:par>
    </p:tnLst>
    <p:bldLst>
      <p:bldP spid="48" grpId="0" animBg="1"/>
      <p:bldP spid="48" grpId="1" animBg="1"/>
      <p:bldP spid="2" grpId="0" animBg="1"/>
      <p:bldP spid="2" grpId="1" animBg="1"/>
      <p:bldP spid="6" grpId="0" animBg="1"/>
      <p:bldP spid="6" grpId="1" animBg="1"/>
      <p:bldP spid="8" grpId="0" animBg="1"/>
      <p:bldP spid="8" grpId="1" animBg="1"/>
      <p:bldP spid="8" grpId="2" animBg="1"/>
      <p:bldP spid="9" grpId="0" animBg="1"/>
      <p:bldP spid="9" grpId="1" animBg="1"/>
      <p:bldP spid="18" grpId="0" animBg="1"/>
      <p:bldP spid="18" grpId="1" animBg="1"/>
      <p:bldP spid="19" grpId="0" animBg="1"/>
      <p:bldP spid="19" grpId="1" animBg="1"/>
      <p:bldP spid="25" grpId="0" animBg="1"/>
      <p:bldP spid="25" grpId="1" animBg="1"/>
      <p:bldP spid="32" grpId="0" animBg="1"/>
      <p:bldP spid="32" grpId="1" animBg="1"/>
      <p:bldP spid="61" grpId="0" animBg="1"/>
      <p:bldP spid="61" grpId="1" animBg="1"/>
      <p:bldP spid="62" grpId="0" animBg="1"/>
      <p:bldP spid="62" grpId="1" animBg="1"/>
      <p:bldP spid="63" grpId="0" animBg="1"/>
      <p:bldP spid="63" grpId="1" animBg="1"/>
      <p:bldP spid="93" grpId="0" animBg="1"/>
      <p:bldP spid="10" grpId="0" animBg="1"/>
      <p:bldP spid="10" grpId="1" animBg="1"/>
      <p:bldP spid="46" grpId="0" animBg="1"/>
      <p:bldP spid="46" grpId="1" animBg="1"/>
      <p:bldP spid="47" grpId="0" animBg="1"/>
      <p:bldP spid="47" grpId="1" animBg="1"/>
      <p:bldP spid="49" grpId="0" animBg="1"/>
      <p:bldP spid="49" grpId="1" animBg="1"/>
      <p:bldP spid="50" grpId="0" animBg="1"/>
      <p:bldP spid="50" grpId="1" animBg="1"/>
      <p:bldP spid="51" grpId="0" animBg="1"/>
      <p:bldP spid="51"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ounded Rectangle 21"/>
          <p:cNvSpPr/>
          <p:nvPr/>
        </p:nvSpPr>
        <p:spPr>
          <a:xfrm>
            <a:off x="6509957" y="403729"/>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مشارکت سیاسی</a:t>
            </a:r>
          </a:p>
        </p:txBody>
      </p:sp>
      <p:sp>
        <p:nvSpPr>
          <p:cNvPr id="26" name="Right Brace 25"/>
          <p:cNvSpPr/>
          <p:nvPr/>
        </p:nvSpPr>
        <p:spPr>
          <a:xfrm>
            <a:off x="9291449" y="467085"/>
            <a:ext cx="289266" cy="6300820"/>
          </a:xfrm>
          <a:prstGeom prst="rightBrace">
            <a:avLst>
              <a:gd name="adj1" fmla="val 115114"/>
              <a:gd name="adj2" fmla="val 52803"/>
            </a:avLst>
          </a:prstGeom>
          <a:noFill/>
          <a:ln w="38100">
            <a:solidFill>
              <a:srgbClr val="74FC77"/>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1810" b="1">
              <a:solidFill>
                <a:srgbClr val="FFFF00"/>
              </a:solidFill>
              <a:latin typeface="Calibri" panose="020F0502020204030204"/>
              <a:cs typeface="B Zar" panose="00000400000000000000" pitchFamily="2" charset="-78"/>
            </a:endParaRPr>
          </a:p>
        </p:txBody>
      </p:sp>
      <p:sp>
        <p:nvSpPr>
          <p:cNvPr id="27" name="Rounded Rectangle 26"/>
          <p:cNvSpPr/>
          <p:nvPr/>
        </p:nvSpPr>
        <p:spPr>
          <a:xfrm>
            <a:off x="2448129" y="403729"/>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انتخابات، راهپیمایی و...</a:t>
            </a:r>
          </a:p>
        </p:txBody>
      </p:sp>
      <p:sp>
        <p:nvSpPr>
          <p:cNvPr id="5" name="Left Arrow 4"/>
          <p:cNvSpPr/>
          <p:nvPr/>
        </p:nvSpPr>
        <p:spPr>
          <a:xfrm>
            <a:off x="5882533" y="505439"/>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pic>
        <p:nvPicPr>
          <p:cNvPr id="58" name="Picture 57">
            <a:extLst>
              <a:ext uri="{FF2B5EF4-FFF2-40B4-BE49-F238E27FC236}">
                <a16:creationId xmlns:a16="http://schemas.microsoft.com/office/drawing/2014/main" id="{44187437-8BF2-87C3-61DC-2BFC645095B7}"/>
              </a:ext>
            </a:extLst>
          </p:cNvPr>
          <p:cNvPicPr>
            <a:picLocks noChangeAspect="1"/>
          </p:cNvPicPr>
          <p:nvPr/>
        </p:nvPicPr>
        <p:blipFill>
          <a:blip r:embed="rId2" cstate="print">
            <a:extLst>
              <a:ext uri="{BEBA8EAE-BF5A-486C-A8C5-ECC9F3942E4B}">
                <a14:imgProps xmlns:a14="http://schemas.microsoft.com/office/drawing/2010/main">
                  <a14:imgLayer r:embed="rId3">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64065" y="6767905"/>
            <a:ext cx="436706" cy="436706"/>
          </a:xfrm>
          <a:prstGeom prst="rect">
            <a:avLst/>
          </a:prstGeom>
        </p:spPr>
      </p:pic>
      <p:sp>
        <p:nvSpPr>
          <p:cNvPr id="3" name="Rounded Rectangle 47">
            <a:extLst>
              <a:ext uri="{FF2B5EF4-FFF2-40B4-BE49-F238E27FC236}">
                <a16:creationId xmlns:a16="http://schemas.microsoft.com/office/drawing/2014/main" id="{981AB749-E36D-1438-9524-E2879FA6164B}"/>
              </a:ext>
            </a:extLst>
          </p:cNvPr>
          <p:cNvSpPr/>
          <p:nvPr/>
        </p:nvSpPr>
        <p:spPr>
          <a:xfrm>
            <a:off x="9580715" y="3344620"/>
            <a:ext cx="2258860" cy="914044"/>
          </a:xfrm>
          <a:prstGeom prst="roundRect">
            <a:avLst/>
          </a:prstGeom>
          <a:solidFill>
            <a:srgbClr val="74FC77"/>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err="1">
                <a:solidFill>
                  <a:srgbClr val="760000"/>
                </a:solidFill>
                <a:latin typeface="Calibri" panose="020F0502020204030204"/>
                <a:cs typeface="B Titr" panose="00000700000000000000" pitchFamily="2" charset="-78"/>
              </a:rPr>
              <a:t>عرصه‌های</a:t>
            </a:r>
            <a:r>
              <a:rPr lang="fa-IR" sz="2172" b="1" dirty="0">
                <a:solidFill>
                  <a:srgbClr val="760000"/>
                </a:solidFill>
                <a:latin typeface="Calibri" panose="020F0502020204030204"/>
                <a:cs typeface="B Titr" panose="00000700000000000000" pitchFamily="2" charset="-78"/>
              </a:rPr>
              <a:t> </a:t>
            </a:r>
          </a:p>
          <a:p>
            <a:pPr algn="ctr" defTabSz="1054216">
              <a:lnSpc>
                <a:spcPct val="150000"/>
              </a:lnSpc>
            </a:pPr>
            <a:r>
              <a:rPr lang="fa-IR" sz="2172" b="1" dirty="0">
                <a:solidFill>
                  <a:srgbClr val="760000"/>
                </a:solidFill>
                <a:latin typeface="Calibri" panose="020F0502020204030204"/>
                <a:cs typeface="B Titr" panose="00000700000000000000" pitchFamily="2" charset="-78"/>
              </a:rPr>
              <a:t>حضور و اقدام</a:t>
            </a:r>
          </a:p>
        </p:txBody>
      </p:sp>
      <p:sp>
        <p:nvSpPr>
          <p:cNvPr id="7" name="Scroll: Vertical 6">
            <a:extLst>
              <a:ext uri="{FF2B5EF4-FFF2-40B4-BE49-F238E27FC236}">
                <a16:creationId xmlns:a16="http://schemas.microsoft.com/office/drawing/2014/main" id="{C4B32186-886F-60B6-80B5-99F29F488486}"/>
              </a:ext>
            </a:extLst>
          </p:cNvPr>
          <p:cNvSpPr/>
          <p:nvPr/>
        </p:nvSpPr>
        <p:spPr>
          <a:xfrm>
            <a:off x="215901" y="1128680"/>
            <a:ext cx="9075548" cy="6300820"/>
          </a:xfrm>
          <a:prstGeom prst="verticalScroll">
            <a:avLst>
              <a:gd name="adj" fmla="val 6063"/>
            </a:avLst>
          </a:prstGeom>
          <a:solidFill>
            <a:srgbClr val="D6FED7"/>
          </a:solidFill>
          <a:ln w="28575">
            <a:solidFill>
              <a:srgbClr val="0048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fa-IR" sz="1800" b="1" i="0" dirty="0" err="1">
                <a:solidFill>
                  <a:srgbClr val="004800"/>
                </a:solidFill>
                <a:effectLst/>
                <a:latin typeface="tahoma" panose="020B0604030504040204" pitchFamily="34" charset="0"/>
                <a:cs typeface="B Zar" panose="00000400000000000000" pitchFamily="2" charset="-78"/>
              </a:rPr>
              <a:t>وصیت</a:t>
            </a:r>
            <a:r>
              <a:rPr lang="fa-IR" sz="1800" b="1" i="0" dirty="0">
                <a:solidFill>
                  <a:srgbClr val="004800"/>
                </a:solidFill>
                <a:effectLst/>
                <a:latin typeface="tahoma" panose="020B0604030504040204" pitchFamily="34" charset="0"/>
                <a:cs typeface="B Zar" panose="00000400000000000000" pitchFamily="2" charset="-78"/>
              </a:rPr>
              <a:t> من به ملت شریف آن است که در </a:t>
            </a:r>
            <a:r>
              <a:rPr lang="fa-IR" sz="1800" b="1" i="0" dirty="0">
                <a:solidFill>
                  <a:srgbClr val="C00000"/>
                </a:solidFill>
                <a:effectLst/>
                <a:latin typeface="tahoma" panose="020B0604030504040204" pitchFamily="34" charset="0"/>
                <a:cs typeface="B Zar" panose="00000400000000000000" pitchFamily="2" charset="-78"/>
              </a:rPr>
              <a:t>تمام انتخابات</a:t>
            </a:r>
            <a:r>
              <a:rPr lang="fa-IR" sz="1800" b="1" i="0" dirty="0">
                <a:solidFill>
                  <a:srgbClr val="004800"/>
                </a:solidFill>
                <a:effectLst/>
                <a:latin typeface="tahoma" panose="020B0604030504040204" pitchFamily="34" charset="0"/>
                <a:cs typeface="B Zar" panose="00000400000000000000" pitchFamily="2" charset="-78"/>
              </a:rPr>
              <a:t>، چه انتخاب‏‎ ‎‏رئیس جمهور و چه نمایندگان مجلس شورای اسلامی و چه انتخاب </a:t>
            </a:r>
            <a:r>
              <a:rPr lang="fa-IR" sz="1800" b="1" i="0" dirty="0" err="1">
                <a:solidFill>
                  <a:srgbClr val="004800"/>
                </a:solidFill>
                <a:effectLst/>
                <a:latin typeface="tahoma" panose="020B0604030504040204" pitchFamily="34" charset="0"/>
                <a:cs typeface="B Zar" panose="00000400000000000000" pitchFamily="2" charset="-78"/>
              </a:rPr>
              <a:t>خبرگان</a:t>
            </a:r>
            <a:r>
              <a:rPr lang="fa-IR" sz="1800" b="1" i="0" dirty="0">
                <a:solidFill>
                  <a:srgbClr val="004800"/>
                </a:solidFill>
                <a:effectLst/>
                <a:latin typeface="tahoma" panose="020B0604030504040204" pitchFamily="34" charset="0"/>
                <a:cs typeface="B Zar" panose="00000400000000000000" pitchFamily="2" charset="-78"/>
              </a:rPr>
              <a:t>‏‎ ‎‏برای تعیین شورای رهبری یا رهبر، در صحنه باشند و اشخاصی که انتخاب‏‎ ‎‏میکنند روی ضوابطی باشد که اعتبار میشود؛ مثلاً در انتخاب </a:t>
            </a:r>
            <a:r>
              <a:rPr lang="fa-IR" sz="1800" b="1" i="0" dirty="0" err="1">
                <a:solidFill>
                  <a:srgbClr val="004800"/>
                </a:solidFill>
                <a:effectLst/>
                <a:latin typeface="tahoma" panose="020B0604030504040204" pitchFamily="34" charset="0"/>
                <a:cs typeface="B Zar" panose="00000400000000000000" pitchFamily="2" charset="-78"/>
              </a:rPr>
              <a:t>خبرگان</a:t>
            </a:r>
            <a:r>
              <a:rPr lang="fa-IR" sz="1800" b="1" i="0" dirty="0">
                <a:solidFill>
                  <a:srgbClr val="004800"/>
                </a:solidFill>
                <a:effectLst/>
                <a:latin typeface="tahoma" panose="020B0604030504040204" pitchFamily="34" charset="0"/>
                <a:cs typeface="B Zar" panose="00000400000000000000" pitchFamily="2" charset="-78"/>
              </a:rPr>
              <a:t> برای‏‎ ‎‏تعیین شورای رهبری یا رهبر، توجه کنند که اگر مسامحه نمایند و </a:t>
            </a:r>
            <a:r>
              <a:rPr lang="fa-IR" sz="1800" b="1" i="0" dirty="0" err="1">
                <a:solidFill>
                  <a:srgbClr val="004800"/>
                </a:solidFill>
                <a:effectLst/>
                <a:latin typeface="tahoma" panose="020B0604030504040204" pitchFamily="34" charset="0"/>
                <a:cs typeface="B Zar" panose="00000400000000000000" pitchFamily="2" charset="-78"/>
              </a:rPr>
              <a:t>خبرگان</a:t>
            </a:r>
            <a:r>
              <a:rPr lang="fa-IR" sz="1800" b="1" i="0" dirty="0">
                <a:solidFill>
                  <a:srgbClr val="004800"/>
                </a:solidFill>
                <a:effectLst/>
                <a:latin typeface="tahoma" panose="020B0604030504040204" pitchFamily="34" charset="0"/>
                <a:cs typeface="B Zar" panose="00000400000000000000" pitchFamily="2" charset="-78"/>
              </a:rPr>
              <a:t> را‏‎ ‎‏روی موازین </a:t>
            </a:r>
            <a:r>
              <a:rPr lang="fa-IR" sz="1800" b="1" i="0" dirty="0" err="1">
                <a:solidFill>
                  <a:srgbClr val="004800"/>
                </a:solidFill>
                <a:effectLst/>
                <a:latin typeface="tahoma" panose="020B0604030504040204" pitchFamily="34" charset="0"/>
                <a:cs typeface="B Zar" panose="00000400000000000000" pitchFamily="2" charset="-78"/>
              </a:rPr>
              <a:t>شرعیه</a:t>
            </a:r>
            <a:r>
              <a:rPr lang="fa-IR" sz="1800" b="1" i="0" dirty="0">
                <a:solidFill>
                  <a:srgbClr val="004800"/>
                </a:solidFill>
                <a:effectLst/>
                <a:latin typeface="tahoma" panose="020B0604030504040204" pitchFamily="34" charset="0"/>
                <a:cs typeface="B Zar" panose="00000400000000000000" pitchFamily="2" charset="-78"/>
              </a:rPr>
              <a:t> و قانون انتخاب نکنند، چه بسا که خساراتی به اسلام و کشور‏‎ ‎‏وارد شود که </a:t>
            </a:r>
            <a:r>
              <a:rPr lang="fa-IR" sz="1800" b="1" i="0" dirty="0" err="1">
                <a:solidFill>
                  <a:srgbClr val="004800"/>
                </a:solidFill>
                <a:effectLst/>
                <a:latin typeface="tahoma" panose="020B0604030504040204" pitchFamily="34" charset="0"/>
                <a:cs typeface="B Zar" panose="00000400000000000000" pitchFamily="2" charset="-78"/>
              </a:rPr>
              <a:t>جبران‌پذیر</a:t>
            </a:r>
            <a:r>
              <a:rPr lang="fa-IR" sz="1800" b="1" i="0" dirty="0">
                <a:solidFill>
                  <a:srgbClr val="004800"/>
                </a:solidFill>
                <a:effectLst/>
                <a:latin typeface="tahoma" panose="020B0604030504040204" pitchFamily="34" charset="0"/>
                <a:cs typeface="B Zar" panose="00000400000000000000" pitchFamily="2" charset="-78"/>
              </a:rPr>
              <a:t> نباشد. و در این صورت همه در پیشگاه خداوند متعال‏ مسئول </a:t>
            </a:r>
            <a:r>
              <a:rPr lang="fa-IR" sz="1800" b="1" i="0" dirty="0" err="1">
                <a:solidFill>
                  <a:srgbClr val="004800"/>
                </a:solidFill>
                <a:effectLst/>
                <a:latin typeface="tahoma" panose="020B0604030504040204" pitchFamily="34" charset="0"/>
                <a:cs typeface="B Zar" panose="00000400000000000000" pitchFamily="2" charset="-78"/>
              </a:rPr>
              <a:t>می‌باشند</a:t>
            </a:r>
            <a:r>
              <a:rPr lang="fa-IR" sz="1800" b="1" i="0" dirty="0">
                <a:solidFill>
                  <a:srgbClr val="004800"/>
                </a:solidFill>
                <a:effectLst/>
                <a:latin typeface="tahoma" panose="020B0604030504040204" pitchFamily="34" charset="0"/>
                <a:cs typeface="B Zar" panose="00000400000000000000" pitchFamily="2" charset="-78"/>
              </a:rPr>
              <a:t>.</a:t>
            </a:r>
          </a:p>
          <a:p>
            <a:pPr algn="justLow" rtl="1">
              <a:lnSpc>
                <a:spcPct val="150000"/>
              </a:lnSpc>
            </a:pPr>
            <a:endParaRPr lang="fa-IR" sz="1800" b="1" i="0" dirty="0">
              <a:solidFill>
                <a:srgbClr val="004800"/>
              </a:solidFill>
              <a:effectLst/>
              <a:latin typeface="tahoma" panose="020B0604030504040204" pitchFamily="34" charset="0"/>
              <a:cs typeface="B Zar" panose="00000400000000000000" pitchFamily="2" charset="-78"/>
            </a:endParaRPr>
          </a:p>
          <a:p>
            <a:pPr algn="justLow" rtl="1">
              <a:lnSpc>
                <a:spcPct val="150000"/>
              </a:lnSpc>
            </a:pPr>
            <a:r>
              <a:rPr lang="fa-IR" sz="1800" b="1" i="0" dirty="0">
                <a:solidFill>
                  <a:srgbClr val="004800"/>
                </a:solidFill>
                <a:effectLst/>
                <a:latin typeface="tahoma" panose="020B0604030504040204" pitchFamily="34" charset="0"/>
                <a:cs typeface="B Zar" panose="00000400000000000000" pitchFamily="2" charset="-78"/>
              </a:rPr>
              <a:t>از این قرار، عدم دخالت ملّت از مراجع و علمای بزرگ تا </a:t>
            </a:r>
            <a:r>
              <a:rPr lang="fa-IR" sz="1800" b="1" i="0" dirty="0" err="1">
                <a:solidFill>
                  <a:srgbClr val="004800"/>
                </a:solidFill>
                <a:effectLst/>
                <a:latin typeface="tahoma" panose="020B0604030504040204" pitchFamily="34" charset="0"/>
                <a:cs typeface="B Zar" panose="00000400000000000000" pitchFamily="2" charset="-78"/>
              </a:rPr>
              <a:t>طبقۀ</a:t>
            </a:r>
            <a:r>
              <a:rPr lang="fa-IR" sz="1800" b="1" i="0" dirty="0">
                <a:solidFill>
                  <a:srgbClr val="004800"/>
                </a:solidFill>
                <a:effectLst/>
                <a:latin typeface="tahoma" panose="020B0604030504040204" pitchFamily="34" charset="0"/>
                <a:cs typeface="B Zar" panose="00000400000000000000" pitchFamily="2" charset="-78"/>
              </a:rPr>
              <a:t> بازاری و‏‎ ‎‏کشاورز و کارگر و کارمند، همه و همه مسئول سرنوشت کشور و اسلام می باشند؛‏‎ ‎‏چه در نسل حاضر و چه در نسلهای </a:t>
            </a:r>
            <a:r>
              <a:rPr lang="fa-IR" sz="1800" b="1" i="0" dirty="0" err="1">
                <a:solidFill>
                  <a:srgbClr val="004800"/>
                </a:solidFill>
                <a:effectLst/>
                <a:latin typeface="tahoma" panose="020B0604030504040204" pitchFamily="34" charset="0"/>
                <a:cs typeface="B Zar" panose="00000400000000000000" pitchFamily="2" charset="-78"/>
              </a:rPr>
              <a:t>آتیه</a:t>
            </a:r>
            <a:r>
              <a:rPr lang="fa-IR" sz="1800" b="1" i="0" dirty="0">
                <a:solidFill>
                  <a:srgbClr val="004800"/>
                </a:solidFill>
                <a:effectLst/>
                <a:latin typeface="tahoma" panose="020B0604030504040204" pitchFamily="34" charset="0"/>
                <a:cs typeface="B Zar" panose="00000400000000000000" pitchFamily="2" charset="-78"/>
              </a:rPr>
              <a:t>؛ و چه بسا که در بعض مقاطع، عدم‏‎ ‎‏حضور و مسامحه، گناهی باشد که </a:t>
            </a:r>
            <a:r>
              <a:rPr lang="fa-IR" sz="1800" b="1" i="0" u="sng" dirty="0">
                <a:solidFill>
                  <a:srgbClr val="C00000"/>
                </a:solidFill>
                <a:effectLst/>
                <a:latin typeface="tahoma" panose="020B0604030504040204" pitchFamily="34" charset="0"/>
                <a:cs typeface="B Zar" panose="00000400000000000000" pitchFamily="2" charset="-78"/>
              </a:rPr>
              <a:t>در </a:t>
            </a:r>
            <a:r>
              <a:rPr lang="fa-IR" sz="1800" b="1" i="0" u="sng" dirty="0" err="1">
                <a:solidFill>
                  <a:srgbClr val="C00000"/>
                </a:solidFill>
                <a:effectLst/>
                <a:latin typeface="tahoma" panose="020B0604030504040204" pitchFamily="34" charset="0"/>
                <a:cs typeface="B Zar" panose="00000400000000000000" pitchFamily="2" charset="-78"/>
              </a:rPr>
              <a:t>رأس</a:t>
            </a:r>
            <a:r>
              <a:rPr lang="fa-IR" sz="1800" b="1" i="0" u="sng" dirty="0">
                <a:solidFill>
                  <a:srgbClr val="C00000"/>
                </a:solidFill>
                <a:effectLst/>
                <a:latin typeface="tahoma" panose="020B0604030504040204" pitchFamily="34" charset="0"/>
                <a:cs typeface="B Zar" panose="00000400000000000000" pitchFamily="2" charset="-78"/>
              </a:rPr>
              <a:t> گناهان کبیره </a:t>
            </a:r>
            <a:r>
              <a:rPr lang="fa-IR" sz="1800" b="1" i="0" dirty="0">
                <a:solidFill>
                  <a:srgbClr val="004800"/>
                </a:solidFill>
                <a:effectLst/>
                <a:latin typeface="tahoma" panose="020B0604030504040204" pitchFamily="34" charset="0"/>
                <a:cs typeface="B Zar" panose="00000400000000000000" pitchFamily="2" charset="-78"/>
              </a:rPr>
              <a:t>است. </a:t>
            </a:r>
          </a:p>
          <a:p>
            <a:pPr algn="justLow" rtl="1">
              <a:lnSpc>
                <a:spcPct val="150000"/>
              </a:lnSpc>
            </a:pPr>
            <a:r>
              <a:rPr lang="fa-IR" sz="1800" b="1" i="0" dirty="0">
                <a:solidFill>
                  <a:srgbClr val="004800"/>
                </a:solidFill>
                <a:effectLst/>
                <a:latin typeface="tahoma" panose="020B0604030504040204" pitchFamily="34" charset="0"/>
                <a:cs typeface="B Zar" panose="00000400000000000000" pitchFamily="2" charset="-78"/>
              </a:rPr>
              <a:t>پس علاج واقعه‏‎ ‎‏را قبل از وقوع باید کرد، و </a:t>
            </a:r>
            <a:r>
              <a:rPr lang="fa-IR" sz="1800" b="1" i="0" dirty="0" err="1">
                <a:solidFill>
                  <a:srgbClr val="004800"/>
                </a:solidFill>
                <a:effectLst/>
                <a:latin typeface="tahoma" panose="020B0604030504040204" pitchFamily="34" charset="0"/>
                <a:cs typeface="B Zar" panose="00000400000000000000" pitchFamily="2" charset="-78"/>
              </a:rPr>
              <a:t>الاّ</a:t>
            </a:r>
            <a:r>
              <a:rPr lang="fa-IR" sz="1800" b="1" i="0" dirty="0">
                <a:solidFill>
                  <a:srgbClr val="004800"/>
                </a:solidFill>
                <a:effectLst/>
                <a:latin typeface="tahoma" panose="020B0604030504040204" pitchFamily="34" charset="0"/>
                <a:cs typeface="B Zar" panose="00000400000000000000" pitchFamily="2" charset="-78"/>
              </a:rPr>
              <a:t> کار از دست همه خارج خواهد شد. و این حقیقتی‏‎ ‎‏است که بعد از مشروطه لمس </a:t>
            </a:r>
            <a:r>
              <a:rPr lang="fa-IR" sz="1800" b="1" i="0" dirty="0" err="1">
                <a:solidFill>
                  <a:srgbClr val="004800"/>
                </a:solidFill>
                <a:effectLst/>
                <a:latin typeface="tahoma" panose="020B0604030504040204" pitchFamily="34" charset="0"/>
                <a:cs typeface="B Zar" panose="00000400000000000000" pitchFamily="2" charset="-78"/>
              </a:rPr>
              <a:t>نموده‌اید</a:t>
            </a:r>
            <a:r>
              <a:rPr lang="fa-IR" sz="1800" b="1" i="0" dirty="0">
                <a:solidFill>
                  <a:srgbClr val="004800"/>
                </a:solidFill>
                <a:effectLst/>
                <a:latin typeface="tahoma" panose="020B0604030504040204" pitchFamily="34" charset="0"/>
                <a:cs typeface="B Zar" panose="00000400000000000000" pitchFamily="2" charset="-78"/>
              </a:rPr>
              <a:t> و </a:t>
            </a:r>
            <a:r>
              <a:rPr lang="fa-IR" sz="1800" b="1" i="0" dirty="0" err="1">
                <a:solidFill>
                  <a:srgbClr val="004800"/>
                </a:solidFill>
                <a:effectLst/>
                <a:latin typeface="tahoma" panose="020B0604030504040204" pitchFamily="34" charset="0"/>
                <a:cs typeface="B Zar" panose="00000400000000000000" pitchFamily="2" charset="-78"/>
              </a:rPr>
              <a:t>نموده‌ایم</a:t>
            </a:r>
            <a:r>
              <a:rPr lang="fa-IR" sz="1800" b="1" i="0" dirty="0">
                <a:solidFill>
                  <a:srgbClr val="004800"/>
                </a:solidFill>
                <a:effectLst/>
                <a:latin typeface="tahoma" panose="020B0604030504040204" pitchFamily="34" charset="0"/>
                <a:cs typeface="B Zar" panose="00000400000000000000" pitchFamily="2" charset="-78"/>
              </a:rPr>
              <a:t>. چه هیچ </a:t>
            </a:r>
            <a:r>
              <a:rPr lang="fa-IR" sz="1800" b="1" i="0" dirty="0" err="1">
                <a:solidFill>
                  <a:srgbClr val="004800"/>
                </a:solidFill>
                <a:effectLst/>
                <a:latin typeface="tahoma" panose="020B0604030504040204" pitchFamily="34" charset="0"/>
                <a:cs typeface="B Zar" panose="00000400000000000000" pitchFamily="2" charset="-78"/>
              </a:rPr>
              <a:t>علاجی</a:t>
            </a:r>
            <a:r>
              <a:rPr lang="fa-IR" sz="1800" b="1" i="0" dirty="0">
                <a:solidFill>
                  <a:srgbClr val="004800"/>
                </a:solidFill>
                <a:effectLst/>
                <a:latin typeface="tahoma" panose="020B0604030504040204" pitchFamily="34" charset="0"/>
                <a:cs typeface="B Zar" panose="00000400000000000000" pitchFamily="2" charset="-78"/>
              </a:rPr>
              <a:t> بالاتر و‏‎ ‎‏والاتر از آن نیست که ملت در سرتاسر کشور در کارهایی که محوّل به </a:t>
            </a:r>
            <a:r>
              <a:rPr lang="fa-IR" sz="1800" b="1" i="0" dirty="0" err="1">
                <a:solidFill>
                  <a:srgbClr val="004800"/>
                </a:solidFill>
                <a:effectLst/>
                <a:latin typeface="tahoma" panose="020B0604030504040204" pitchFamily="34" charset="0"/>
                <a:cs typeface="B Zar" panose="00000400000000000000" pitchFamily="2" charset="-78"/>
              </a:rPr>
              <a:t>اوست</a:t>
            </a:r>
            <a:r>
              <a:rPr lang="fa-IR" sz="1800" b="1" i="0" dirty="0">
                <a:solidFill>
                  <a:srgbClr val="004800"/>
                </a:solidFill>
                <a:effectLst/>
                <a:latin typeface="tahoma" panose="020B0604030504040204" pitchFamily="34" charset="0"/>
                <a:cs typeface="B Zar" panose="00000400000000000000" pitchFamily="2" charset="-78"/>
              </a:rPr>
              <a:t>‏‎ ‎‏</a:t>
            </a:r>
            <a:r>
              <a:rPr lang="fa-IR" sz="1800" b="1" i="0" dirty="0" err="1">
                <a:solidFill>
                  <a:srgbClr val="004800"/>
                </a:solidFill>
                <a:effectLst/>
                <a:latin typeface="tahoma" panose="020B0604030504040204" pitchFamily="34" charset="0"/>
                <a:cs typeface="B Zar" panose="00000400000000000000" pitchFamily="2" charset="-78"/>
              </a:rPr>
              <a:t>برطبق</a:t>
            </a:r>
            <a:r>
              <a:rPr lang="fa-IR" sz="1800" b="1" i="0" dirty="0">
                <a:solidFill>
                  <a:srgbClr val="004800"/>
                </a:solidFill>
                <a:effectLst/>
                <a:latin typeface="tahoma" panose="020B0604030504040204" pitchFamily="34" charset="0"/>
                <a:cs typeface="B Zar" panose="00000400000000000000" pitchFamily="2" charset="-78"/>
              </a:rPr>
              <a:t> ضوابط اسلامی و قانون اساسی انجام دهد.</a:t>
            </a:r>
            <a:endParaRPr lang="en-US" sz="1800" i="0" dirty="0">
              <a:solidFill>
                <a:schemeClr val="accent5">
                  <a:lumMod val="75000"/>
                </a:schemeClr>
              </a:solidFill>
              <a:effectLst/>
              <a:latin typeface="tahoma" panose="020B0604030504040204" pitchFamily="34" charset="0"/>
              <a:cs typeface="B Zar" panose="00000400000000000000" pitchFamily="2" charset="-78"/>
            </a:endParaRPr>
          </a:p>
        </p:txBody>
      </p:sp>
      <p:sp>
        <p:nvSpPr>
          <p:cNvPr id="9" name="TextBox 8">
            <a:extLst>
              <a:ext uri="{FF2B5EF4-FFF2-40B4-BE49-F238E27FC236}">
                <a16:creationId xmlns:a16="http://schemas.microsoft.com/office/drawing/2014/main" id="{996059A3-AA7A-7304-8C00-A60E2E2CE39B}"/>
              </a:ext>
            </a:extLst>
          </p:cNvPr>
          <p:cNvSpPr txBox="1"/>
          <p:nvPr/>
        </p:nvSpPr>
        <p:spPr>
          <a:xfrm>
            <a:off x="1732057" y="1152570"/>
            <a:ext cx="6096000" cy="338554"/>
          </a:xfrm>
          <a:prstGeom prst="rect">
            <a:avLst/>
          </a:prstGeom>
          <a:noFill/>
        </p:spPr>
        <p:txBody>
          <a:bodyPr wrap="square">
            <a:spAutoFit/>
          </a:bodyPr>
          <a:lstStyle/>
          <a:p>
            <a:pPr algn="ctr" rtl="1"/>
            <a:r>
              <a:rPr lang="fa-IR" sz="1600" b="1" dirty="0" err="1">
                <a:solidFill>
                  <a:schemeClr val="accent5">
                    <a:lumMod val="75000"/>
                  </a:schemeClr>
                </a:solidFill>
                <a:effectLst/>
                <a:latin typeface="DroidNaskh"/>
                <a:cs typeface="B Titr" panose="00000700000000000000" pitchFamily="2" charset="-78"/>
              </a:rPr>
              <a:t>وصیّتنامه‌ی</a:t>
            </a:r>
            <a:r>
              <a:rPr lang="fa-IR" sz="1600" b="1" dirty="0">
                <a:solidFill>
                  <a:schemeClr val="accent5">
                    <a:lumMod val="75000"/>
                  </a:schemeClr>
                </a:solidFill>
                <a:effectLst/>
                <a:latin typeface="DroidNaskh"/>
                <a:cs typeface="B Titr" panose="00000700000000000000" pitchFamily="2" charset="-78"/>
              </a:rPr>
              <a:t> الهی-سیاسی امام خمینی (رضوان الله علیه) – بند «و»	</a:t>
            </a:r>
          </a:p>
        </p:txBody>
      </p:sp>
    </p:spTree>
    <p:extLst>
      <p:ext uri="{BB962C8B-B14F-4D97-AF65-F5344CB8AC3E}">
        <p14:creationId xmlns:p14="http://schemas.microsoft.com/office/powerpoint/2010/main" val="263416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with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barn(outHorizontal)">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right)">
                                      <p:cBhvr>
                                        <p:cTn id="12" dur="500"/>
                                        <p:tgtEl>
                                          <p:spTgt spid="22"/>
                                        </p:tgtEl>
                                      </p:cBhvr>
                                    </p:animEffect>
                                  </p:childTnLst>
                                </p:cTn>
                              </p:par>
                            </p:childTnLst>
                          </p:cTn>
                        </p:par>
                        <p:par>
                          <p:cTn id="13" fill="hold">
                            <p:stCondLst>
                              <p:cond delay="500"/>
                            </p:stCondLst>
                            <p:childTnLst>
                              <p:par>
                                <p:cTn id="14" presetID="22" presetClass="entr" presetSubtype="2"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right)">
                                      <p:cBhvr>
                                        <p:cTn id="16" dur="500"/>
                                        <p:tgtEl>
                                          <p:spTgt spid="5"/>
                                        </p:tgtEl>
                                      </p:cBhvr>
                                    </p:animEffect>
                                  </p:childTnLst>
                                </p:cTn>
                              </p:par>
                            </p:childTnLst>
                          </p:cTn>
                        </p:par>
                        <p:par>
                          <p:cTn id="17" fill="hold">
                            <p:stCondLst>
                              <p:cond delay="1000"/>
                            </p:stCondLst>
                            <p:childTnLst>
                              <p:par>
                                <p:cTn id="18" presetID="22" presetClass="entr" presetSubtype="2" fill="hold" grpId="0" nodeType="afterEffect">
                                  <p:stCondLst>
                                    <p:cond delay="0"/>
                                  </p:stCondLst>
                                  <p:childTnLst>
                                    <p:set>
                                      <p:cBhvr>
                                        <p:cTn id="19" dur="1" fill="hold">
                                          <p:stCondLst>
                                            <p:cond delay="0"/>
                                          </p:stCondLst>
                                        </p:cTn>
                                        <p:tgtEl>
                                          <p:spTgt spid="27"/>
                                        </p:tgtEl>
                                        <p:attrNameLst>
                                          <p:attrName>style.visibility</p:attrName>
                                        </p:attrNameLst>
                                      </p:cBhvr>
                                      <p:to>
                                        <p:strVal val="visible"/>
                                      </p:to>
                                    </p:set>
                                    <p:animEffect transition="in" filter="wipe(right)">
                                      <p:cBhvr>
                                        <p:cTn id="20" dur="500"/>
                                        <p:tgtEl>
                                          <p:spTgt spid="27"/>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42"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barn(outHorizontal)">
                                      <p:cBhvr>
                                        <p:cTn id="25" dur="500"/>
                                        <p:tgtEl>
                                          <p:spTgt spid="7"/>
                                        </p:tgtEl>
                                      </p:cBhvr>
                                    </p:animEffect>
                                  </p:childTnLst>
                                </p:cTn>
                              </p:par>
                            </p:childTnLst>
                          </p:cTn>
                        </p:par>
                        <p:par>
                          <p:cTn id="26" fill="hold">
                            <p:stCondLst>
                              <p:cond delay="500"/>
                            </p:stCondLst>
                            <p:childTnLst>
                              <p:par>
                                <p:cTn id="27" presetID="1" presetClass="entr" presetSubtype="0"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6" grpId="0" animBg="1"/>
      <p:bldP spid="27" grpId="0" animBg="1"/>
      <p:bldP spid="5" grpId="0" animBg="1"/>
      <p:bldP spid="7" grpId="0" animBg="1"/>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ounded Rectangle 21"/>
          <p:cNvSpPr/>
          <p:nvPr/>
        </p:nvSpPr>
        <p:spPr>
          <a:xfrm>
            <a:off x="6509957" y="403729"/>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مشارکت سیاسی</a:t>
            </a:r>
          </a:p>
        </p:txBody>
      </p:sp>
      <p:sp>
        <p:nvSpPr>
          <p:cNvPr id="26" name="Right Brace 25"/>
          <p:cNvSpPr/>
          <p:nvPr/>
        </p:nvSpPr>
        <p:spPr>
          <a:xfrm>
            <a:off x="9291449" y="467085"/>
            <a:ext cx="289266" cy="6300820"/>
          </a:xfrm>
          <a:prstGeom prst="rightBrace">
            <a:avLst>
              <a:gd name="adj1" fmla="val 115114"/>
              <a:gd name="adj2" fmla="val 52803"/>
            </a:avLst>
          </a:prstGeom>
          <a:noFill/>
          <a:ln w="38100">
            <a:solidFill>
              <a:srgbClr val="74FC77"/>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1810" b="1">
              <a:solidFill>
                <a:srgbClr val="FFFF00"/>
              </a:solidFill>
              <a:latin typeface="Calibri" panose="020F0502020204030204"/>
              <a:cs typeface="B Zar" panose="00000400000000000000" pitchFamily="2" charset="-78"/>
            </a:endParaRPr>
          </a:p>
        </p:txBody>
      </p:sp>
      <p:sp>
        <p:nvSpPr>
          <p:cNvPr id="27" name="Rounded Rectangle 26"/>
          <p:cNvSpPr/>
          <p:nvPr/>
        </p:nvSpPr>
        <p:spPr>
          <a:xfrm>
            <a:off x="2448129" y="403729"/>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انتخابات، راهپیمایی و...</a:t>
            </a:r>
          </a:p>
        </p:txBody>
      </p:sp>
      <p:sp>
        <p:nvSpPr>
          <p:cNvPr id="28" name="Rounded Rectangle 27"/>
          <p:cNvSpPr/>
          <p:nvPr/>
        </p:nvSpPr>
        <p:spPr>
          <a:xfrm>
            <a:off x="6509957" y="1220012"/>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دفاع از کشور و انقلاب</a:t>
            </a:r>
          </a:p>
        </p:txBody>
      </p:sp>
      <p:sp>
        <p:nvSpPr>
          <p:cNvPr id="29" name="Rounded Rectangle 28"/>
          <p:cNvSpPr/>
          <p:nvPr/>
        </p:nvSpPr>
        <p:spPr>
          <a:xfrm>
            <a:off x="2448129" y="1220012"/>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مقاومت و جهاد نظامی</a:t>
            </a:r>
          </a:p>
        </p:txBody>
      </p:sp>
      <p:sp>
        <p:nvSpPr>
          <p:cNvPr id="5" name="Left Arrow 4"/>
          <p:cNvSpPr/>
          <p:nvPr/>
        </p:nvSpPr>
        <p:spPr>
          <a:xfrm>
            <a:off x="5882533" y="505439"/>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49" name="Left Arrow 48"/>
          <p:cNvSpPr/>
          <p:nvPr/>
        </p:nvSpPr>
        <p:spPr>
          <a:xfrm>
            <a:off x="5882533" y="1321722"/>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3" name="Rounded Rectangle 47">
            <a:extLst>
              <a:ext uri="{FF2B5EF4-FFF2-40B4-BE49-F238E27FC236}">
                <a16:creationId xmlns:a16="http://schemas.microsoft.com/office/drawing/2014/main" id="{981AB749-E36D-1438-9524-E2879FA6164B}"/>
              </a:ext>
            </a:extLst>
          </p:cNvPr>
          <p:cNvSpPr/>
          <p:nvPr/>
        </p:nvSpPr>
        <p:spPr>
          <a:xfrm>
            <a:off x="9580715" y="3344620"/>
            <a:ext cx="2258860" cy="914044"/>
          </a:xfrm>
          <a:prstGeom prst="roundRect">
            <a:avLst/>
          </a:prstGeom>
          <a:solidFill>
            <a:srgbClr val="74FC77"/>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err="1">
                <a:solidFill>
                  <a:srgbClr val="760000"/>
                </a:solidFill>
                <a:latin typeface="Calibri" panose="020F0502020204030204"/>
                <a:cs typeface="B Titr" panose="00000700000000000000" pitchFamily="2" charset="-78"/>
              </a:rPr>
              <a:t>عرصه‌های</a:t>
            </a:r>
            <a:r>
              <a:rPr lang="fa-IR" sz="2172" b="1" dirty="0">
                <a:solidFill>
                  <a:srgbClr val="760000"/>
                </a:solidFill>
                <a:latin typeface="Calibri" panose="020F0502020204030204"/>
                <a:cs typeface="B Titr" panose="00000700000000000000" pitchFamily="2" charset="-78"/>
              </a:rPr>
              <a:t> </a:t>
            </a:r>
          </a:p>
          <a:p>
            <a:pPr algn="ctr" defTabSz="1054216">
              <a:lnSpc>
                <a:spcPct val="150000"/>
              </a:lnSpc>
            </a:pPr>
            <a:r>
              <a:rPr lang="fa-IR" sz="2172" b="1" dirty="0">
                <a:solidFill>
                  <a:srgbClr val="760000"/>
                </a:solidFill>
                <a:latin typeface="Calibri" panose="020F0502020204030204"/>
                <a:cs typeface="B Titr" panose="00000700000000000000" pitchFamily="2" charset="-78"/>
              </a:rPr>
              <a:t>حضور و اقدام</a:t>
            </a:r>
          </a:p>
        </p:txBody>
      </p:sp>
      <p:sp>
        <p:nvSpPr>
          <p:cNvPr id="2" name="Scroll: Vertical 1">
            <a:extLst>
              <a:ext uri="{FF2B5EF4-FFF2-40B4-BE49-F238E27FC236}">
                <a16:creationId xmlns:a16="http://schemas.microsoft.com/office/drawing/2014/main" id="{FD739C48-BE44-BB70-74A9-8A15F09538FC}"/>
              </a:ext>
            </a:extLst>
          </p:cNvPr>
          <p:cNvSpPr/>
          <p:nvPr/>
        </p:nvSpPr>
        <p:spPr>
          <a:xfrm>
            <a:off x="1295400" y="2057708"/>
            <a:ext cx="7493000" cy="4775200"/>
          </a:xfrm>
          <a:prstGeom prst="verticalScroll">
            <a:avLst>
              <a:gd name="adj" fmla="val 8884"/>
            </a:avLst>
          </a:prstGeom>
          <a:solidFill>
            <a:srgbClr val="D6FED7"/>
          </a:solidFill>
          <a:ln w="28575">
            <a:solidFill>
              <a:srgbClr val="0048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fa-IR" sz="1800" b="1" i="0" dirty="0">
                <a:solidFill>
                  <a:srgbClr val="004800"/>
                </a:solidFill>
                <a:effectLst/>
                <a:latin typeface="tahoma" panose="020B0604030504040204" pitchFamily="34" charset="0"/>
                <a:cs typeface="B Zar" panose="00000400000000000000" pitchFamily="2" charset="-78"/>
              </a:rPr>
              <a:t>اینک ما در </a:t>
            </a:r>
            <a:r>
              <a:rPr lang="fa-IR" sz="1800" b="1" i="0" dirty="0" err="1">
                <a:solidFill>
                  <a:srgbClr val="004800"/>
                </a:solidFill>
                <a:effectLst/>
                <a:latin typeface="tahoma" panose="020B0604030504040204" pitchFamily="34" charset="0"/>
                <a:cs typeface="B Zar" panose="00000400000000000000" pitchFamily="2" charset="-78"/>
              </a:rPr>
              <a:t>دورانى</a:t>
            </a:r>
            <a:r>
              <a:rPr lang="fa-IR" sz="1800" b="1" i="0" dirty="0">
                <a:solidFill>
                  <a:srgbClr val="004800"/>
                </a:solidFill>
                <a:effectLst/>
                <a:latin typeface="tahoma" panose="020B0604030504040204" pitchFamily="34" charset="0"/>
                <a:cs typeface="B Zar" panose="00000400000000000000" pitchFamily="2" charset="-78"/>
              </a:rPr>
              <a:t> قرار </a:t>
            </a:r>
            <a:r>
              <a:rPr lang="fa-IR" sz="1800" b="1" i="0" dirty="0" err="1">
                <a:solidFill>
                  <a:srgbClr val="004800"/>
                </a:solidFill>
                <a:effectLst/>
                <a:latin typeface="tahoma" panose="020B0604030504040204" pitchFamily="34" charset="0"/>
                <a:cs typeface="B Zar" panose="00000400000000000000" pitchFamily="2" charset="-78"/>
              </a:rPr>
              <a:t>گرفته‌ایم</a:t>
            </a:r>
            <a:r>
              <a:rPr lang="fa-IR" sz="1800" b="1" i="0" dirty="0">
                <a:solidFill>
                  <a:srgbClr val="004800"/>
                </a:solidFill>
                <a:effectLst/>
                <a:latin typeface="tahoma" panose="020B0604030504040204" pitchFamily="34" charset="0"/>
                <a:cs typeface="B Zar" panose="00000400000000000000" pitchFamily="2" charset="-78"/>
              </a:rPr>
              <a:t> که جهاد </a:t>
            </a:r>
            <a:r>
              <a:rPr lang="fa-IR" sz="1800" b="1" i="0" dirty="0" err="1">
                <a:solidFill>
                  <a:srgbClr val="004800"/>
                </a:solidFill>
                <a:effectLst/>
                <a:latin typeface="tahoma" panose="020B0604030504040204" pitchFamily="34" charset="0"/>
                <a:cs typeface="B Zar" panose="00000400000000000000" pitchFamily="2" charset="-78"/>
              </a:rPr>
              <a:t>فی‌سبیل‌ا‌لله</a:t>
            </a:r>
            <a:r>
              <a:rPr lang="fa-IR" sz="1800" b="1" i="0" dirty="0">
                <a:solidFill>
                  <a:srgbClr val="004800"/>
                </a:solidFill>
                <a:effectLst/>
                <a:latin typeface="tahoma" panose="020B0604030504040204" pitchFamily="34" charset="0"/>
                <a:cs typeface="B Zar" panose="00000400000000000000" pitchFamily="2" charset="-78"/>
              </a:rPr>
              <a:t>‌ در </a:t>
            </a:r>
            <a:r>
              <a:rPr lang="fa-IR" sz="1800" b="1" i="0" dirty="0" err="1">
                <a:solidFill>
                  <a:srgbClr val="004800"/>
                </a:solidFill>
                <a:effectLst/>
                <a:latin typeface="tahoma" panose="020B0604030504040204" pitchFamily="34" charset="0"/>
                <a:cs typeface="B Zar" panose="00000400000000000000" pitchFamily="2" charset="-78"/>
              </a:rPr>
              <a:t>شکلى</a:t>
            </a:r>
            <a:r>
              <a:rPr lang="fa-IR" sz="1800" b="1" i="0" dirty="0">
                <a:solidFill>
                  <a:srgbClr val="004800"/>
                </a:solidFill>
                <a:effectLst/>
                <a:latin typeface="tahoma" panose="020B0604030504040204" pitchFamily="34" charset="0"/>
                <a:cs typeface="B Zar" panose="00000400000000000000" pitchFamily="2" charset="-78"/>
              </a:rPr>
              <a:t> اگرچه نه به صراحت دوران جنگ، امّا با همان </a:t>
            </a:r>
            <a:r>
              <a:rPr lang="fa-IR" sz="1800" b="1" i="0" dirty="0" err="1">
                <a:solidFill>
                  <a:srgbClr val="004800"/>
                </a:solidFill>
                <a:effectLst/>
                <a:latin typeface="tahoma" panose="020B0604030504040204" pitchFamily="34" charset="0"/>
                <a:cs typeface="B Zar" panose="00000400000000000000" pitchFamily="2" charset="-78"/>
              </a:rPr>
              <a:t>دشواری‌ها</a:t>
            </a:r>
            <a:r>
              <a:rPr lang="fa-IR" sz="1800" b="1" i="0" dirty="0">
                <a:solidFill>
                  <a:srgbClr val="004800"/>
                </a:solidFill>
                <a:effectLst/>
                <a:latin typeface="tahoma" panose="020B0604030504040204" pitchFamily="34" charset="0"/>
                <a:cs typeface="B Zar" panose="00000400000000000000" pitchFamily="2" charset="-78"/>
              </a:rPr>
              <a:t> و شاید با ظرافت بیشتر، بر دوش </a:t>
            </a:r>
            <a:r>
              <a:rPr lang="fa-IR" sz="1800" b="1" i="0" dirty="0" err="1">
                <a:solidFill>
                  <a:srgbClr val="004800"/>
                </a:solidFill>
                <a:effectLst/>
                <a:latin typeface="tahoma" panose="020B0604030504040204" pitchFamily="34" charset="0"/>
                <a:cs typeface="B Zar" panose="00000400000000000000" pitchFamily="2" charset="-78"/>
              </a:rPr>
              <a:t>همه‌ی</a:t>
            </a:r>
            <a:r>
              <a:rPr lang="fa-IR" sz="1800" b="1" i="0" dirty="0">
                <a:solidFill>
                  <a:srgbClr val="004800"/>
                </a:solidFill>
                <a:effectLst/>
                <a:latin typeface="tahoma" panose="020B0604030504040204" pitchFamily="34" charset="0"/>
                <a:cs typeface="B Zar" panose="00000400000000000000" pitchFamily="2" charset="-78"/>
              </a:rPr>
              <a:t> ما است. جهاد در این دوران، </a:t>
            </a:r>
            <a:r>
              <a:rPr lang="fa-IR" sz="1800" b="1" i="0" dirty="0" err="1">
                <a:solidFill>
                  <a:srgbClr val="004800"/>
                </a:solidFill>
                <a:effectLst/>
                <a:latin typeface="tahoma" panose="020B0604030504040204" pitchFamily="34" charset="0"/>
                <a:cs typeface="B Zar" panose="00000400000000000000" pitchFamily="2" charset="-78"/>
              </a:rPr>
              <a:t>براى</a:t>
            </a:r>
            <a:r>
              <a:rPr lang="fa-IR" sz="1800" b="1" i="0" dirty="0">
                <a:solidFill>
                  <a:srgbClr val="004800"/>
                </a:solidFill>
                <a:effectLst/>
                <a:latin typeface="tahoma" panose="020B0604030504040204" pitchFamily="34" charset="0"/>
                <a:cs typeface="B Zar" panose="00000400000000000000" pitchFamily="2" charset="-78"/>
              </a:rPr>
              <a:t> آنان که در </a:t>
            </a:r>
            <a:r>
              <a:rPr lang="fa-IR" sz="1800" b="1" i="0" dirty="0" err="1">
                <a:solidFill>
                  <a:srgbClr val="004800"/>
                </a:solidFill>
                <a:effectLst/>
                <a:latin typeface="tahoma" panose="020B0604030504040204" pitchFamily="34" charset="0"/>
                <a:cs typeface="B Zar" panose="00000400000000000000" pitchFamily="2" charset="-78"/>
              </a:rPr>
              <a:t>نیروهاى</a:t>
            </a:r>
            <a:r>
              <a:rPr lang="fa-IR" sz="1800" b="1" i="0" dirty="0">
                <a:solidFill>
                  <a:srgbClr val="004800"/>
                </a:solidFill>
                <a:effectLst/>
                <a:latin typeface="tahoma" panose="020B0604030504040204" pitchFamily="34" charset="0"/>
                <a:cs typeface="B Zar" panose="00000400000000000000" pitchFamily="2" charset="-78"/>
              </a:rPr>
              <a:t> </a:t>
            </a:r>
            <a:r>
              <a:rPr lang="fa-IR" sz="1800" b="1" i="0" dirty="0" err="1">
                <a:solidFill>
                  <a:srgbClr val="004800"/>
                </a:solidFill>
                <a:effectLst/>
                <a:latin typeface="tahoma" panose="020B0604030504040204" pitchFamily="34" charset="0"/>
                <a:cs typeface="B Zar" panose="00000400000000000000" pitchFamily="2" charset="-78"/>
              </a:rPr>
              <a:t>مسلّح</a:t>
            </a:r>
            <a:r>
              <a:rPr lang="fa-IR" sz="1800" b="1" i="0" dirty="0">
                <a:solidFill>
                  <a:srgbClr val="004800"/>
                </a:solidFill>
                <a:effectLst/>
                <a:latin typeface="tahoma" panose="020B0604030504040204" pitchFamily="34" charset="0"/>
                <a:cs typeface="B Zar" panose="00000400000000000000" pitchFamily="2" charset="-78"/>
              </a:rPr>
              <a:t> یا وابسته به آنند، مستلزم </a:t>
            </a:r>
            <a:r>
              <a:rPr lang="fa-IR" sz="1800" b="1" i="0" dirty="0" err="1">
                <a:solidFill>
                  <a:srgbClr val="004800"/>
                </a:solidFill>
                <a:effectLst/>
                <a:latin typeface="tahoma" panose="020B0604030504040204" pitchFamily="34" charset="0"/>
                <a:cs typeface="B Zar" panose="00000400000000000000" pitchFamily="2" charset="-78"/>
              </a:rPr>
              <a:t>امورى</a:t>
            </a:r>
            <a:r>
              <a:rPr lang="fa-IR" sz="1800" b="1" i="0" dirty="0">
                <a:solidFill>
                  <a:srgbClr val="004800"/>
                </a:solidFill>
                <a:effectLst/>
                <a:latin typeface="tahoma" panose="020B0604030504040204" pitchFamily="34" charset="0"/>
                <a:cs typeface="B Zar" panose="00000400000000000000" pitchFamily="2" charset="-78"/>
              </a:rPr>
              <a:t> چند است:</a:t>
            </a:r>
          </a:p>
          <a:p>
            <a:pPr algn="justLow" rtl="1">
              <a:lnSpc>
                <a:spcPct val="150000"/>
              </a:lnSpc>
            </a:pPr>
            <a:r>
              <a:rPr lang="fa-IR" sz="1800" b="1" i="0" dirty="0">
                <a:solidFill>
                  <a:srgbClr val="004800"/>
                </a:solidFill>
                <a:effectLst/>
                <a:latin typeface="tahoma" panose="020B0604030504040204" pitchFamily="34" charset="0"/>
                <a:cs typeface="B Zar" panose="00000400000000000000" pitchFamily="2" charset="-78"/>
              </a:rPr>
              <a:t>نخست؛ حفظ </a:t>
            </a:r>
            <a:r>
              <a:rPr lang="fa-IR" sz="1800" b="1" i="0" dirty="0" err="1">
                <a:solidFill>
                  <a:srgbClr val="004800"/>
                </a:solidFill>
                <a:effectLst/>
                <a:latin typeface="tahoma" panose="020B0604030504040204" pitchFamily="34" charset="0"/>
                <a:cs typeface="B Zar" panose="00000400000000000000" pitchFamily="2" charset="-78"/>
              </a:rPr>
              <a:t>آمادگى</a:t>
            </a:r>
            <a:r>
              <a:rPr lang="fa-IR" sz="1800" b="1" i="0" dirty="0">
                <a:solidFill>
                  <a:srgbClr val="004800"/>
                </a:solidFill>
                <a:effectLst/>
                <a:latin typeface="tahoma" panose="020B0604030504040204" pitchFamily="34" charset="0"/>
                <a:cs typeface="B Zar" panose="00000400000000000000" pitchFamily="2" charset="-78"/>
              </a:rPr>
              <a:t> </a:t>
            </a:r>
            <a:r>
              <a:rPr lang="fa-IR" sz="1800" b="1" i="0" dirty="0" err="1">
                <a:solidFill>
                  <a:srgbClr val="004800"/>
                </a:solidFill>
                <a:effectLst/>
                <a:latin typeface="tahoma" panose="020B0604030504040204" pitchFamily="34" charset="0"/>
                <a:cs typeface="B Zar" panose="00000400000000000000" pitchFamily="2" charset="-78"/>
              </a:rPr>
              <a:t>روحى</a:t>
            </a:r>
            <a:r>
              <a:rPr lang="fa-IR" sz="1800" b="1" i="0" dirty="0">
                <a:solidFill>
                  <a:srgbClr val="004800"/>
                </a:solidFill>
                <a:effectLst/>
                <a:latin typeface="tahoma" panose="020B0604030504040204" pitchFamily="34" charset="0"/>
                <a:cs typeface="B Zar" panose="00000400000000000000" pitchFamily="2" charset="-78"/>
              </a:rPr>
              <a:t> </a:t>
            </a:r>
            <a:r>
              <a:rPr lang="fa-IR" sz="1800" b="1" i="0" dirty="0" err="1">
                <a:solidFill>
                  <a:srgbClr val="004800"/>
                </a:solidFill>
                <a:effectLst/>
                <a:latin typeface="tahoma" panose="020B0604030504040204" pitchFamily="34" charset="0"/>
                <a:cs typeface="B Zar" panose="00000400000000000000" pitchFamily="2" charset="-78"/>
              </a:rPr>
              <a:t>براى</a:t>
            </a:r>
            <a:r>
              <a:rPr lang="fa-IR" sz="1800" b="1" i="0" dirty="0">
                <a:solidFill>
                  <a:srgbClr val="004800"/>
                </a:solidFill>
                <a:effectLst/>
                <a:latin typeface="tahoma" panose="020B0604030504040204" pitchFamily="34" charset="0"/>
                <a:cs typeface="B Zar" panose="00000400000000000000" pitchFamily="2" charset="-78"/>
              </a:rPr>
              <a:t> دفاع از انقلاب و کشور و نظام </a:t>
            </a:r>
            <a:r>
              <a:rPr lang="fa-IR" sz="1800" b="1" i="0" dirty="0" err="1">
                <a:solidFill>
                  <a:srgbClr val="004800"/>
                </a:solidFill>
                <a:effectLst/>
                <a:latin typeface="tahoma" panose="020B0604030504040204" pitchFamily="34" charset="0"/>
                <a:cs typeface="B Zar" panose="00000400000000000000" pitchFamily="2" charset="-78"/>
              </a:rPr>
              <a:t>جمهورى</a:t>
            </a:r>
            <a:r>
              <a:rPr lang="fa-IR" sz="1800" b="1" i="0" dirty="0">
                <a:solidFill>
                  <a:srgbClr val="004800"/>
                </a:solidFill>
                <a:effectLst/>
                <a:latin typeface="tahoma" panose="020B0604030504040204" pitchFamily="34" charset="0"/>
                <a:cs typeface="B Zar" panose="00000400000000000000" pitchFamily="2" charset="-78"/>
              </a:rPr>
              <a:t> </a:t>
            </a:r>
            <a:r>
              <a:rPr lang="fa-IR" sz="1800" b="1" i="0" dirty="0" err="1">
                <a:solidFill>
                  <a:srgbClr val="004800"/>
                </a:solidFill>
                <a:effectLst/>
                <a:latin typeface="tahoma" panose="020B0604030504040204" pitchFamily="34" charset="0"/>
                <a:cs typeface="B Zar" panose="00000400000000000000" pitchFamily="2" charset="-78"/>
              </a:rPr>
              <a:t>اسلامى</a:t>
            </a:r>
            <a:r>
              <a:rPr lang="fa-IR" sz="1800" b="1" i="0" dirty="0">
                <a:solidFill>
                  <a:srgbClr val="004800"/>
                </a:solidFill>
                <a:effectLst/>
                <a:latin typeface="tahoma" panose="020B0604030504040204" pitchFamily="34" charset="0"/>
                <a:cs typeface="B Zar" panose="00000400000000000000" pitchFamily="2" charset="-78"/>
              </a:rPr>
              <a:t>. از پیامبر اکرم (</a:t>
            </a:r>
            <a:r>
              <a:rPr lang="fa-IR" sz="1800" b="1" i="0" dirty="0" err="1">
                <a:solidFill>
                  <a:srgbClr val="004800"/>
                </a:solidFill>
                <a:effectLst/>
                <a:latin typeface="tahoma" panose="020B0604030504040204" pitchFamily="34" charset="0"/>
                <a:cs typeface="B Zar" panose="00000400000000000000" pitchFamily="2" charset="-78"/>
              </a:rPr>
              <a:t>صلّى</a:t>
            </a:r>
            <a:r>
              <a:rPr lang="fa-IR" sz="1800" b="1" i="0" dirty="0">
                <a:solidFill>
                  <a:srgbClr val="004800"/>
                </a:solidFill>
                <a:effectLst/>
                <a:latin typeface="tahoma" panose="020B0604030504040204" pitchFamily="34" charset="0"/>
                <a:cs typeface="B Zar" panose="00000400000000000000" pitchFamily="2" charset="-78"/>
              </a:rPr>
              <a:t> </a:t>
            </a:r>
            <a:r>
              <a:rPr lang="fa-IR" sz="1800" b="1" i="0" dirty="0" err="1">
                <a:solidFill>
                  <a:srgbClr val="004800"/>
                </a:solidFill>
                <a:effectLst/>
                <a:latin typeface="tahoma" panose="020B0604030504040204" pitchFamily="34" charset="0"/>
                <a:cs typeface="B Zar" panose="00000400000000000000" pitchFamily="2" charset="-78"/>
              </a:rPr>
              <a:t>ا‌لله</a:t>
            </a:r>
            <a:r>
              <a:rPr lang="fa-IR" sz="1800" b="1" i="0" dirty="0">
                <a:solidFill>
                  <a:srgbClr val="004800"/>
                </a:solidFill>
                <a:effectLst/>
                <a:latin typeface="tahoma" panose="020B0604030504040204" pitchFamily="34" charset="0"/>
                <a:cs typeface="B Zar" panose="00000400000000000000" pitchFamily="2" charset="-78"/>
              </a:rPr>
              <a:t>‌ علیه و </a:t>
            </a:r>
            <a:r>
              <a:rPr lang="fa-IR" sz="1800" b="1" i="0" dirty="0" err="1">
                <a:solidFill>
                  <a:srgbClr val="004800"/>
                </a:solidFill>
                <a:effectLst/>
                <a:latin typeface="tahoma" panose="020B0604030504040204" pitchFamily="34" charset="0"/>
                <a:cs typeface="B Zar" panose="00000400000000000000" pitchFamily="2" charset="-78"/>
              </a:rPr>
              <a:t>آله</a:t>
            </a:r>
            <a:r>
              <a:rPr lang="fa-IR" sz="1800" b="1" i="0" dirty="0">
                <a:solidFill>
                  <a:srgbClr val="004800"/>
                </a:solidFill>
                <a:effectLst/>
                <a:latin typeface="tahoma" panose="020B0604030504040204" pitchFamily="34" charset="0"/>
                <a:cs typeface="B Zar" panose="00000400000000000000" pitchFamily="2" charset="-78"/>
              </a:rPr>
              <a:t> و </a:t>
            </a:r>
            <a:r>
              <a:rPr lang="fa-IR" sz="1800" b="1" i="0" dirty="0" err="1">
                <a:solidFill>
                  <a:srgbClr val="004800"/>
                </a:solidFill>
                <a:effectLst/>
                <a:latin typeface="tahoma" panose="020B0604030504040204" pitchFamily="34" charset="0"/>
                <a:cs typeface="B Zar" panose="00000400000000000000" pitchFamily="2" charset="-78"/>
              </a:rPr>
              <a:t>سلّم</a:t>
            </a:r>
            <a:r>
              <a:rPr lang="fa-IR" sz="1800" b="1" i="0" dirty="0">
                <a:solidFill>
                  <a:srgbClr val="004800"/>
                </a:solidFill>
                <a:effectLst/>
                <a:latin typeface="tahoma" panose="020B0604030504040204" pitchFamily="34" charset="0"/>
                <a:cs typeface="B Zar" panose="00000400000000000000" pitchFamily="2" charset="-78"/>
              </a:rPr>
              <a:t>) نقل شده است که </a:t>
            </a:r>
            <a:r>
              <a:rPr lang="fa-IR" sz="1800" b="1" i="0" dirty="0">
                <a:solidFill>
                  <a:srgbClr val="760000"/>
                </a:solidFill>
                <a:effectLst/>
                <a:latin typeface="tahoma" panose="020B0604030504040204" pitchFamily="34" charset="0"/>
                <a:cs typeface="B Zar" panose="00000400000000000000" pitchFamily="2" charset="-78"/>
              </a:rPr>
              <a:t>«</a:t>
            </a:r>
            <a:r>
              <a:rPr lang="fa-IR" sz="1800" b="1" i="0" dirty="0" err="1">
                <a:solidFill>
                  <a:srgbClr val="760000"/>
                </a:solidFill>
                <a:effectLst/>
                <a:latin typeface="tahoma" panose="020B0604030504040204" pitchFamily="34" charset="0"/>
                <a:cs typeface="B Zar" panose="00000400000000000000" pitchFamily="2" charset="-78"/>
              </a:rPr>
              <a:t>مَن</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لَم‌یَغزُ</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وَ</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لَم‌یُحَدِّث</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نَفسَهُ</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بِالغَزوِ</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ماتَ</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عَلى</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شُعبَةٍ</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مِن</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نِفاق</a:t>
            </a:r>
            <a:r>
              <a:rPr lang="fa-IR" sz="1800" b="1" i="0" dirty="0">
                <a:solidFill>
                  <a:srgbClr val="760000"/>
                </a:solidFill>
                <a:effectLst/>
                <a:latin typeface="tahoma" panose="020B0604030504040204" pitchFamily="34" charset="0"/>
                <a:cs typeface="B Zar" panose="00000400000000000000" pitchFamily="2" charset="-78"/>
              </a:rPr>
              <a:t>»؛ </a:t>
            </a:r>
            <a:r>
              <a:rPr lang="fa-IR" sz="1800" b="1" i="0" dirty="0" err="1">
                <a:solidFill>
                  <a:srgbClr val="760000"/>
                </a:solidFill>
                <a:effectLst/>
                <a:latin typeface="tahoma" panose="020B0604030504040204" pitchFamily="34" charset="0"/>
                <a:cs typeface="B Zar" panose="00000400000000000000" pitchFamily="2" charset="-78"/>
              </a:rPr>
              <a:t>یعنى</a:t>
            </a:r>
            <a:r>
              <a:rPr lang="fa-IR" sz="1800" b="1" i="0" dirty="0">
                <a:solidFill>
                  <a:srgbClr val="760000"/>
                </a:solidFill>
                <a:effectLst/>
                <a:latin typeface="tahoma" panose="020B0604030504040204" pitchFamily="34" charset="0"/>
                <a:cs typeface="B Zar" panose="00000400000000000000" pitchFamily="2" charset="-78"/>
              </a:rPr>
              <a:t> آن </a:t>
            </a:r>
            <a:r>
              <a:rPr lang="fa-IR" sz="1800" b="1" i="0" dirty="0" err="1">
                <a:solidFill>
                  <a:srgbClr val="760000"/>
                </a:solidFill>
                <a:effectLst/>
                <a:latin typeface="tahoma" panose="020B0604030504040204" pitchFamily="34" charset="0"/>
                <a:cs typeface="B Zar" panose="00000400000000000000" pitchFamily="2" charset="-78"/>
              </a:rPr>
              <a:t>کسى</a:t>
            </a:r>
            <a:r>
              <a:rPr lang="fa-IR" sz="1800" b="1" i="0" dirty="0">
                <a:solidFill>
                  <a:srgbClr val="760000"/>
                </a:solidFill>
                <a:effectLst/>
                <a:latin typeface="tahoma" panose="020B0604030504040204" pitchFamily="34" charset="0"/>
                <a:cs typeface="B Zar" panose="00000400000000000000" pitchFamily="2" charset="-78"/>
              </a:rPr>
              <a:t> که در میدان نبرد نباشد یا در دل و جان، حدیث جهاد بر خود </a:t>
            </a:r>
            <a:r>
              <a:rPr lang="fa-IR" sz="1800" b="1" i="0" dirty="0" err="1">
                <a:solidFill>
                  <a:srgbClr val="760000"/>
                </a:solidFill>
                <a:effectLst/>
                <a:latin typeface="tahoma" panose="020B0604030504040204" pitchFamily="34" charset="0"/>
                <a:cs typeface="B Zar" panose="00000400000000000000" pitchFamily="2" charset="-78"/>
              </a:rPr>
              <a:t>نخوانَد</a:t>
            </a:r>
            <a:r>
              <a:rPr lang="fa-IR" sz="1800" b="1" i="0" dirty="0">
                <a:solidFill>
                  <a:srgbClr val="760000"/>
                </a:solidFill>
                <a:effectLst/>
                <a:latin typeface="tahoma" panose="020B0604030504040204" pitchFamily="34" charset="0"/>
                <a:cs typeface="B Zar" panose="00000400000000000000" pitchFamily="2" charset="-78"/>
              </a:rPr>
              <a:t>، به </a:t>
            </a:r>
            <a:r>
              <a:rPr lang="fa-IR" sz="1800" b="1" i="0" dirty="0" err="1">
                <a:solidFill>
                  <a:srgbClr val="760000"/>
                </a:solidFill>
                <a:effectLst/>
                <a:latin typeface="tahoma" panose="020B0604030504040204" pitchFamily="34" charset="0"/>
                <a:cs typeface="B Zar" panose="00000400000000000000" pitchFamily="2" charset="-78"/>
              </a:rPr>
              <a:t>گونه‌اى</a:t>
            </a:r>
            <a:r>
              <a:rPr lang="fa-IR" sz="1800" b="1" i="0" dirty="0">
                <a:solidFill>
                  <a:srgbClr val="760000"/>
                </a:solidFill>
                <a:effectLst/>
                <a:latin typeface="tahoma" panose="020B0604030504040204" pitchFamily="34" charset="0"/>
                <a:cs typeface="B Zar" panose="00000400000000000000" pitchFamily="2" charset="-78"/>
              </a:rPr>
              <a:t> از نفاق، </a:t>
            </a:r>
            <a:r>
              <a:rPr lang="fa-IR" sz="1800" b="1" i="0" dirty="0" err="1">
                <a:solidFill>
                  <a:srgbClr val="760000"/>
                </a:solidFill>
                <a:effectLst/>
                <a:latin typeface="tahoma" panose="020B0604030504040204" pitchFamily="34" charset="0"/>
                <a:cs typeface="B Zar" panose="00000400000000000000" pitchFamily="2" charset="-78"/>
              </a:rPr>
              <a:t>زندگى</a:t>
            </a:r>
            <a:r>
              <a:rPr lang="fa-IR" sz="1800" b="1" i="0" dirty="0">
                <a:solidFill>
                  <a:srgbClr val="760000"/>
                </a:solidFill>
                <a:effectLst/>
                <a:latin typeface="tahoma" panose="020B0604030504040204" pitchFamily="34" charset="0"/>
                <a:cs typeface="B Zar" panose="00000400000000000000" pitchFamily="2" charset="-78"/>
              </a:rPr>
              <a:t> را ترک خواهد گفت...</a:t>
            </a:r>
            <a:endParaRPr lang="en-US" sz="1800" b="1" i="0" dirty="0">
              <a:solidFill>
                <a:srgbClr val="760000"/>
              </a:solidFill>
              <a:effectLst/>
              <a:latin typeface="tahoma" panose="020B0604030504040204" pitchFamily="34" charset="0"/>
              <a:cs typeface="B Zar" panose="00000400000000000000" pitchFamily="2" charset="-78"/>
            </a:endParaRPr>
          </a:p>
          <a:p>
            <a:pPr algn="justLow">
              <a:lnSpc>
                <a:spcPct val="150000"/>
              </a:lnSpc>
            </a:pPr>
            <a:r>
              <a:rPr lang="fa-IR" sz="1800" b="1" i="0" dirty="0">
                <a:solidFill>
                  <a:schemeClr val="accent5">
                    <a:lumMod val="75000"/>
                  </a:schemeClr>
                </a:solidFill>
                <a:effectLst/>
                <a:latin typeface="tahoma" panose="020B0604030504040204" pitchFamily="34" charset="0"/>
                <a:cs typeface="B Zar" panose="00000400000000000000" pitchFamily="2" charset="-78"/>
              </a:rPr>
              <a:t> </a:t>
            </a:r>
            <a:r>
              <a:rPr lang="fa-IR" sz="1800" i="0" dirty="0">
                <a:solidFill>
                  <a:schemeClr val="accent5">
                    <a:lumMod val="75000"/>
                  </a:schemeClr>
                </a:solidFill>
                <a:effectLst/>
                <a:latin typeface="tahoma" panose="020B0604030504040204" pitchFamily="34" charset="0"/>
                <a:cs typeface="B Zar" panose="00000400000000000000" pitchFamily="2" charset="-78"/>
              </a:rPr>
              <a:t>۱۳۶۸/۰۶/۲۶</a:t>
            </a:r>
            <a:endParaRPr lang="en-US" sz="1800" i="0" dirty="0">
              <a:solidFill>
                <a:schemeClr val="accent5">
                  <a:lumMod val="75000"/>
                </a:schemeClr>
              </a:solidFill>
              <a:effectLst/>
              <a:latin typeface="tahoma" panose="020B0604030504040204" pitchFamily="34" charset="0"/>
              <a:cs typeface="B Zar" panose="00000400000000000000" pitchFamily="2" charset="-78"/>
            </a:endParaRPr>
          </a:p>
        </p:txBody>
      </p:sp>
      <p:sp>
        <p:nvSpPr>
          <p:cNvPr id="4" name="TextBox 3">
            <a:extLst>
              <a:ext uri="{FF2B5EF4-FFF2-40B4-BE49-F238E27FC236}">
                <a16:creationId xmlns:a16="http://schemas.microsoft.com/office/drawing/2014/main" id="{5573788D-AA24-A8E1-766F-C5FA7BB8D4C0}"/>
              </a:ext>
            </a:extLst>
          </p:cNvPr>
          <p:cNvSpPr txBox="1"/>
          <p:nvPr/>
        </p:nvSpPr>
        <p:spPr>
          <a:xfrm>
            <a:off x="2146300" y="2057708"/>
            <a:ext cx="6096000" cy="388568"/>
          </a:xfrm>
          <a:prstGeom prst="rect">
            <a:avLst/>
          </a:prstGeom>
          <a:noFill/>
        </p:spPr>
        <p:txBody>
          <a:bodyPr wrap="square">
            <a:spAutoFit/>
          </a:bodyPr>
          <a:lstStyle/>
          <a:p>
            <a:pPr algn="justLow" rtl="1">
              <a:lnSpc>
                <a:spcPct val="150000"/>
              </a:lnSpc>
            </a:pPr>
            <a:r>
              <a:rPr lang="fa-IR" sz="1400" b="1" dirty="0">
                <a:solidFill>
                  <a:schemeClr val="accent5">
                    <a:lumMod val="75000"/>
                  </a:schemeClr>
                </a:solidFill>
                <a:effectLst/>
                <a:latin typeface="DroidNaskh"/>
                <a:cs typeface="B Titr" panose="00000700000000000000" pitchFamily="2" charset="-78"/>
              </a:rPr>
              <a:t>پیام به مجمع </a:t>
            </a:r>
            <a:r>
              <a:rPr lang="fa-IR" sz="1400" b="1" dirty="0" err="1">
                <a:solidFill>
                  <a:schemeClr val="accent5">
                    <a:lumMod val="75000"/>
                  </a:schemeClr>
                </a:solidFill>
                <a:effectLst/>
                <a:latin typeface="DroidNaskh"/>
                <a:cs typeface="B Titr" panose="00000700000000000000" pitchFamily="2" charset="-78"/>
              </a:rPr>
              <a:t>سالانه‌ی</a:t>
            </a:r>
            <a:r>
              <a:rPr lang="fa-IR" sz="1400" b="1" dirty="0">
                <a:solidFill>
                  <a:schemeClr val="accent5">
                    <a:lumMod val="75000"/>
                  </a:schemeClr>
                </a:solidFill>
                <a:effectLst/>
                <a:latin typeface="DroidNaskh"/>
                <a:cs typeface="B Titr" panose="00000700000000000000" pitchFamily="2" charset="-78"/>
              </a:rPr>
              <a:t> فرماندهان سپاه پاسداران انقلاب </a:t>
            </a:r>
            <a:r>
              <a:rPr lang="fa-IR" sz="1400" b="1" dirty="0" err="1">
                <a:solidFill>
                  <a:schemeClr val="accent5">
                    <a:lumMod val="75000"/>
                  </a:schemeClr>
                </a:solidFill>
                <a:effectLst/>
                <a:latin typeface="DroidNaskh"/>
                <a:cs typeface="B Titr" panose="00000700000000000000" pitchFamily="2" charset="-78"/>
              </a:rPr>
              <a:t>اسلامى</a:t>
            </a:r>
            <a:r>
              <a:rPr lang="fa-IR" sz="1400" b="1" dirty="0">
                <a:solidFill>
                  <a:schemeClr val="accent5">
                    <a:lumMod val="75000"/>
                  </a:schemeClr>
                </a:solidFill>
                <a:effectLst/>
                <a:latin typeface="DroidNaskh"/>
                <a:cs typeface="B Titr" panose="00000700000000000000" pitchFamily="2" charset="-78"/>
              </a:rPr>
              <a:t> و بسیج </a:t>
            </a:r>
            <a:r>
              <a:rPr lang="fa-IR" sz="1400" b="1" dirty="0" err="1">
                <a:solidFill>
                  <a:schemeClr val="accent5">
                    <a:lumMod val="75000"/>
                  </a:schemeClr>
                </a:solidFill>
                <a:effectLst/>
                <a:latin typeface="DroidNaskh"/>
                <a:cs typeface="B Titr" panose="00000700000000000000" pitchFamily="2" charset="-78"/>
              </a:rPr>
              <a:t>مستضعفین</a:t>
            </a:r>
            <a:r>
              <a:rPr lang="fa-IR" sz="1400" b="1" dirty="0">
                <a:solidFill>
                  <a:schemeClr val="accent5">
                    <a:lumMod val="75000"/>
                  </a:schemeClr>
                </a:solidFill>
                <a:effectLst/>
                <a:latin typeface="DroidNaskh"/>
                <a:cs typeface="B Titr" panose="00000700000000000000" pitchFamily="2" charset="-78"/>
              </a:rPr>
              <a:t> سراسر کشور</a:t>
            </a:r>
          </a:p>
        </p:txBody>
      </p:sp>
    </p:spTree>
    <p:extLst>
      <p:ext uri="{BB962C8B-B14F-4D97-AF65-F5344CB8AC3E}">
        <p14:creationId xmlns:p14="http://schemas.microsoft.com/office/powerpoint/2010/main" val="2461811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right)">
                                      <p:cBhvr>
                                        <p:cTn id="7" dur="500"/>
                                        <p:tgtEl>
                                          <p:spTgt spid="28"/>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49"/>
                                        </p:tgtEl>
                                        <p:attrNameLst>
                                          <p:attrName>style.visibility</p:attrName>
                                        </p:attrNameLst>
                                      </p:cBhvr>
                                      <p:to>
                                        <p:strVal val="visible"/>
                                      </p:to>
                                    </p:set>
                                    <p:animEffect transition="in" filter="wipe(right)">
                                      <p:cBhvr>
                                        <p:cTn id="11" dur="500"/>
                                        <p:tgtEl>
                                          <p:spTgt spid="49"/>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wipe(right)">
                                      <p:cBhvr>
                                        <p:cTn id="15" dur="500"/>
                                        <p:tgtEl>
                                          <p:spTgt spid="29"/>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42"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barn(outHorizontal)">
                                      <p:cBhvr>
                                        <p:cTn id="20" dur="500"/>
                                        <p:tgtEl>
                                          <p:spTgt spid="2"/>
                                        </p:tgtEl>
                                      </p:cBhvr>
                                    </p:animEffect>
                                  </p:childTnLst>
                                </p:cTn>
                              </p:par>
                            </p:childTnLst>
                          </p:cTn>
                        </p:par>
                        <p:par>
                          <p:cTn id="21" fill="hold">
                            <p:stCondLst>
                              <p:cond delay="500"/>
                            </p:stCondLst>
                            <p:childTnLst>
                              <p:par>
                                <p:cTn id="22" presetID="16" presetClass="entr" presetSubtype="42" fill="hold" grpId="0" nodeType="after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outHorizontal)">
                                      <p:cBhvr>
                                        <p:cTn id="2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9" grpId="0" animBg="1"/>
      <p:bldP spid="49" grpId="0" animBg="1"/>
      <p:bldP spid="2" grpId="0" animBg="1"/>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ounded Rectangle 21"/>
          <p:cNvSpPr/>
          <p:nvPr/>
        </p:nvSpPr>
        <p:spPr>
          <a:xfrm>
            <a:off x="6509957" y="403729"/>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مشارکت سیاسی</a:t>
            </a:r>
          </a:p>
        </p:txBody>
      </p:sp>
      <p:sp>
        <p:nvSpPr>
          <p:cNvPr id="26" name="Right Brace 25"/>
          <p:cNvSpPr/>
          <p:nvPr/>
        </p:nvSpPr>
        <p:spPr>
          <a:xfrm>
            <a:off x="9291449" y="467085"/>
            <a:ext cx="289266" cy="6300820"/>
          </a:xfrm>
          <a:prstGeom prst="rightBrace">
            <a:avLst>
              <a:gd name="adj1" fmla="val 115114"/>
              <a:gd name="adj2" fmla="val 52803"/>
            </a:avLst>
          </a:prstGeom>
          <a:noFill/>
          <a:ln w="38100">
            <a:solidFill>
              <a:srgbClr val="74FC77"/>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1810" b="1">
              <a:solidFill>
                <a:srgbClr val="FFFF00"/>
              </a:solidFill>
              <a:latin typeface="Calibri" panose="020F0502020204030204"/>
              <a:cs typeface="B Zar" panose="00000400000000000000" pitchFamily="2" charset="-78"/>
            </a:endParaRPr>
          </a:p>
        </p:txBody>
      </p:sp>
      <p:sp>
        <p:nvSpPr>
          <p:cNvPr id="27" name="Rounded Rectangle 26"/>
          <p:cNvSpPr/>
          <p:nvPr/>
        </p:nvSpPr>
        <p:spPr>
          <a:xfrm>
            <a:off x="2448129" y="403729"/>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انتخابات، راهپیمایی و...</a:t>
            </a:r>
          </a:p>
        </p:txBody>
      </p:sp>
      <p:sp>
        <p:nvSpPr>
          <p:cNvPr id="28" name="Rounded Rectangle 27"/>
          <p:cNvSpPr/>
          <p:nvPr/>
        </p:nvSpPr>
        <p:spPr>
          <a:xfrm>
            <a:off x="6509957" y="1220012"/>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دفاع از کشور و انقلاب</a:t>
            </a:r>
          </a:p>
        </p:txBody>
      </p:sp>
      <p:sp>
        <p:nvSpPr>
          <p:cNvPr id="29" name="Rounded Rectangle 28"/>
          <p:cNvSpPr/>
          <p:nvPr/>
        </p:nvSpPr>
        <p:spPr>
          <a:xfrm>
            <a:off x="2448129" y="1220012"/>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مقاومت و جهاد نظامی</a:t>
            </a:r>
          </a:p>
        </p:txBody>
      </p:sp>
      <p:sp>
        <p:nvSpPr>
          <p:cNvPr id="30" name="Rounded Rectangle 29"/>
          <p:cNvSpPr/>
          <p:nvPr/>
        </p:nvSpPr>
        <p:spPr>
          <a:xfrm>
            <a:off x="6509957" y="2107178"/>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کار فرهنگی</a:t>
            </a:r>
          </a:p>
        </p:txBody>
      </p:sp>
      <p:sp>
        <p:nvSpPr>
          <p:cNvPr id="31" name="Rounded Rectangle 30"/>
          <p:cNvSpPr/>
          <p:nvPr/>
        </p:nvSpPr>
        <p:spPr>
          <a:xfrm>
            <a:off x="2448129" y="2107178"/>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اقدامِ آتش به‌اختیار</a:t>
            </a:r>
          </a:p>
        </p:txBody>
      </p:sp>
      <p:sp>
        <p:nvSpPr>
          <p:cNvPr id="35" name="Rounded Rectangle 34"/>
          <p:cNvSpPr/>
          <p:nvPr/>
        </p:nvSpPr>
        <p:spPr>
          <a:xfrm>
            <a:off x="2448129" y="2901844"/>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جهاد تبیین</a:t>
            </a:r>
          </a:p>
        </p:txBody>
      </p:sp>
      <p:sp>
        <p:nvSpPr>
          <p:cNvPr id="36" name="Rounded Rectangle 35"/>
          <p:cNvSpPr/>
          <p:nvPr/>
        </p:nvSpPr>
        <p:spPr>
          <a:xfrm>
            <a:off x="6509957" y="2901844"/>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تقابل با جنگ شناختی</a:t>
            </a:r>
          </a:p>
        </p:txBody>
      </p:sp>
      <p:sp>
        <p:nvSpPr>
          <p:cNvPr id="5" name="Left Arrow 4"/>
          <p:cNvSpPr/>
          <p:nvPr/>
        </p:nvSpPr>
        <p:spPr>
          <a:xfrm>
            <a:off x="5882533" y="505439"/>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49" name="Left Arrow 48"/>
          <p:cNvSpPr/>
          <p:nvPr/>
        </p:nvSpPr>
        <p:spPr>
          <a:xfrm>
            <a:off x="5882533" y="1321722"/>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0" name="Left Arrow 49"/>
          <p:cNvSpPr/>
          <p:nvPr/>
        </p:nvSpPr>
        <p:spPr>
          <a:xfrm>
            <a:off x="5882533" y="2208888"/>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1" name="Left Arrow 50"/>
          <p:cNvSpPr/>
          <p:nvPr/>
        </p:nvSpPr>
        <p:spPr>
          <a:xfrm>
            <a:off x="5882533" y="3003554"/>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pic>
        <p:nvPicPr>
          <p:cNvPr id="58" name="Picture 57">
            <a:extLst>
              <a:ext uri="{FF2B5EF4-FFF2-40B4-BE49-F238E27FC236}">
                <a16:creationId xmlns:a16="http://schemas.microsoft.com/office/drawing/2014/main" id="{44187437-8BF2-87C3-61DC-2BFC645095B7}"/>
              </a:ext>
            </a:extLst>
          </p:cNvPr>
          <p:cNvPicPr>
            <a:picLocks noChangeAspect="1"/>
          </p:cNvPicPr>
          <p:nvPr/>
        </p:nvPicPr>
        <p:blipFill>
          <a:blip r:embed="rId4" cstate="print">
            <a:extLst>
              <a:ext uri="{BEBA8EAE-BF5A-486C-A8C5-ECC9F3942E4B}">
                <a14:imgProps xmlns:a14="http://schemas.microsoft.com/office/drawing/2010/main">
                  <a14:imgLayer r:embed="rId5">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64065" y="6767905"/>
            <a:ext cx="436706" cy="436706"/>
          </a:xfrm>
          <a:prstGeom prst="rect">
            <a:avLst/>
          </a:prstGeom>
        </p:spPr>
      </p:pic>
      <p:sp>
        <p:nvSpPr>
          <p:cNvPr id="3" name="Rounded Rectangle 47">
            <a:extLst>
              <a:ext uri="{FF2B5EF4-FFF2-40B4-BE49-F238E27FC236}">
                <a16:creationId xmlns:a16="http://schemas.microsoft.com/office/drawing/2014/main" id="{981AB749-E36D-1438-9524-E2879FA6164B}"/>
              </a:ext>
            </a:extLst>
          </p:cNvPr>
          <p:cNvSpPr/>
          <p:nvPr/>
        </p:nvSpPr>
        <p:spPr>
          <a:xfrm>
            <a:off x="9580715" y="3344620"/>
            <a:ext cx="2258860" cy="914044"/>
          </a:xfrm>
          <a:prstGeom prst="roundRect">
            <a:avLst/>
          </a:prstGeom>
          <a:solidFill>
            <a:srgbClr val="74FC77"/>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err="1">
                <a:solidFill>
                  <a:srgbClr val="760000"/>
                </a:solidFill>
                <a:latin typeface="Calibri" panose="020F0502020204030204"/>
                <a:cs typeface="B Titr" panose="00000700000000000000" pitchFamily="2" charset="-78"/>
              </a:rPr>
              <a:t>عرصه‌های</a:t>
            </a:r>
            <a:r>
              <a:rPr lang="fa-IR" sz="2172" b="1" dirty="0">
                <a:solidFill>
                  <a:srgbClr val="760000"/>
                </a:solidFill>
                <a:latin typeface="Calibri" panose="020F0502020204030204"/>
                <a:cs typeface="B Titr" panose="00000700000000000000" pitchFamily="2" charset="-78"/>
              </a:rPr>
              <a:t> </a:t>
            </a:r>
          </a:p>
          <a:p>
            <a:pPr algn="ctr" defTabSz="1054216">
              <a:lnSpc>
                <a:spcPct val="150000"/>
              </a:lnSpc>
            </a:pPr>
            <a:r>
              <a:rPr lang="fa-IR" sz="2172" b="1" dirty="0">
                <a:solidFill>
                  <a:srgbClr val="760000"/>
                </a:solidFill>
                <a:latin typeface="Calibri" panose="020F0502020204030204"/>
                <a:cs typeface="B Titr" panose="00000700000000000000" pitchFamily="2" charset="-78"/>
              </a:rPr>
              <a:t>حضور و اقدام</a:t>
            </a:r>
          </a:p>
        </p:txBody>
      </p:sp>
      <p:pic>
        <p:nvPicPr>
          <p:cNvPr id="6" name="آتش به اختیار">
            <a:hlinkClick r:id="" action="ppaction://media"/>
            <a:extLst>
              <a:ext uri="{FF2B5EF4-FFF2-40B4-BE49-F238E27FC236}">
                <a16:creationId xmlns:a16="http://schemas.microsoft.com/office/drawing/2014/main" id="{220CBE6F-EBC4-B030-F453-50DB3D47AC58}"/>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638645" y="2208888"/>
            <a:ext cx="665890" cy="374563"/>
          </a:xfrm>
          <a:prstGeom prst="roundRect">
            <a:avLst>
              <a:gd name="adj" fmla="val 24650"/>
            </a:avLst>
          </a:prstGeom>
          <a:ln>
            <a:solidFill>
              <a:srgbClr val="74FC77"/>
            </a:solidFill>
          </a:ln>
          <a:effectLst>
            <a:innerShdw blurRad="114300" dist="50800">
              <a:srgbClr val="000000">
                <a:alpha val="0"/>
              </a:srgbClr>
            </a:innerShdw>
          </a:effectLst>
        </p:spPr>
      </p:pic>
      <p:cxnSp>
        <p:nvCxnSpPr>
          <p:cNvPr id="4" name="Straight Connector 3">
            <a:extLst>
              <a:ext uri="{FF2B5EF4-FFF2-40B4-BE49-F238E27FC236}">
                <a16:creationId xmlns:a16="http://schemas.microsoft.com/office/drawing/2014/main" id="{2C7FC4DA-B808-95BE-1963-E1E3C0CA1652}"/>
              </a:ext>
            </a:extLst>
          </p:cNvPr>
          <p:cNvCxnSpPr>
            <a:stCxn id="35" idx="1"/>
          </p:cNvCxnSpPr>
          <p:nvPr/>
        </p:nvCxnSpPr>
        <p:spPr>
          <a:xfrm flipH="1">
            <a:off x="-101600" y="3157954"/>
            <a:ext cx="2549729" cy="0"/>
          </a:xfrm>
          <a:prstGeom prst="line">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cxnSp>
    </p:spTree>
    <p:extLst>
      <p:ext uri="{BB962C8B-B14F-4D97-AF65-F5344CB8AC3E}">
        <p14:creationId xmlns:p14="http://schemas.microsoft.com/office/powerpoint/2010/main" val="336520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wipe(right)">
                                      <p:cBhvr>
                                        <p:cTn id="7" dur="500"/>
                                        <p:tgtEl>
                                          <p:spTgt spid="30"/>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50"/>
                                        </p:tgtEl>
                                        <p:attrNameLst>
                                          <p:attrName>style.visibility</p:attrName>
                                        </p:attrNameLst>
                                      </p:cBhvr>
                                      <p:to>
                                        <p:strVal val="visible"/>
                                      </p:to>
                                    </p:set>
                                    <p:animEffect transition="in" filter="wipe(right)">
                                      <p:cBhvr>
                                        <p:cTn id="11" dur="500"/>
                                        <p:tgtEl>
                                          <p:spTgt spid="50"/>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wipe(right)">
                                      <p:cBhvr>
                                        <p:cTn id="15" dur="500"/>
                                        <p:tgtEl>
                                          <p:spTgt spid="31"/>
                                        </p:tgtEl>
                                      </p:cBhvr>
                                    </p:animEffect>
                                  </p:childTnLst>
                                </p:cTn>
                              </p:par>
                            </p:childTnLst>
                          </p:cTn>
                        </p:par>
                        <p:par>
                          <p:cTn id="16" fill="hold">
                            <p:stCondLst>
                              <p:cond delay="1500"/>
                            </p:stCondLst>
                            <p:childTnLst>
                              <p:par>
                                <p:cTn id="17" presetID="1" presetClass="entr" presetSubtype="0"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2" presetClass="entr" presetSubtype="2" fill="hold" grpId="0" nodeType="clickEffect">
                                  <p:stCondLst>
                                    <p:cond delay="0"/>
                                  </p:stCondLst>
                                  <p:childTnLst>
                                    <p:set>
                                      <p:cBhvr>
                                        <p:cTn id="22" dur="1" fill="hold">
                                          <p:stCondLst>
                                            <p:cond delay="0"/>
                                          </p:stCondLst>
                                        </p:cTn>
                                        <p:tgtEl>
                                          <p:spTgt spid="36"/>
                                        </p:tgtEl>
                                        <p:attrNameLst>
                                          <p:attrName>style.visibility</p:attrName>
                                        </p:attrNameLst>
                                      </p:cBhvr>
                                      <p:to>
                                        <p:strVal val="visible"/>
                                      </p:to>
                                    </p:set>
                                    <p:animEffect transition="in" filter="wipe(right)">
                                      <p:cBhvr>
                                        <p:cTn id="23" dur="500"/>
                                        <p:tgtEl>
                                          <p:spTgt spid="36"/>
                                        </p:tgtEl>
                                      </p:cBhvr>
                                    </p:animEffect>
                                  </p:childTnLst>
                                </p:cTn>
                              </p:par>
                            </p:childTnLst>
                          </p:cTn>
                        </p:par>
                        <p:par>
                          <p:cTn id="24" fill="hold">
                            <p:stCondLst>
                              <p:cond delay="500"/>
                            </p:stCondLst>
                            <p:childTnLst>
                              <p:par>
                                <p:cTn id="25" presetID="22" presetClass="entr" presetSubtype="2" fill="hold" grpId="0" nodeType="afterEffect">
                                  <p:stCondLst>
                                    <p:cond delay="0"/>
                                  </p:stCondLst>
                                  <p:childTnLst>
                                    <p:set>
                                      <p:cBhvr>
                                        <p:cTn id="26" dur="1" fill="hold">
                                          <p:stCondLst>
                                            <p:cond delay="0"/>
                                          </p:stCondLst>
                                        </p:cTn>
                                        <p:tgtEl>
                                          <p:spTgt spid="51"/>
                                        </p:tgtEl>
                                        <p:attrNameLst>
                                          <p:attrName>style.visibility</p:attrName>
                                        </p:attrNameLst>
                                      </p:cBhvr>
                                      <p:to>
                                        <p:strVal val="visible"/>
                                      </p:to>
                                    </p:set>
                                    <p:animEffect transition="in" filter="wipe(right)">
                                      <p:cBhvr>
                                        <p:cTn id="27" dur="500"/>
                                        <p:tgtEl>
                                          <p:spTgt spid="51"/>
                                        </p:tgtEl>
                                      </p:cBhvr>
                                    </p:animEffect>
                                  </p:childTnLst>
                                </p:cTn>
                              </p:par>
                            </p:childTnLst>
                          </p:cTn>
                        </p:par>
                        <p:par>
                          <p:cTn id="28" fill="hold">
                            <p:stCondLst>
                              <p:cond delay="1000"/>
                            </p:stCondLst>
                            <p:childTnLst>
                              <p:par>
                                <p:cTn id="29" presetID="22" presetClass="entr" presetSubtype="2" fill="hold" grpId="0" nodeType="after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wipe(right)">
                                      <p:cBhvr>
                                        <p:cTn id="31" dur="500"/>
                                        <p:tgtEl>
                                          <p:spTgt spid="35"/>
                                        </p:tgtEl>
                                      </p:cBhvr>
                                    </p:animEffect>
                                  </p:childTnLst>
                                </p:cTn>
                              </p:par>
                            </p:childTnLst>
                          </p:cTn>
                        </p:par>
                        <p:par>
                          <p:cTn id="32" fill="hold">
                            <p:stCondLst>
                              <p:cond delay="1500"/>
                            </p:stCondLst>
                            <p:childTnLst>
                              <p:par>
                                <p:cTn id="33" presetID="22" presetClass="entr" presetSubtype="2" fill="hold" nodeType="after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wipe(right)">
                                      <p:cBhvr>
                                        <p:cTn id="3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36" fill="hold" display="0">
                  <p:stCondLst>
                    <p:cond delay="indefinite"/>
                  </p:stCondLst>
                </p:cTn>
                <p:tgtEl>
                  <p:spTgt spid="6"/>
                </p:tgtEl>
              </p:cMediaNode>
            </p:video>
          </p:childTnLst>
        </p:cTn>
      </p:par>
    </p:tnLst>
    <p:bldLst>
      <p:bldP spid="30" grpId="0" animBg="1"/>
      <p:bldP spid="31" grpId="0" animBg="1"/>
      <p:bldP spid="35" grpId="0" animBg="1"/>
      <p:bldP spid="36" grpId="0" animBg="1"/>
      <p:bldP spid="50" grpId="0" animBg="1"/>
      <p:bldP spid="5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ounded Rectangle 41"/>
          <p:cNvSpPr/>
          <p:nvPr/>
        </p:nvSpPr>
        <p:spPr>
          <a:xfrm>
            <a:off x="9078894" y="2484013"/>
            <a:ext cx="2460644" cy="1347882"/>
          </a:xfrm>
          <a:prstGeom prst="roundRect">
            <a:avLst/>
          </a:prstGeom>
          <a:solidFill>
            <a:srgbClr val="74FC77"/>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2800" dirty="0">
                <a:solidFill>
                  <a:srgbClr val="0D1F63"/>
                </a:solidFill>
                <a:latin typeface="Calibri Light" panose="020F0302020204030204"/>
                <a:cs typeface="B Titr" panose="00000700000000000000" pitchFamily="2" charset="-78"/>
              </a:rPr>
              <a:t>ملزوماتِ</a:t>
            </a:r>
          </a:p>
          <a:p>
            <a:pPr algn="ctr" rtl="1">
              <a:lnSpc>
                <a:spcPct val="150000"/>
              </a:lnSpc>
            </a:pPr>
            <a:r>
              <a:rPr lang="fa-IR" sz="2800" dirty="0">
                <a:solidFill>
                  <a:srgbClr val="0D1F63"/>
                </a:solidFill>
                <a:latin typeface="Calibri Light" panose="020F0302020204030204"/>
                <a:cs typeface="B Titr" panose="00000700000000000000" pitchFamily="2" charset="-78"/>
              </a:rPr>
              <a:t>جهاد تبیین</a:t>
            </a:r>
          </a:p>
        </p:txBody>
      </p:sp>
      <p:sp>
        <p:nvSpPr>
          <p:cNvPr id="44" name="Right Brace 43"/>
          <p:cNvSpPr/>
          <p:nvPr/>
        </p:nvSpPr>
        <p:spPr>
          <a:xfrm>
            <a:off x="8509413" y="1960152"/>
            <a:ext cx="569481" cy="2403310"/>
          </a:xfrm>
          <a:prstGeom prst="rightBrace">
            <a:avLst>
              <a:gd name="adj1" fmla="val 67759"/>
              <a:gd name="adj2" fmla="val 50000"/>
            </a:avLst>
          </a:prstGeom>
          <a:ln w="38100">
            <a:solidFill>
              <a:srgbClr val="FFC000"/>
            </a:solidFill>
          </a:ln>
        </p:spPr>
        <p:style>
          <a:lnRef idx="1">
            <a:schemeClr val="accent2"/>
          </a:lnRef>
          <a:fillRef idx="0">
            <a:schemeClr val="accent2"/>
          </a:fillRef>
          <a:effectRef idx="0">
            <a:schemeClr val="accent2"/>
          </a:effectRef>
          <a:fontRef idx="minor">
            <a:schemeClr val="tx1"/>
          </a:fontRef>
        </p:style>
        <p:txBody>
          <a:bodyPr rtlCol="1" anchor="ctr"/>
          <a:lstStyle/>
          <a:p>
            <a:pPr algn="ctr" rtl="1"/>
            <a:endParaRPr lang="fa-IR" dirty="0">
              <a:ln>
                <a:solidFill>
                  <a:srgbClr val="FFC000"/>
                </a:solidFill>
              </a:ln>
              <a:solidFill>
                <a:srgbClr val="0D1F63"/>
              </a:solidFill>
            </a:endParaRPr>
          </a:p>
        </p:txBody>
      </p:sp>
      <p:sp>
        <p:nvSpPr>
          <p:cNvPr id="45" name="Rounded Rectangle 44"/>
          <p:cNvSpPr/>
          <p:nvPr/>
        </p:nvSpPr>
        <p:spPr>
          <a:xfrm>
            <a:off x="3493357" y="3831895"/>
            <a:ext cx="4987335" cy="593433"/>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2800" b="1" dirty="0">
                <a:solidFill>
                  <a:srgbClr val="0D1F63"/>
                </a:solidFill>
                <a:latin typeface="Calibri Light" panose="020F0302020204030204"/>
                <a:cs typeface="B Zar" panose="00000400000000000000" pitchFamily="2" charset="-78"/>
              </a:rPr>
              <a:t>فراموش نکردن فضای حقیقی.</a:t>
            </a:r>
          </a:p>
        </p:txBody>
      </p:sp>
      <p:sp>
        <p:nvSpPr>
          <p:cNvPr id="46" name="Rounded Rectangle 45"/>
          <p:cNvSpPr/>
          <p:nvPr/>
        </p:nvSpPr>
        <p:spPr>
          <a:xfrm>
            <a:off x="3493358" y="2892770"/>
            <a:ext cx="4987335" cy="623362"/>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2800" b="1" dirty="0">
                <a:solidFill>
                  <a:srgbClr val="0D1F63"/>
                </a:solidFill>
                <a:latin typeface="Calibri Light" panose="020F0302020204030204"/>
                <a:cs typeface="B Zar" panose="00000400000000000000" pitchFamily="2" charset="-78"/>
              </a:rPr>
              <a:t>جهاد تبیین یعنی اِقناع نه اسکات.</a:t>
            </a:r>
          </a:p>
        </p:txBody>
      </p:sp>
      <p:sp>
        <p:nvSpPr>
          <p:cNvPr id="47" name="Rounded Rectangle 46"/>
          <p:cNvSpPr/>
          <p:nvPr/>
        </p:nvSpPr>
        <p:spPr>
          <a:xfrm>
            <a:off x="3538814" y="1977910"/>
            <a:ext cx="4970599" cy="654382"/>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2800" b="1" dirty="0">
                <a:solidFill>
                  <a:srgbClr val="0D1F63"/>
                </a:solidFill>
                <a:latin typeface="Calibri Light" panose="020F0302020204030204"/>
                <a:cs typeface="B Zar" panose="00000400000000000000" pitchFamily="2" charset="-78"/>
              </a:rPr>
              <a:t>جهاد یعنی کار سخت و همراه مشکل.</a:t>
            </a:r>
          </a:p>
        </p:txBody>
      </p:sp>
      <p:sp>
        <p:nvSpPr>
          <p:cNvPr id="18" name="Rectangle 17"/>
          <p:cNvSpPr/>
          <p:nvPr/>
        </p:nvSpPr>
        <p:spPr>
          <a:xfrm>
            <a:off x="949812" y="1977910"/>
            <a:ext cx="2271770" cy="3797193"/>
          </a:xfrm>
          <a:prstGeom prst="rect">
            <a:avLst/>
          </a:prstGeom>
          <a:ln>
            <a:solidFill>
              <a:schemeClr val="accent4">
                <a:lumMod val="60000"/>
                <a:lumOff val="40000"/>
              </a:schemeClr>
            </a:solidFill>
          </a:ln>
        </p:spPr>
        <p:txBody>
          <a:bodyPr wrap="square">
            <a:spAutoFit/>
          </a:bodyPr>
          <a:lstStyle/>
          <a:p>
            <a:pPr algn="justLow" rtl="1">
              <a:lnSpc>
                <a:spcPct val="150000"/>
              </a:lnSpc>
            </a:pPr>
            <a:r>
              <a:rPr lang="fa-IR" sz="1800" b="1" dirty="0">
                <a:solidFill>
                  <a:schemeClr val="accent4">
                    <a:lumMod val="60000"/>
                    <a:lumOff val="40000"/>
                  </a:schemeClr>
                </a:solidFill>
                <a:cs typeface="B Zar" panose="00000400000000000000" pitchFamily="2" charset="-78"/>
              </a:rPr>
              <a:t>بویژه در شرایط </a:t>
            </a:r>
            <a:r>
              <a:rPr lang="fa-IR" sz="1800" b="1" dirty="0">
                <a:solidFill>
                  <a:srgbClr val="00FF00"/>
                </a:solidFill>
                <a:cs typeface="B Zar" panose="00000400000000000000" pitchFamily="2" charset="-78"/>
              </a:rPr>
              <a:t>فتنه </a:t>
            </a:r>
            <a:r>
              <a:rPr lang="fa-IR" sz="1800" b="1" dirty="0">
                <a:solidFill>
                  <a:schemeClr val="accent4">
                    <a:lumMod val="60000"/>
                    <a:lumOff val="40000"/>
                  </a:schemeClr>
                </a:solidFill>
                <a:cs typeface="B Zar" panose="00000400000000000000" pitchFamily="2" charset="-78"/>
              </a:rPr>
              <a:t>و ویژه‌تر در شرایط </a:t>
            </a:r>
            <a:r>
              <a:rPr lang="fa-IR" sz="1800" b="1" dirty="0">
                <a:solidFill>
                  <a:srgbClr val="00FF00"/>
                </a:solidFill>
                <a:cs typeface="B Zar" panose="00000400000000000000" pitchFamily="2" charset="-78"/>
              </a:rPr>
              <a:t>جنگ ترکیبی</a:t>
            </a:r>
            <a:r>
              <a:rPr lang="fa-IR" sz="1800" b="1" dirty="0">
                <a:solidFill>
                  <a:schemeClr val="accent4">
                    <a:lumMod val="60000"/>
                    <a:lumOff val="40000"/>
                  </a:schemeClr>
                </a:solidFill>
                <a:cs typeface="B Zar" panose="00000400000000000000" pitchFamily="2" charset="-78"/>
              </a:rPr>
              <a:t> </a:t>
            </a:r>
            <a:r>
              <a:rPr lang="fa-IR" sz="1800" b="1" dirty="0">
                <a:solidFill>
                  <a:schemeClr val="bg1"/>
                </a:solidFill>
                <a:cs typeface="B Zar" panose="00000400000000000000" pitchFamily="2" charset="-78"/>
              </a:rPr>
              <a:t>(حمله رسانه‌ای- حمله‌ی تروریستی- ناامنی ذهنی- مشکلات اقتصادی مردم- خودباختگی شهره‌ها – سکوت یا بدعملی خواص سیاسی و مذهبی و اجتماعی)</a:t>
            </a:r>
          </a:p>
        </p:txBody>
      </p:sp>
      <p:cxnSp>
        <p:nvCxnSpPr>
          <p:cNvPr id="4" name="Straight Connector 3">
            <a:extLst>
              <a:ext uri="{FF2B5EF4-FFF2-40B4-BE49-F238E27FC236}">
                <a16:creationId xmlns:a16="http://schemas.microsoft.com/office/drawing/2014/main" id="{5A74941F-5C28-D7BB-8FC6-5909A2B71112}"/>
              </a:ext>
            </a:extLst>
          </p:cNvPr>
          <p:cNvCxnSpPr>
            <a:cxnSpLocks/>
          </p:cNvCxnSpPr>
          <p:nvPr/>
        </p:nvCxnSpPr>
        <p:spPr>
          <a:xfrm flipH="1">
            <a:off x="11539538" y="3157954"/>
            <a:ext cx="742950" cy="0"/>
          </a:xfrm>
          <a:prstGeom prst="line">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cxnSp>
    </p:spTree>
    <p:extLst>
      <p:ext uri="{BB962C8B-B14F-4D97-AF65-F5344CB8AC3E}">
        <p14:creationId xmlns:p14="http://schemas.microsoft.com/office/powerpoint/2010/main" val="438837439"/>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wipe(right)">
                                      <p:cBhvr>
                                        <p:cTn id="7" dur="500"/>
                                        <p:tgtEl>
                                          <p:spTgt spid="42"/>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44"/>
                                        </p:tgtEl>
                                        <p:attrNameLst>
                                          <p:attrName>style.visibility</p:attrName>
                                        </p:attrNameLst>
                                      </p:cBhvr>
                                      <p:to>
                                        <p:strVal val="visible"/>
                                      </p:to>
                                    </p:set>
                                    <p:animEffect transition="in" filter="wipe(right)">
                                      <p:cBhvr>
                                        <p:cTn id="11" dur="500"/>
                                        <p:tgtEl>
                                          <p:spTgt spid="44"/>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2" fill="hold" grpId="0" nodeType="clickEffect">
                                  <p:stCondLst>
                                    <p:cond delay="0"/>
                                  </p:stCondLst>
                                  <p:childTnLst>
                                    <p:set>
                                      <p:cBhvr>
                                        <p:cTn id="15" dur="1" fill="hold">
                                          <p:stCondLst>
                                            <p:cond delay="0"/>
                                          </p:stCondLst>
                                        </p:cTn>
                                        <p:tgtEl>
                                          <p:spTgt spid="47"/>
                                        </p:tgtEl>
                                        <p:attrNameLst>
                                          <p:attrName>style.visibility</p:attrName>
                                        </p:attrNameLst>
                                      </p:cBhvr>
                                      <p:to>
                                        <p:strVal val="visible"/>
                                      </p:to>
                                    </p:set>
                                    <p:animEffect transition="in" filter="wipe(right)">
                                      <p:cBhvr>
                                        <p:cTn id="16" dur="500"/>
                                        <p:tgtEl>
                                          <p:spTgt spid="47"/>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wipe(up)">
                                      <p:cBhvr>
                                        <p:cTn id="20" dur="500"/>
                                        <p:tgtEl>
                                          <p:spTgt spid="18"/>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2" fill="hold" grpId="0" nodeType="clickEffect">
                                  <p:stCondLst>
                                    <p:cond delay="0"/>
                                  </p:stCondLst>
                                  <p:childTnLst>
                                    <p:set>
                                      <p:cBhvr>
                                        <p:cTn id="24" dur="1" fill="hold">
                                          <p:stCondLst>
                                            <p:cond delay="0"/>
                                          </p:stCondLst>
                                        </p:cTn>
                                        <p:tgtEl>
                                          <p:spTgt spid="46"/>
                                        </p:tgtEl>
                                        <p:attrNameLst>
                                          <p:attrName>style.visibility</p:attrName>
                                        </p:attrNameLst>
                                      </p:cBhvr>
                                      <p:to>
                                        <p:strVal val="visible"/>
                                      </p:to>
                                    </p:set>
                                    <p:animEffect transition="in" filter="wipe(right)">
                                      <p:cBhvr>
                                        <p:cTn id="25" dur="500"/>
                                        <p:tgtEl>
                                          <p:spTgt spid="46"/>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2" fill="hold" grpId="0" nodeType="clickEffect">
                                  <p:stCondLst>
                                    <p:cond delay="0"/>
                                  </p:stCondLst>
                                  <p:childTnLst>
                                    <p:set>
                                      <p:cBhvr>
                                        <p:cTn id="29" dur="1" fill="hold">
                                          <p:stCondLst>
                                            <p:cond delay="0"/>
                                          </p:stCondLst>
                                        </p:cTn>
                                        <p:tgtEl>
                                          <p:spTgt spid="45"/>
                                        </p:tgtEl>
                                        <p:attrNameLst>
                                          <p:attrName>style.visibility</p:attrName>
                                        </p:attrNameLst>
                                      </p:cBhvr>
                                      <p:to>
                                        <p:strVal val="visible"/>
                                      </p:to>
                                    </p:set>
                                    <p:animEffect transition="in" filter="wipe(right)">
                                      <p:cBhvr>
                                        <p:cTn id="30"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44" grpId="0" animBg="1"/>
      <p:bldP spid="45" grpId="0" animBg="1"/>
      <p:bldP spid="46" grpId="0" animBg="1"/>
      <p:bldP spid="47" grpId="0" animBg="1"/>
      <p:bldP spid="1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ounded Rectangle 30"/>
          <p:cNvSpPr/>
          <p:nvPr/>
        </p:nvSpPr>
        <p:spPr>
          <a:xfrm>
            <a:off x="9036486" y="2759021"/>
            <a:ext cx="2460644" cy="772831"/>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800" dirty="0">
                <a:solidFill>
                  <a:srgbClr val="0D1F63"/>
                </a:solidFill>
                <a:latin typeface="Calibri Light" panose="020F0302020204030204"/>
                <a:cs typeface="B Titr" panose="00000700000000000000" pitchFamily="2" charset="-78"/>
              </a:rPr>
              <a:t>انواع جهاد تبیین</a:t>
            </a:r>
          </a:p>
        </p:txBody>
      </p:sp>
      <p:sp>
        <p:nvSpPr>
          <p:cNvPr id="33" name="Rounded Rectangle 32"/>
          <p:cNvSpPr/>
          <p:nvPr/>
        </p:nvSpPr>
        <p:spPr>
          <a:xfrm>
            <a:off x="2428425" y="1525533"/>
            <a:ext cx="3210345" cy="654380"/>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400" b="1" dirty="0" err="1">
                <a:solidFill>
                  <a:srgbClr val="FFC000"/>
                </a:solidFill>
                <a:latin typeface="Calibri Light" panose="020F0302020204030204"/>
                <a:cs typeface="B Zar" panose="00000400000000000000" pitchFamily="2" charset="-78"/>
              </a:rPr>
              <a:t>تحریف‌زدایی</a:t>
            </a:r>
            <a:r>
              <a:rPr lang="fa-IR" sz="2400" b="1" dirty="0">
                <a:solidFill>
                  <a:srgbClr val="FFC000"/>
                </a:solidFill>
                <a:latin typeface="Calibri Light" panose="020F0302020204030204"/>
                <a:cs typeface="B Zar" panose="00000400000000000000" pitchFamily="2" charset="-78"/>
              </a:rPr>
              <a:t> از حقایق</a:t>
            </a:r>
          </a:p>
        </p:txBody>
      </p:sp>
      <p:sp>
        <p:nvSpPr>
          <p:cNvPr id="34" name="Left Arrow 33"/>
          <p:cNvSpPr/>
          <p:nvPr/>
        </p:nvSpPr>
        <p:spPr>
          <a:xfrm>
            <a:off x="5855065" y="1655862"/>
            <a:ext cx="469537" cy="364871"/>
          </a:xfrm>
          <a:prstGeom prst="leftArrow">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sz="3200">
              <a:solidFill>
                <a:srgbClr val="FFC000"/>
              </a:solidFill>
              <a:latin typeface="Calibri Light" panose="020F0302020204030204"/>
              <a:cs typeface="B Titr" panose="00000700000000000000" pitchFamily="2" charset="-78"/>
            </a:endParaRPr>
          </a:p>
        </p:txBody>
      </p:sp>
      <p:sp>
        <p:nvSpPr>
          <p:cNvPr id="36" name="Right Arrow Callout 35"/>
          <p:cNvSpPr/>
          <p:nvPr/>
        </p:nvSpPr>
        <p:spPr>
          <a:xfrm>
            <a:off x="1055321" y="1653649"/>
            <a:ext cx="1178414" cy="520687"/>
          </a:xfrm>
          <a:prstGeom prst="rightArrowCallout">
            <a:avLst>
              <a:gd name="adj1" fmla="val 25000"/>
              <a:gd name="adj2" fmla="val 25000"/>
              <a:gd name="adj3" fmla="val 25000"/>
              <a:gd name="adj4" fmla="val 74680"/>
            </a:avLst>
          </a:prstGeom>
          <a:noFill/>
          <a:ln w="28575">
            <a:solidFill>
              <a:srgbClr val="66FF33"/>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000" dirty="0">
                <a:solidFill>
                  <a:srgbClr val="66FF33"/>
                </a:solidFill>
                <a:latin typeface="Calibri Light" panose="020F0302020204030204"/>
                <a:cs typeface="B Titr" panose="00000700000000000000" pitchFamily="2" charset="-78"/>
              </a:rPr>
              <a:t>فوریت</a:t>
            </a:r>
          </a:p>
        </p:txBody>
      </p:sp>
      <p:sp>
        <p:nvSpPr>
          <p:cNvPr id="37" name="Rounded Rectangle 36"/>
          <p:cNvSpPr/>
          <p:nvPr/>
        </p:nvSpPr>
        <p:spPr>
          <a:xfrm>
            <a:off x="2428425" y="4358490"/>
            <a:ext cx="3241131" cy="715905"/>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400" b="1" dirty="0">
                <a:solidFill>
                  <a:srgbClr val="FFC000"/>
                </a:solidFill>
                <a:latin typeface="Calibri Light" panose="020F0302020204030204"/>
                <a:cs typeface="B Zar" panose="00000400000000000000" pitchFamily="2" charset="-78"/>
              </a:rPr>
              <a:t>تعمیق با انتقال معارف</a:t>
            </a:r>
          </a:p>
        </p:txBody>
      </p:sp>
      <p:sp>
        <p:nvSpPr>
          <p:cNvPr id="38" name="Rounded Rectangle 37"/>
          <p:cNvSpPr/>
          <p:nvPr/>
        </p:nvSpPr>
        <p:spPr>
          <a:xfrm>
            <a:off x="6581395" y="2840525"/>
            <a:ext cx="1585115" cy="593433"/>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800" dirty="0">
                <a:solidFill>
                  <a:srgbClr val="0D1F63"/>
                </a:solidFill>
                <a:latin typeface="Calibri Light" panose="020F0302020204030204"/>
                <a:cs typeface="B Titr" panose="00000700000000000000" pitchFamily="2" charset="-78"/>
              </a:rPr>
              <a:t>هجومی</a:t>
            </a:r>
          </a:p>
        </p:txBody>
      </p:sp>
      <p:sp>
        <p:nvSpPr>
          <p:cNvPr id="39" name="Rounded Rectangle 38"/>
          <p:cNvSpPr/>
          <p:nvPr/>
        </p:nvSpPr>
        <p:spPr>
          <a:xfrm>
            <a:off x="6581395" y="4381502"/>
            <a:ext cx="1585115" cy="623362"/>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800" dirty="0">
                <a:solidFill>
                  <a:srgbClr val="0D1F63"/>
                </a:solidFill>
                <a:latin typeface="Calibri Light" panose="020F0302020204030204"/>
                <a:cs typeface="B Titr" panose="00000700000000000000" pitchFamily="2" charset="-78"/>
              </a:rPr>
              <a:t>پیشگیرانه</a:t>
            </a:r>
          </a:p>
        </p:txBody>
      </p:sp>
      <p:sp>
        <p:nvSpPr>
          <p:cNvPr id="40" name="Rounded Rectangle 39"/>
          <p:cNvSpPr/>
          <p:nvPr/>
        </p:nvSpPr>
        <p:spPr>
          <a:xfrm>
            <a:off x="6586714" y="1478880"/>
            <a:ext cx="1579796" cy="654382"/>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800" dirty="0">
                <a:solidFill>
                  <a:srgbClr val="0D1F63"/>
                </a:solidFill>
                <a:latin typeface="Calibri Light" panose="020F0302020204030204"/>
                <a:cs typeface="B Titr" panose="00000700000000000000" pitchFamily="2" charset="-78"/>
              </a:rPr>
              <a:t>درمانی</a:t>
            </a:r>
          </a:p>
        </p:txBody>
      </p:sp>
      <p:sp>
        <p:nvSpPr>
          <p:cNvPr id="41" name="Right Arrow Callout 40"/>
          <p:cNvSpPr/>
          <p:nvPr/>
        </p:nvSpPr>
        <p:spPr>
          <a:xfrm>
            <a:off x="1129153" y="4468414"/>
            <a:ext cx="1178414" cy="505592"/>
          </a:xfrm>
          <a:prstGeom prst="rightArrowCallout">
            <a:avLst>
              <a:gd name="adj1" fmla="val 25000"/>
              <a:gd name="adj2" fmla="val 25000"/>
              <a:gd name="adj3" fmla="val 25000"/>
              <a:gd name="adj4" fmla="val 74680"/>
            </a:avLst>
          </a:prstGeom>
          <a:noFill/>
          <a:ln w="28575">
            <a:solidFill>
              <a:srgbClr val="66FF33"/>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000" dirty="0">
                <a:solidFill>
                  <a:srgbClr val="66FF33"/>
                </a:solidFill>
                <a:latin typeface="Calibri Light" panose="020F0302020204030204"/>
                <a:cs typeface="B Titr" panose="00000700000000000000" pitchFamily="2" charset="-78"/>
              </a:rPr>
              <a:t>اولویت</a:t>
            </a:r>
          </a:p>
        </p:txBody>
      </p:sp>
      <p:sp>
        <p:nvSpPr>
          <p:cNvPr id="43" name="Rounded Rectangle 42"/>
          <p:cNvSpPr/>
          <p:nvPr/>
        </p:nvSpPr>
        <p:spPr>
          <a:xfrm>
            <a:off x="2428425" y="2779290"/>
            <a:ext cx="3210342" cy="715905"/>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400" b="1" dirty="0">
                <a:solidFill>
                  <a:srgbClr val="FFC000"/>
                </a:solidFill>
                <a:latin typeface="Calibri Light" panose="020F0302020204030204"/>
                <a:cs typeface="B Zar" panose="00000400000000000000" pitchFamily="2" charset="-78"/>
              </a:rPr>
              <a:t>به دشمن‌پرستان و واداده‌ها</a:t>
            </a:r>
          </a:p>
        </p:txBody>
      </p:sp>
      <p:sp>
        <p:nvSpPr>
          <p:cNvPr id="20" name="Left Arrow 19"/>
          <p:cNvSpPr/>
          <p:nvPr/>
        </p:nvSpPr>
        <p:spPr>
          <a:xfrm>
            <a:off x="5855063" y="4515544"/>
            <a:ext cx="469537" cy="364871"/>
          </a:xfrm>
          <a:prstGeom prst="leftArrow">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sz="3200">
              <a:solidFill>
                <a:srgbClr val="FFC000"/>
              </a:solidFill>
              <a:latin typeface="Calibri Light" panose="020F0302020204030204"/>
              <a:cs typeface="B Titr" panose="00000700000000000000" pitchFamily="2" charset="-78"/>
            </a:endParaRPr>
          </a:p>
        </p:txBody>
      </p:sp>
      <p:sp>
        <p:nvSpPr>
          <p:cNvPr id="21" name="Left Arrow 20"/>
          <p:cNvSpPr/>
          <p:nvPr/>
        </p:nvSpPr>
        <p:spPr>
          <a:xfrm>
            <a:off x="5858339" y="2940379"/>
            <a:ext cx="469537" cy="364871"/>
          </a:xfrm>
          <a:prstGeom prst="leftArrow">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sz="3200">
              <a:solidFill>
                <a:srgbClr val="FFC000"/>
              </a:solidFill>
              <a:latin typeface="Calibri Light" panose="020F0302020204030204"/>
              <a:cs typeface="B Titr" panose="00000700000000000000" pitchFamily="2" charset="-78"/>
            </a:endParaRPr>
          </a:p>
        </p:txBody>
      </p:sp>
      <p:pic>
        <p:nvPicPr>
          <p:cNvPr id="9" name="فریضه قطعی و فوری">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362016" y="1706416"/>
            <a:ext cx="665713" cy="374171"/>
          </a:xfrm>
          <a:prstGeom prst="roundRect">
            <a:avLst>
              <a:gd name="adj" fmla="val 26040"/>
            </a:avLst>
          </a:prstGeom>
          <a:ln>
            <a:solidFill>
              <a:srgbClr val="00FF00"/>
            </a:solidFill>
          </a:ln>
          <a:effectLst>
            <a:innerShdw blurRad="114300" dist="50800">
              <a:srgbClr val="000000">
                <a:alpha val="0"/>
              </a:srgbClr>
            </a:innerShdw>
          </a:effectLst>
        </p:spPr>
      </p:pic>
      <p:pic>
        <p:nvPicPr>
          <p:cNvPr id="35" name="Untitled Project">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rotWithShape="1">
          <a:blip r:embed="rId9"/>
          <a:srcRect r="2070"/>
          <a:stretch/>
        </p:blipFill>
        <p:spPr>
          <a:xfrm>
            <a:off x="1644528" y="2881254"/>
            <a:ext cx="646781" cy="528363"/>
          </a:xfrm>
          <a:prstGeom prst="roundRect">
            <a:avLst>
              <a:gd name="adj" fmla="val 31150"/>
            </a:avLst>
          </a:prstGeom>
          <a:ln>
            <a:solidFill>
              <a:srgbClr val="FFC000"/>
            </a:solidFill>
          </a:ln>
          <a:effectLst>
            <a:innerShdw blurRad="114300" dist="50800">
              <a:srgbClr val="000000">
                <a:alpha val="0"/>
              </a:srgbClr>
            </a:innerShdw>
          </a:effectLst>
        </p:spPr>
      </p:pic>
      <p:pic>
        <p:nvPicPr>
          <p:cNvPr id="23" name="tab">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362013" y="4505952"/>
            <a:ext cx="665713" cy="374463"/>
          </a:xfrm>
          <a:prstGeom prst="roundRect">
            <a:avLst>
              <a:gd name="adj" fmla="val 26040"/>
            </a:avLst>
          </a:prstGeom>
          <a:ln>
            <a:solidFill>
              <a:srgbClr val="00FF00"/>
            </a:solidFill>
          </a:ln>
          <a:effectLst>
            <a:innerShdw blurRad="114300" dist="50800">
              <a:srgbClr val="000000">
                <a:alpha val="0"/>
              </a:srgbClr>
            </a:innerShdw>
          </a:effectLst>
        </p:spPr>
      </p:pic>
      <p:cxnSp>
        <p:nvCxnSpPr>
          <p:cNvPr id="4" name="Connector: Curved 3">
            <a:extLst>
              <a:ext uri="{FF2B5EF4-FFF2-40B4-BE49-F238E27FC236}">
                <a16:creationId xmlns:a16="http://schemas.microsoft.com/office/drawing/2014/main" id="{D4D95C3B-3E9C-215E-F3F5-F5B91C0EDF24}"/>
              </a:ext>
            </a:extLst>
          </p:cNvPr>
          <p:cNvCxnSpPr>
            <a:stCxn id="31" idx="1"/>
            <a:endCxn id="40" idx="3"/>
          </p:cNvCxnSpPr>
          <p:nvPr/>
        </p:nvCxnSpPr>
        <p:spPr>
          <a:xfrm rot="10800000">
            <a:off x="8166510" y="1806071"/>
            <a:ext cx="869976" cy="1339366"/>
          </a:xfrm>
          <a:prstGeom prst="curvedConnector3">
            <a:avLst/>
          </a:prstGeom>
          <a:ln w="38100">
            <a:solidFill>
              <a:srgbClr val="FFC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6" name="Connector: Curved 5">
            <a:extLst>
              <a:ext uri="{FF2B5EF4-FFF2-40B4-BE49-F238E27FC236}">
                <a16:creationId xmlns:a16="http://schemas.microsoft.com/office/drawing/2014/main" id="{E84F7DB7-3DE9-10D8-CF36-C1D0B76668A4}"/>
              </a:ext>
            </a:extLst>
          </p:cNvPr>
          <p:cNvCxnSpPr>
            <a:cxnSpLocks/>
            <a:stCxn id="31" idx="1"/>
            <a:endCxn id="38" idx="3"/>
          </p:cNvCxnSpPr>
          <p:nvPr/>
        </p:nvCxnSpPr>
        <p:spPr>
          <a:xfrm rot="10800000">
            <a:off x="8166510" y="3137243"/>
            <a:ext cx="869976" cy="8195"/>
          </a:xfrm>
          <a:prstGeom prst="curvedConnector3">
            <a:avLst>
              <a:gd name="adj1" fmla="val 50000"/>
            </a:avLst>
          </a:prstGeom>
          <a:ln w="38100">
            <a:solidFill>
              <a:srgbClr val="FFC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0" name="Connector: Curved 9">
            <a:extLst>
              <a:ext uri="{FF2B5EF4-FFF2-40B4-BE49-F238E27FC236}">
                <a16:creationId xmlns:a16="http://schemas.microsoft.com/office/drawing/2014/main" id="{6A9CCAAA-98F2-3793-E7E5-92627D0CC14A}"/>
              </a:ext>
            </a:extLst>
          </p:cNvPr>
          <p:cNvCxnSpPr>
            <a:cxnSpLocks/>
            <a:stCxn id="31" idx="1"/>
            <a:endCxn id="39" idx="3"/>
          </p:cNvCxnSpPr>
          <p:nvPr/>
        </p:nvCxnSpPr>
        <p:spPr>
          <a:xfrm rot="10800000" flipV="1">
            <a:off x="8166510" y="3145437"/>
            <a:ext cx="869976" cy="1547746"/>
          </a:xfrm>
          <a:prstGeom prst="curvedConnector3">
            <a:avLst>
              <a:gd name="adj1" fmla="val 50000"/>
            </a:avLst>
          </a:prstGeom>
          <a:ln w="38100">
            <a:solidFill>
              <a:srgbClr val="FFC000"/>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105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p:cTn id="7" dur="500" fill="hold"/>
                                        <p:tgtEl>
                                          <p:spTgt spid="31"/>
                                        </p:tgtEl>
                                        <p:attrNameLst>
                                          <p:attrName>ppt_w</p:attrName>
                                        </p:attrNameLst>
                                      </p:cBhvr>
                                      <p:tavLst>
                                        <p:tav tm="0">
                                          <p:val>
                                            <p:fltVal val="0"/>
                                          </p:val>
                                        </p:tav>
                                        <p:tav tm="100000">
                                          <p:val>
                                            <p:strVal val="#ppt_w"/>
                                          </p:val>
                                        </p:tav>
                                      </p:tavLst>
                                    </p:anim>
                                    <p:anim calcmode="lin" valueType="num">
                                      <p:cBhvr>
                                        <p:cTn id="8" dur="500" fill="hold"/>
                                        <p:tgtEl>
                                          <p:spTgt spid="31"/>
                                        </p:tgtEl>
                                        <p:attrNameLst>
                                          <p:attrName>ppt_h</p:attrName>
                                        </p:attrNameLst>
                                      </p:cBhvr>
                                      <p:tavLst>
                                        <p:tav tm="0">
                                          <p:val>
                                            <p:fltVal val="0"/>
                                          </p:val>
                                        </p:tav>
                                        <p:tav tm="100000">
                                          <p:val>
                                            <p:strVal val="#ppt_h"/>
                                          </p:val>
                                        </p:tav>
                                      </p:tavLst>
                                    </p:anim>
                                    <p:animEffect transition="in" filter="fade">
                                      <p:cBhvr>
                                        <p:cTn id="9" dur="500"/>
                                        <p:tgtEl>
                                          <p:spTgt spid="31"/>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2"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right)">
                                      <p:cBhvr>
                                        <p:cTn id="14" dur="500"/>
                                        <p:tgtEl>
                                          <p:spTgt spid="4"/>
                                        </p:tgtEl>
                                      </p:cBhvr>
                                    </p:animEffect>
                                  </p:childTnLst>
                                </p:cTn>
                              </p:par>
                            </p:childTnLst>
                          </p:cTn>
                        </p:par>
                        <p:par>
                          <p:cTn id="15" fill="hold">
                            <p:stCondLst>
                              <p:cond delay="500"/>
                            </p:stCondLst>
                            <p:childTnLst>
                              <p:par>
                                <p:cTn id="16" presetID="22" presetClass="entr" presetSubtype="2" fill="hold" grpId="0" nodeType="afterEffect">
                                  <p:stCondLst>
                                    <p:cond delay="0"/>
                                  </p:stCondLst>
                                  <p:childTnLst>
                                    <p:set>
                                      <p:cBhvr>
                                        <p:cTn id="17" dur="1" fill="hold">
                                          <p:stCondLst>
                                            <p:cond delay="0"/>
                                          </p:stCondLst>
                                        </p:cTn>
                                        <p:tgtEl>
                                          <p:spTgt spid="40"/>
                                        </p:tgtEl>
                                        <p:attrNameLst>
                                          <p:attrName>style.visibility</p:attrName>
                                        </p:attrNameLst>
                                      </p:cBhvr>
                                      <p:to>
                                        <p:strVal val="visible"/>
                                      </p:to>
                                    </p:set>
                                    <p:animEffect transition="in" filter="wipe(right)">
                                      <p:cBhvr>
                                        <p:cTn id="18" dur="500"/>
                                        <p:tgtEl>
                                          <p:spTgt spid="40"/>
                                        </p:tgtEl>
                                      </p:cBhvr>
                                    </p:animEffect>
                                  </p:childTnLst>
                                </p:cTn>
                              </p:par>
                            </p:childTnLst>
                          </p:cTn>
                        </p:par>
                        <p:par>
                          <p:cTn id="19" fill="hold">
                            <p:stCondLst>
                              <p:cond delay="1000"/>
                            </p:stCondLst>
                            <p:childTnLst>
                              <p:par>
                                <p:cTn id="20" presetID="22" presetClass="entr" presetSubtype="2" fill="hold" grpId="0" nodeType="afterEffect">
                                  <p:stCondLst>
                                    <p:cond delay="0"/>
                                  </p:stCondLst>
                                  <p:childTnLst>
                                    <p:set>
                                      <p:cBhvr>
                                        <p:cTn id="21" dur="1" fill="hold">
                                          <p:stCondLst>
                                            <p:cond delay="0"/>
                                          </p:stCondLst>
                                        </p:cTn>
                                        <p:tgtEl>
                                          <p:spTgt spid="34"/>
                                        </p:tgtEl>
                                        <p:attrNameLst>
                                          <p:attrName>style.visibility</p:attrName>
                                        </p:attrNameLst>
                                      </p:cBhvr>
                                      <p:to>
                                        <p:strVal val="visible"/>
                                      </p:to>
                                    </p:set>
                                    <p:animEffect transition="in" filter="wipe(right)">
                                      <p:cBhvr>
                                        <p:cTn id="22" dur="500"/>
                                        <p:tgtEl>
                                          <p:spTgt spid="34"/>
                                        </p:tgtEl>
                                      </p:cBhvr>
                                    </p:animEffect>
                                  </p:childTnLst>
                                </p:cTn>
                              </p:par>
                            </p:childTnLst>
                          </p:cTn>
                        </p:par>
                        <p:par>
                          <p:cTn id="23" fill="hold">
                            <p:stCondLst>
                              <p:cond delay="1500"/>
                            </p:stCondLst>
                            <p:childTnLst>
                              <p:par>
                                <p:cTn id="24" presetID="22" presetClass="entr" presetSubtype="2" fill="hold" grpId="0" nodeType="afterEffect">
                                  <p:stCondLst>
                                    <p:cond delay="0"/>
                                  </p:stCondLst>
                                  <p:childTnLst>
                                    <p:set>
                                      <p:cBhvr>
                                        <p:cTn id="25" dur="1" fill="hold">
                                          <p:stCondLst>
                                            <p:cond delay="0"/>
                                          </p:stCondLst>
                                        </p:cTn>
                                        <p:tgtEl>
                                          <p:spTgt spid="33"/>
                                        </p:tgtEl>
                                        <p:attrNameLst>
                                          <p:attrName>style.visibility</p:attrName>
                                        </p:attrNameLst>
                                      </p:cBhvr>
                                      <p:to>
                                        <p:strVal val="visible"/>
                                      </p:to>
                                    </p:set>
                                    <p:animEffect transition="in" filter="wipe(right)">
                                      <p:cBhvr>
                                        <p:cTn id="26" dur="500"/>
                                        <p:tgtEl>
                                          <p:spTgt spid="33"/>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6"/>
                                        </p:tgtEl>
                                        <p:attrNameLst>
                                          <p:attrName>style.visibility</p:attrName>
                                        </p:attrNameLst>
                                      </p:cBhvr>
                                      <p:to>
                                        <p:strVal val="visible"/>
                                      </p:to>
                                    </p:set>
                                    <p:anim calcmode="lin" valueType="num">
                                      <p:cBhvr additive="base">
                                        <p:cTn id="31" dur="500" fill="hold"/>
                                        <p:tgtEl>
                                          <p:spTgt spid="36"/>
                                        </p:tgtEl>
                                        <p:attrNameLst>
                                          <p:attrName>ppt_x</p:attrName>
                                        </p:attrNameLst>
                                      </p:cBhvr>
                                      <p:tavLst>
                                        <p:tav tm="0">
                                          <p:val>
                                            <p:strVal val="0-#ppt_w/2"/>
                                          </p:val>
                                        </p:tav>
                                        <p:tav tm="100000">
                                          <p:val>
                                            <p:strVal val="#ppt_x"/>
                                          </p:val>
                                        </p:tav>
                                      </p:tavLst>
                                    </p:anim>
                                    <p:anim calcmode="lin" valueType="num">
                                      <p:cBhvr additive="base">
                                        <p:cTn id="32" dur="500" fill="hold"/>
                                        <p:tgtEl>
                                          <p:spTgt spid="36"/>
                                        </p:tgtEl>
                                        <p:attrNameLst>
                                          <p:attrName>ppt_y</p:attrName>
                                        </p:attrNameLst>
                                      </p:cBhvr>
                                      <p:tavLst>
                                        <p:tav tm="0">
                                          <p:val>
                                            <p:strVal val="#ppt_y"/>
                                          </p:val>
                                        </p:tav>
                                        <p:tav tm="100000">
                                          <p:val>
                                            <p:strVal val="#ppt_y"/>
                                          </p:val>
                                        </p:tav>
                                      </p:tavLst>
                                    </p:anim>
                                  </p:childTnLst>
                                </p:cTn>
                              </p:par>
                            </p:childTnLst>
                          </p:cTn>
                        </p:par>
                        <p:par>
                          <p:cTn id="33" fill="hold">
                            <p:stCondLst>
                              <p:cond delay="500"/>
                            </p:stCondLst>
                            <p:childTnLst>
                              <p:par>
                                <p:cTn id="34" presetID="1" presetClass="entr" presetSubtype="0" fill="hold" nodeType="afterEffect">
                                  <p:stCondLst>
                                    <p:cond delay="0"/>
                                  </p:stCondLst>
                                  <p:childTnLst>
                                    <p:set>
                                      <p:cBhvr>
                                        <p:cTn id="35" dur="1" fill="hold">
                                          <p:stCondLst>
                                            <p:cond delay="0"/>
                                          </p:stCondLst>
                                        </p:cTn>
                                        <p:tgtEl>
                                          <p:spTgt spid="9"/>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22" presetClass="entr" presetSubtype="2" fill="hold"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wipe(right)">
                                      <p:cBhvr>
                                        <p:cTn id="40" dur="500"/>
                                        <p:tgtEl>
                                          <p:spTgt spid="6"/>
                                        </p:tgtEl>
                                      </p:cBhvr>
                                    </p:animEffect>
                                  </p:childTnLst>
                                </p:cTn>
                              </p:par>
                            </p:childTnLst>
                          </p:cTn>
                        </p:par>
                        <p:par>
                          <p:cTn id="41" fill="hold">
                            <p:stCondLst>
                              <p:cond delay="500"/>
                            </p:stCondLst>
                            <p:childTnLst>
                              <p:par>
                                <p:cTn id="42" presetID="22" presetClass="entr" presetSubtype="2" fill="hold" grpId="0" nodeType="afterEffect">
                                  <p:stCondLst>
                                    <p:cond delay="0"/>
                                  </p:stCondLst>
                                  <p:childTnLst>
                                    <p:set>
                                      <p:cBhvr>
                                        <p:cTn id="43" dur="1" fill="hold">
                                          <p:stCondLst>
                                            <p:cond delay="0"/>
                                          </p:stCondLst>
                                        </p:cTn>
                                        <p:tgtEl>
                                          <p:spTgt spid="38"/>
                                        </p:tgtEl>
                                        <p:attrNameLst>
                                          <p:attrName>style.visibility</p:attrName>
                                        </p:attrNameLst>
                                      </p:cBhvr>
                                      <p:to>
                                        <p:strVal val="visible"/>
                                      </p:to>
                                    </p:set>
                                    <p:animEffect transition="in" filter="wipe(right)">
                                      <p:cBhvr>
                                        <p:cTn id="44" dur="500"/>
                                        <p:tgtEl>
                                          <p:spTgt spid="38"/>
                                        </p:tgtEl>
                                      </p:cBhvr>
                                    </p:animEffect>
                                  </p:childTnLst>
                                </p:cTn>
                              </p:par>
                            </p:childTnLst>
                          </p:cTn>
                        </p:par>
                        <p:par>
                          <p:cTn id="45" fill="hold">
                            <p:stCondLst>
                              <p:cond delay="1000"/>
                            </p:stCondLst>
                            <p:childTnLst>
                              <p:par>
                                <p:cTn id="46" presetID="22" presetClass="entr" presetSubtype="2" fill="hold" grpId="0" nodeType="afterEffect">
                                  <p:stCondLst>
                                    <p:cond delay="0"/>
                                  </p:stCondLst>
                                  <p:childTnLst>
                                    <p:set>
                                      <p:cBhvr>
                                        <p:cTn id="47" dur="1" fill="hold">
                                          <p:stCondLst>
                                            <p:cond delay="0"/>
                                          </p:stCondLst>
                                        </p:cTn>
                                        <p:tgtEl>
                                          <p:spTgt spid="21"/>
                                        </p:tgtEl>
                                        <p:attrNameLst>
                                          <p:attrName>style.visibility</p:attrName>
                                        </p:attrNameLst>
                                      </p:cBhvr>
                                      <p:to>
                                        <p:strVal val="visible"/>
                                      </p:to>
                                    </p:set>
                                    <p:animEffect transition="in" filter="wipe(right)">
                                      <p:cBhvr>
                                        <p:cTn id="48" dur="500"/>
                                        <p:tgtEl>
                                          <p:spTgt spid="21"/>
                                        </p:tgtEl>
                                      </p:cBhvr>
                                    </p:animEffect>
                                  </p:childTnLst>
                                </p:cTn>
                              </p:par>
                            </p:childTnLst>
                          </p:cTn>
                        </p:par>
                        <p:par>
                          <p:cTn id="49" fill="hold">
                            <p:stCondLst>
                              <p:cond delay="1500"/>
                            </p:stCondLst>
                            <p:childTnLst>
                              <p:par>
                                <p:cTn id="50" presetID="22" presetClass="entr" presetSubtype="2" fill="hold" grpId="0" nodeType="afterEffect">
                                  <p:stCondLst>
                                    <p:cond delay="0"/>
                                  </p:stCondLst>
                                  <p:childTnLst>
                                    <p:set>
                                      <p:cBhvr>
                                        <p:cTn id="51" dur="1" fill="hold">
                                          <p:stCondLst>
                                            <p:cond delay="0"/>
                                          </p:stCondLst>
                                        </p:cTn>
                                        <p:tgtEl>
                                          <p:spTgt spid="43"/>
                                        </p:tgtEl>
                                        <p:attrNameLst>
                                          <p:attrName>style.visibility</p:attrName>
                                        </p:attrNameLst>
                                      </p:cBhvr>
                                      <p:to>
                                        <p:strVal val="visible"/>
                                      </p:to>
                                    </p:set>
                                    <p:animEffect transition="in" filter="wipe(right)">
                                      <p:cBhvr>
                                        <p:cTn id="52" dur="500"/>
                                        <p:tgtEl>
                                          <p:spTgt spid="43"/>
                                        </p:tgtEl>
                                      </p:cBhvr>
                                    </p:animEffect>
                                  </p:childTnLst>
                                </p:cTn>
                              </p:par>
                            </p:childTnLst>
                          </p:cTn>
                        </p:par>
                        <p:par>
                          <p:cTn id="53" fill="hold">
                            <p:stCondLst>
                              <p:cond delay="2000"/>
                            </p:stCondLst>
                            <p:childTnLst>
                              <p:par>
                                <p:cTn id="54" presetID="1" presetClass="entr" presetSubtype="0" fill="hold" nodeType="afterEffect">
                                  <p:stCondLst>
                                    <p:cond delay="0"/>
                                  </p:stCondLst>
                                  <p:childTnLst>
                                    <p:set>
                                      <p:cBhvr>
                                        <p:cTn id="55" dur="1" fill="hold">
                                          <p:stCondLst>
                                            <p:cond delay="0"/>
                                          </p:stCondLst>
                                        </p:cTn>
                                        <p:tgtEl>
                                          <p:spTgt spid="35"/>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22" presetClass="entr" presetSubtype="2" fill="hold" nodeType="clickEffect">
                                  <p:stCondLst>
                                    <p:cond delay="0"/>
                                  </p:stCondLst>
                                  <p:childTnLst>
                                    <p:set>
                                      <p:cBhvr>
                                        <p:cTn id="59" dur="1" fill="hold">
                                          <p:stCondLst>
                                            <p:cond delay="0"/>
                                          </p:stCondLst>
                                        </p:cTn>
                                        <p:tgtEl>
                                          <p:spTgt spid="10"/>
                                        </p:tgtEl>
                                        <p:attrNameLst>
                                          <p:attrName>style.visibility</p:attrName>
                                        </p:attrNameLst>
                                      </p:cBhvr>
                                      <p:to>
                                        <p:strVal val="visible"/>
                                      </p:to>
                                    </p:set>
                                    <p:animEffect transition="in" filter="wipe(right)">
                                      <p:cBhvr>
                                        <p:cTn id="60" dur="500"/>
                                        <p:tgtEl>
                                          <p:spTgt spid="10"/>
                                        </p:tgtEl>
                                      </p:cBhvr>
                                    </p:animEffect>
                                  </p:childTnLst>
                                </p:cTn>
                              </p:par>
                            </p:childTnLst>
                          </p:cTn>
                        </p:par>
                        <p:par>
                          <p:cTn id="61" fill="hold">
                            <p:stCondLst>
                              <p:cond delay="500"/>
                            </p:stCondLst>
                            <p:childTnLst>
                              <p:par>
                                <p:cTn id="62" presetID="22" presetClass="entr" presetSubtype="2" fill="hold" grpId="0" nodeType="afterEffect">
                                  <p:stCondLst>
                                    <p:cond delay="0"/>
                                  </p:stCondLst>
                                  <p:childTnLst>
                                    <p:set>
                                      <p:cBhvr>
                                        <p:cTn id="63" dur="1" fill="hold">
                                          <p:stCondLst>
                                            <p:cond delay="0"/>
                                          </p:stCondLst>
                                        </p:cTn>
                                        <p:tgtEl>
                                          <p:spTgt spid="39"/>
                                        </p:tgtEl>
                                        <p:attrNameLst>
                                          <p:attrName>style.visibility</p:attrName>
                                        </p:attrNameLst>
                                      </p:cBhvr>
                                      <p:to>
                                        <p:strVal val="visible"/>
                                      </p:to>
                                    </p:set>
                                    <p:animEffect transition="in" filter="wipe(right)">
                                      <p:cBhvr>
                                        <p:cTn id="64" dur="500"/>
                                        <p:tgtEl>
                                          <p:spTgt spid="39"/>
                                        </p:tgtEl>
                                      </p:cBhvr>
                                    </p:animEffect>
                                  </p:childTnLst>
                                </p:cTn>
                              </p:par>
                            </p:childTnLst>
                          </p:cTn>
                        </p:par>
                        <p:par>
                          <p:cTn id="65" fill="hold">
                            <p:stCondLst>
                              <p:cond delay="1000"/>
                            </p:stCondLst>
                            <p:childTnLst>
                              <p:par>
                                <p:cTn id="66" presetID="22" presetClass="entr" presetSubtype="2" fill="hold" grpId="0" nodeType="after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wipe(right)">
                                      <p:cBhvr>
                                        <p:cTn id="68" dur="500"/>
                                        <p:tgtEl>
                                          <p:spTgt spid="20"/>
                                        </p:tgtEl>
                                      </p:cBhvr>
                                    </p:animEffect>
                                  </p:childTnLst>
                                </p:cTn>
                              </p:par>
                            </p:childTnLst>
                          </p:cTn>
                        </p:par>
                        <p:par>
                          <p:cTn id="69" fill="hold">
                            <p:stCondLst>
                              <p:cond delay="1500"/>
                            </p:stCondLst>
                            <p:childTnLst>
                              <p:par>
                                <p:cTn id="70" presetID="22" presetClass="entr" presetSubtype="2" fill="hold" grpId="0" nodeType="afterEffect">
                                  <p:stCondLst>
                                    <p:cond delay="0"/>
                                  </p:stCondLst>
                                  <p:childTnLst>
                                    <p:set>
                                      <p:cBhvr>
                                        <p:cTn id="71" dur="1" fill="hold">
                                          <p:stCondLst>
                                            <p:cond delay="0"/>
                                          </p:stCondLst>
                                        </p:cTn>
                                        <p:tgtEl>
                                          <p:spTgt spid="37"/>
                                        </p:tgtEl>
                                        <p:attrNameLst>
                                          <p:attrName>style.visibility</p:attrName>
                                        </p:attrNameLst>
                                      </p:cBhvr>
                                      <p:to>
                                        <p:strVal val="visible"/>
                                      </p:to>
                                    </p:set>
                                    <p:animEffect transition="in" filter="wipe(right)">
                                      <p:cBhvr>
                                        <p:cTn id="72" dur="500"/>
                                        <p:tgtEl>
                                          <p:spTgt spid="37"/>
                                        </p:tgtEl>
                                      </p:cBhvr>
                                    </p:animEffect>
                                  </p:childTnLst>
                                </p:cTn>
                              </p:par>
                            </p:childTnLst>
                          </p:cTn>
                        </p:par>
                      </p:childTnLst>
                    </p:cTn>
                  </p:par>
                  <p:par>
                    <p:cTn id="73" fill="hold">
                      <p:stCondLst>
                        <p:cond delay="indefinite"/>
                      </p:stCondLst>
                      <p:childTnLst>
                        <p:par>
                          <p:cTn id="74" fill="hold">
                            <p:stCondLst>
                              <p:cond delay="0"/>
                            </p:stCondLst>
                            <p:childTnLst>
                              <p:par>
                                <p:cTn id="75" presetID="2" presetClass="entr" presetSubtype="8" fill="hold" grpId="0" nodeType="clickEffect">
                                  <p:stCondLst>
                                    <p:cond delay="0"/>
                                  </p:stCondLst>
                                  <p:childTnLst>
                                    <p:set>
                                      <p:cBhvr>
                                        <p:cTn id="76" dur="1" fill="hold">
                                          <p:stCondLst>
                                            <p:cond delay="0"/>
                                          </p:stCondLst>
                                        </p:cTn>
                                        <p:tgtEl>
                                          <p:spTgt spid="41"/>
                                        </p:tgtEl>
                                        <p:attrNameLst>
                                          <p:attrName>style.visibility</p:attrName>
                                        </p:attrNameLst>
                                      </p:cBhvr>
                                      <p:to>
                                        <p:strVal val="visible"/>
                                      </p:to>
                                    </p:set>
                                    <p:anim calcmode="lin" valueType="num">
                                      <p:cBhvr additive="base">
                                        <p:cTn id="77" dur="500" fill="hold"/>
                                        <p:tgtEl>
                                          <p:spTgt spid="41"/>
                                        </p:tgtEl>
                                        <p:attrNameLst>
                                          <p:attrName>ppt_x</p:attrName>
                                        </p:attrNameLst>
                                      </p:cBhvr>
                                      <p:tavLst>
                                        <p:tav tm="0">
                                          <p:val>
                                            <p:strVal val="0-#ppt_w/2"/>
                                          </p:val>
                                        </p:tav>
                                        <p:tav tm="100000">
                                          <p:val>
                                            <p:strVal val="#ppt_x"/>
                                          </p:val>
                                        </p:tav>
                                      </p:tavLst>
                                    </p:anim>
                                    <p:anim calcmode="lin" valueType="num">
                                      <p:cBhvr additive="base">
                                        <p:cTn id="78" dur="500" fill="hold"/>
                                        <p:tgtEl>
                                          <p:spTgt spid="41"/>
                                        </p:tgtEl>
                                        <p:attrNameLst>
                                          <p:attrName>ppt_y</p:attrName>
                                        </p:attrNameLst>
                                      </p:cBhvr>
                                      <p:tavLst>
                                        <p:tav tm="0">
                                          <p:val>
                                            <p:strVal val="#ppt_y"/>
                                          </p:val>
                                        </p:tav>
                                        <p:tav tm="100000">
                                          <p:val>
                                            <p:strVal val="#ppt_y"/>
                                          </p:val>
                                        </p:tav>
                                      </p:tavLst>
                                    </p:anim>
                                  </p:childTnLst>
                                </p:cTn>
                              </p:par>
                            </p:childTnLst>
                          </p:cTn>
                        </p:par>
                        <p:par>
                          <p:cTn id="79" fill="hold">
                            <p:stCondLst>
                              <p:cond delay="500"/>
                            </p:stCondLst>
                            <p:childTnLst>
                              <p:par>
                                <p:cTn id="80" presetID="1" presetClass="entr" presetSubtype="0" fill="hold" nodeType="afterEffect">
                                  <p:stCondLst>
                                    <p:cond delay="0"/>
                                  </p:stCondLst>
                                  <p:childTnLst>
                                    <p:set>
                                      <p:cBhvr>
                                        <p:cTn id="81"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82" fill="hold" display="0">
                  <p:stCondLst>
                    <p:cond delay="indefinite"/>
                  </p:stCondLst>
                </p:cTn>
                <p:tgtEl>
                  <p:spTgt spid="9"/>
                </p:tgtEl>
              </p:cMediaNode>
            </p:video>
            <p:video fullScrn="1">
              <p:cMediaNode vol="80000">
                <p:cTn id="83" fill="hold" display="0">
                  <p:stCondLst>
                    <p:cond delay="indefinite"/>
                  </p:stCondLst>
                </p:cTn>
                <p:tgtEl>
                  <p:spTgt spid="35"/>
                </p:tgtEl>
              </p:cMediaNode>
            </p:video>
            <p:video fullScrn="1">
              <p:cMediaNode vol="80000">
                <p:cTn id="84" fill="hold" display="0">
                  <p:stCondLst>
                    <p:cond delay="indefinite"/>
                  </p:stCondLst>
                </p:cTn>
                <p:tgtEl>
                  <p:spTgt spid="23"/>
                </p:tgtEl>
              </p:cMediaNode>
            </p:video>
          </p:childTnLst>
        </p:cTn>
      </p:par>
    </p:tnLst>
    <p:bldLst>
      <p:bldP spid="31" grpId="0" animBg="1"/>
      <p:bldP spid="33" grpId="0" animBg="1"/>
      <p:bldP spid="34" grpId="0" animBg="1"/>
      <p:bldP spid="36" grpId="0" animBg="1"/>
      <p:bldP spid="37" grpId="0" animBg="1"/>
      <p:bldP spid="38" grpId="0" animBg="1"/>
      <p:bldP spid="39" grpId="0" animBg="1"/>
      <p:bldP spid="40" grpId="0" animBg="1"/>
      <p:bldP spid="41" grpId="0" animBg="1"/>
      <p:bldP spid="43" grpId="0" animBg="1"/>
      <p:bldP spid="20" grpId="0" animBg="1"/>
      <p:bldP spid="2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ounded Rectangle 12"/>
          <p:cNvSpPr/>
          <p:nvPr/>
        </p:nvSpPr>
        <p:spPr>
          <a:xfrm>
            <a:off x="7251909" y="960964"/>
            <a:ext cx="3951062" cy="506553"/>
          </a:xfrm>
          <a:prstGeom prst="roundRect">
            <a:avLst>
              <a:gd name="adj" fmla="val 22404"/>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r" rtl="1"/>
            <a:r>
              <a:rPr lang="fa-IR" sz="2000" b="1" dirty="0">
                <a:solidFill>
                  <a:schemeClr val="bg1"/>
                </a:solidFill>
                <a:cs typeface="B Zar" panose="00000400000000000000" pitchFamily="2" charset="-78"/>
              </a:rPr>
              <a:t>1. تقویت ایمان و اخلاص</a:t>
            </a:r>
          </a:p>
        </p:txBody>
      </p:sp>
      <p:sp>
        <p:nvSpPr>
          <p:cNvPr id="14" name="Rounded Rectangle 13"/>
          <p:cNvSpPr/>
          <p:nvPr/>
        </p:nvSpPr>
        <p:spPr>
          <a:xfrm>
            <a:off x="7251909" y="1626723"/>
            <a:ext cx="3951062" cy="506553"/>
          </a:xfrm>
          <a:prstGeom prst="roundRect">
            <a:avLst>
              <a:gd name="adj" fmla="val 22404"/>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2. محبت و عنصر عاطفه </a:t>
            </a:r>
          </a:p>
        </p:txBody>
      </p:sp>
      <p:sp>
        <p:nvSpPr>
          <p:cNvPr id="4" name="Scroll: Horizontal 3">
            <a:extLst>
              <a:ext uri="{FF2B5EF4-FFF2-40B4-BE49-F238E27FC236}">
                <a16:creationId xmlns:a16="http://schemas.microsoft.com/office/drawing/2014/main" id="{9B3A71CF-6023-4873-678E-F1F3D5B5B205}"/>
              </a:ext>
            </a:extLst>
          </p:cNvPr>
          <p:cNvSpPr/>
          <p:nvPr/>
        </p:nvSpPr>
        <p:spPr>
          <a:xfrm flipH="1">
            <a:off x="2124075" y="1984830"/>
            <a:ext cx="9665094" cy="4473119"/>
          </a:xfrm>
          <a:prstGeom prst="horizontalScroll">
            <a:avLst>
              <a:gd name="adj" fmla="val 7428"/>
            </a:avLst>
          </a:prstGeom>
          <a:solidFill>
            <a:srgbClr val="D6FED7"/>
          </a:solidFill>
          <a:ln w="28575">
            <a:solidFill>
              <a:srgbClr val="0048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200000"/>
              </a:lnSpc>
            </a:pPr>
            <a:r>
              <a:rPr lang="fa-IR" sz="1700" b="1" dirty="0">
                <a:solidFill>
                  <a:srgbClr val="004800"/>
                </a:solidFill>
                <a:cs typeface="B Zar" panose="00000400000000000000" pitchFamily="2" charset="-78"/>
              </a:rPr>
              <a:t>قلْتُ </a:t>
            </a:r>
            <a:r>
              <a:rPr lang="fa-IR" sz="1700" b="1" dirty="0" err="1">
                <a:solidFill>
                  <a:srgbClr val="004800"/>
                </a:solidFill>
                <a:cs typeface="B Zar" panose="00000400000000000000" pitchFamily="2" charset="-78"/>
              </a:rPr>
              <a:t>لِأَبِی</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الْحَسَنِ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مُوسَی</a:t>
            </a:r>
            <a:r>
              <a:rPr lang="fa-IR" sz="1700" b="1" dirty="0">
                <a:solidFill>
                  <a:srgbClr val="004800"/>
                </a:solidFill>
                <a:cs typeface="B Zar" panose="00000400000000000000" pitchFamily="2" charset="-78"/>
              </a:rPr>
              <a:t> علیه </a:t>
            </a:r>
            <a:r>
              <a:rPr lang="fa-IR" sz="1700" b="1" dirty="0" err="1">
                <a:solidFill>
                  <a:srgbClr val="004800"/>
                </a:solidFill>
                <a:cs typeface="B Zar" panose="00000400000000000000" pitchFamily="2" charset="-78"/>
              </a:rPr>
              <a:t>السلام</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الرَّجُلُ</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مَوَالِیکُمْ</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عَاصٍ</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یَشْرَبُ</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الْخَمْرَ</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وَ</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یَرْتَکِبُ</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الْمُوبِقَ</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الذَّنْبِ</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نَتَبَرَّأُ</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مِنْهُ</a:t>
            </a:r>
            <a:r>
              <a:rPr lang="fa-IR" sz="1700" b="1" dirty="0">
                <a:solidFill>
                  <a:srgbClr val="004800"/>
                </a:solidFill>
                <a:cs typeface="B Zar" panose="00000400000000000000" pitchFamily="2" charset="-78"/>
              </a:rPr>
              <a:t>؟</a:t>
            </a:r>
          </a:p>
          <a:p>
            <a:pPr algn="justLow" rtl="1">
              <a:lnSpc>
                <a:spcPct val="200000"/>
              </a:lnSpc>
            </a:pPr>
            <a:r>
              <a:rPr lang="fa-IR" sz="1700" b="1" dirty="0" err="1">
                <a:solidFill>
                  <a:srgbClr val="004800"/>
                </a:solidFill>
                <a:cs typeface="B Zar" panose="00000400000000000000" pitchFamily="2" charset="-78"/>
              </a:rPr>
              <a:t>فَقَالَ</a:t>
            </a:r>
            <a:r>
              <a:rPr lang="fa-IR" sz="1700" b="1" dirty="0">
                <a:solidFill>
                  <a:srgbClr val="004800"/>
                </a:solidFill>
                <a:cs typeface="B Zar" panose="00000400000000000000" pitchFamily="2" charset="-78"/>
              </a:rPr>
              <a:t> </a:t>
            </a:r>
            <a:r>
              <a:rPr lang="fa-IR" sz="1700" b="1" dirty="0" err="1">
                <a:solidFill>
                  <a:srgbClr val="C00000"/>
                </a:solidFill>
                <a:cs typeface="B Zar" panose="00000400000000000000" pitchFamily="2" charset="-78"/>
              </a:rPr>
              <a:t>تَبَرَّءُوا</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مِنْ</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فِعْلِهِ</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وَ</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لَا</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تَتَبَرَّءُوا</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مِنْ</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خَیْرِهِ</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وَ</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أَبْغِضُوا</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عَمَلَهُ</a:t>
            </a:r>
            <a:r>
              <a:rPr lang="fa-IR" sz="1700" b="1" dirty="0">
                <a:solidFill>
                  <a:srgbClr val="C00000"/>
                </a:solidFill>
                <a:cs typeface="B Zar" panose="00000400000000000000" pitchFamily="2" charset="-78"/>
              </a:rPr>
              <a:t> </a:t>
            </a:r>
            <a:r>
              <a:rPr lang="fa-IR" sz="1700" b="1" dirty="0" err="1">
                <a:solidFill>
                  <a:srgbClr val="004800"/>
                </a:solidFill>
                <a:cs typeface="B Zar" panose="00000400000000000000" pitchFamily="2" charset="-78"/>
              </a:rPr>
              <a:t>فَقُلْتُ</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یَسَعُ</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لَنَا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نَقُولَ</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فَاسِقٌ</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فَاجِرٌ</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فَقَالَ</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لَا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الْفَاسِقُ</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الْفَاجِرُ</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الْکَافِرُ</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الْجَاحِدُ</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لَنَا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وَ</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لِأَوْلِیَائِنَا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أَبَی</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اللَّهُ</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یَکُونَ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وَلِیُّنَا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فَاسِقاً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فَاجِراً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وَ</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إِنْ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عَمِلَ</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عَمِلَ</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وَ</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لَکِنَّکُمْ</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قُولُوا</a:t>
            </a:r>
            <a:r>
              <a:rPr lang="fa-IR" sz="1700" b="1" dirty="0">
                <a:solidFill>
                  <a:srgbClr val="004800"/>
                </a:solidFill>
                <a:cs typeface="B Zar" panose="00000400000000000000" pitchFamily="2" charset="-78"/>
              </a:rPr>
              <a:t> </a:t>
            </a:r>
            <a:r>
              <a:rPr lang="fa-IR" sz="1700" b="1" dirty="0" err="1">
                <a:solidFill>
                  <a:srgbClr val="C00000"/>
                </a:solidFill>
                <a:cs typeface="B Zar" panose="00000400000000000000" pitchFamily="2" charset="-78"/>
              </a:rPr>
              <a:t>فَاسِقُ</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الْعَمَلِ</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فَاجِرُ</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الْعَمَلِ</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مُؤْمِنُ</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النَّفْسِ</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خَبِیثُ</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الْفِعْلِ</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طَیِّبُ</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الرُّوحِ</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وَ</a:t>
            </a:r>
            <a:r>
              <a:rPr lang="fa-IR" sz="1700" b="1" dirty="0">
                <a:solidFill>
                  <a:srgbClr val="C00000"/>
                </a:solidFill>
                <a:cs typeface="B Zar" panose="00000400000000000000" pitchFamily="2" charset="-78"/>
              </a:rPr>
              <a:t> </a:t>
            </a:r>
            <a:r>
              <a:rPr lang="fa-IR" sz="1700" b="1" dirty="0" err="1">
                <a:solidFill>
                  <a:srgbClr val="C00000"/>
                </a:solidFill>
                <a:cs typeface="B Zar" panose="00000400000000000000" pitchFamily="2" charset="-78"/>
              </a:rPr>
              <a:t>الْبَدَنِ</a:t>
            </a:r>
            <a:r>
              <a:rPr lang="fa-IR" sz="1700" b="1" dirty="0">
                <a:solidFill>
                  <a:srgbClr val="C00000"/>
                </a:solidFill>
                <a:cs typeface="B Zar" panose="00000400000000000000" pitchFamily="2" charset="-78"/>
              </a:rPr>
              <a:t> </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لَا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یَخْرُجُ</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الدُّنْیَا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حَتَّی</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یُصَفَّی</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الذُّنُوبِ</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إِمَّا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بِمُصِیبَةٍ</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فِی</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مَالٍ</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أَوْ</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نَفْسٍ</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أَوْ</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وَلَدٍ</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أَوْ</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مَرَضٍ</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وَ</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أَدْنَی</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یُصْنَعُ</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بِوَلِیِّنَا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یُرِیَهُ</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اللَّهُ</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رُؤْیَا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مَهُولَةً</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فَیُصْبِحَ</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حَزِیناً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لِمَا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رَآهُ</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فَیَکُونَ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ذَلِکَ</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کَفَّارَةً</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لَهُ</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أَوْ</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خَوْفاً</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یَرِدُ</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عَلَیْهِ</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مِنْ</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أَهْلِ</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دَوْلَةِ</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الْبَاطِلِ</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أَوْ</a:t>
            </a:r>
            <a:r>
              <a:rPr lang="fa-IR" sz="1700" b="1" dirty="0">
                <a:solidFill>
                  <a:srgbClr val="004800"/>
                </a:solidFill>
                <a:cs typeface="B Zar" panose="00000400000000000000" pitchFamily="2" charset="-78"/>
              </a:rPr>
              <a:t> </a:t>
            </a:r>
            <a:r>
              <a:rPr lang="fa-IR" sz="1700" b="1" dirty="0" err="1">
                <a:solidFill>
                  <a:srgbClr val="004800"/>
                </a:solidFill>
                <a:cs typeface="B Zar" panose="00000400000000000000" pitchFamily="2" charset="-78"/>
              </a:rPr>
              <a:t>یُشَدَّدَ</a:t>
            </a:r>
            <a:r>
              <a:rPr lang="fa-IR" sz="1700" b="1" dirty="0">
                <a:solidFill>
                  <a:srgbClr val="004800"/>
                </a:solidFill>
                <a:cs typeface="B Zar" panose="00000400000000000000" pitchFamily="2" charset="-78"/>
              </a:rPr>
              <a:t>.</a:t>
            </a:r>
          </a:p>
          <a:p>
            <a:pPr rtl="1">
              <a:lnSpc>
                <a:spcPct val="200000"/>
              </a:lnSpc>
            </a:pPr>
            <a:r>
              <a:rPr lang="fa-IR" sz="1700" dirty="0">
                <a:solidFill>
                  <a:srgbClr val="004800"/>
                </a:solidFill>
                <a:cs typeface="B Zar" panose="00000400000000000000" pitchFamily="2" charset="-78"/>
              </a:rPr>
              <a:t>(</a:t>
            </a:r>
            <a:r>
              <a:rPr lang="fa-IR" sz="1700" dirty="0" err="1">
                <a:solidFill>
                  <a:srgbClr val="004800"/>
                </a:solidFill>
                <a:cs typeface="B Zar" panose="00000400000000000000" pitchFamily="2" charset="-78"/>
              </a:rPr>
              <a:t>مستدرك‏الوسائل</a:t>
            </a:r>
            <a:r>
              <a:rPr lang="fa-IR" sz="1700" dirty="0">
                <a:solidFill>
                  <a:srgbClr val="004800"/>
                </a:solidFill>
                <a:cs typeface="B Zar" panose="00000400000000000000" pitchFamily="2" charset="-78"/>
              </a:rPr>
              <a:t> ج 12، ص237)</a:t>
            </a:r>
          </a:p>
        </p:txBody>
      </p:sp>
      <p:pic>
        <p:nvPicPr>
          <p:cNvPr id="7" name="Picture 6">
            <a:extLst>
              <a:ext uri="{FF2B5EF4-FFF2-40B4-BE49-F238E27FC236}">
                <a16:creationId xmlns:a16="http://schemas.microsoft.com/office/drawing/2014/main" id="{144E81AC-2C26-F16A-6992-5F7CA32137B0}"/>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21254934" flipH="1">
            <a:off x="8804579" y="156636"/>
            <a:ext cx="2963104" cy="577717"/>
          </a:xfrm>
          <a:prstGeom prst="rect">
            <a:avLst/>
          </a:prstGeom>
        </p:spPr>
      </p:pic>
      <p:sp>
        <p:nvSpPr>
          <p:cNvPr id="8" name="TextBox 7">
            <a:extLst>
              <a:ext uri="{FF2B5EF4-FFF2-40B4-BE49-F238E27FC236}">
                <a16:creationId xmlns:a16="http://schemas.microsoft.com/office/drawing/2014/main" id="{80BDBAEE-8053-8B10-9A62-4D9D65EFB1E2}"/>
              </a:ext>
            </a:extLst>
          </p:cNvPr>
          <p:cNvSpPr txBox="1"/>
          <p:nvPr/>
        </p:nvSpPr>
        <p:spPr>
          <a:xfrm>
            <a:off x="8783091" y="202485"/>
            <a:ext cx="2735265" cy="400110"/>
          </a:xfrm>
          <a:prstGeom prst="rect">
            <a:avLst/>
          </a:prstGeom>
          <a:noFill/>
        </p:spPr>
        <p:txBody>
          <a:bodyPr wrap="square">
            <a:spAutoFit/>
          </a:bodyPr>
          <a:lstStyle>
            <a:defPPr>
              <a:defRPr lang="en-US"/>
            </a:defPPr>
            <a:lvl1pPr algn="r" rtl="1">
              <a:defRPr sz="2000">
                <a:cs typeface="B Titr" panose="00000700000000000000" pitchFamily="2" charset="-78"/>
              </a:defRPr>
            </a:lvl1pPr>
          </a:lstStyle>
          <a:p>
            <a:r>
              <a:rPr lang="fa-IR" dirty="0"/>
              <a:t>چند شرط مهم</a:t>
            </a:r>
          </a:p>
        </p:txBody>
      </p:sp>
    </p:spTree>
    <p:extLst>
      <p:ext uri="{BB962C8B-B14F-4D97-AF65-F5344CB8AC3E}">
        <p14:creationId xmlns:p14="http://schemas.microsoft.com/office/powerpoint/2010/main" val="1014419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right)">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right)">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outVertic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7251909" y="2958241"/>
            <a:ext cx="3951062" cy="506553"/>
          </a:xfrm>
          <a:prstGeom prst="roundRect">
            <a:avLst>
              <a:gd name="adj" fmla="val 22404"/>
            </a:avLst>
          </a:prstGeom>
          <a:noFill/>
          <a:ln w="28575">
            <a:solidFill>
              <a:srgbClr val="FF9966"/>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4. واکنش سریع </a:t>
            </a:r>
            <a:r>
              <a:rPr lang="fa-IR" sz="2000" dirty="0">
                <a:solidFill>
                  <a:schemeClr val="bg1"/>
                </a:solidFill>
                <a:cs typeface="B Zar" panose="00000400000000000000" pitchFamily="2" charset="-78"/>
              </a:rPr>
              <a:t>(اقدام بهنگام)</a:t>
            </a:r>
            <a:endParaRPr lang="fa-IR" sz="2000" dirty="0"/>
          </a:p>
        </p:txBody>
      </p:sp>
      <p:sp>
        <p:nvSpPr>
          <p:cNvPr id="7" name="Rounded Rectangle 6"/>
          <p:cNvSpPr/>
          <p:nvPr/>
        </p:nvSpPr>
        <p:spPr>
          <a:xfrm>
            <a:off x="7251909" y="3624000"/>
            <a:ext cx="3951062" cy="506553"/>
          </a:xfrm>
          <a:prstGeom prst="roundRect">
            <a:avLst>
              <a:gd name="adj" fmla="val 22404"/>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5. کسب مهارت و اطلاعات</a:t>
            </a:r>
            <a:endParaRPr lang="fa-IR" sz="2000" dirty="0"/>
          </a:p>
        </p:txBody>
      </p:sp>
      <p:sp>
        <p:nvSpPr>
          <p:cNvPr id="8" name="Rounded Rectangle 7"/>
          <p:cNvSpPr/>
          <p:nvPr/>
        </p:nvSpPr>
        <p:spPr>
          <a:xfrm>
            <a:off x="2038464" y="960964"/>
            <a:ext cx="3951062" cy="506553"/>
          </a:xfrm>
          <a:prstGeom prst="roundRect">
            <a:avLst>
              <a:gd name="adj" fmla="val 22404"/>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6. رعایت اخلاق و تقوای قلم و زبان </a:t>
            </a:r>
          </a:p>
        </p:txBody>
      </p:sp>
      <p:sp>
        <p:nvSpPr>
          <p:cNvPr id="9" name="Rounded Rectangle 8"/>
          <p:cNvSpPr/>
          <p:nvPr/>
        </p:nvSpPr>
        <p:spPr>
          <a:xfrm>
            <a:off x="7251910" y="4293634"/>
            <a:ext cx="2065711" cy="412808"/>
          </a:xfrm>
          <a:prstGeom prst="roundRect">
            <a:avLst>
              <a:gd name="adj" fmla="val 22404"/>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هنرمندانه بودن</a:t>
            </a:r>
          </a:p>
        </p:txBody>
      </p:sp>
      <p:sp>
        <p:nvSpPr>
          <p:cNvPr id="10" name="Rounded Rectangle 9"/>
          <p:cNvSpPr/>
          <p:nvPr/>
        </p:nvSpPr>
        <p:spPr>
          <a:xfrm>
            <a:off x="7251910" y="4822478"/>
            <a:ext cx="2065711" cy="412808"/>
          </a:xfrm>
          <a:prstGeom prst="roundRect">
            <a:avLst>
              <a:gd name="adj" fmla="val 22404"/>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سواد رسانه‌ای</a:t>
            </a:r>
          </a:p>
        </p:txBody>
      </p:sp>
      <p:sp>
        <p:nvSpPr>
          <p:cNvPr id="13" name="Rounded Rectangle 12"/>
          <p:cNvSpPr/>
          <p:nvPr/>
        </p:nvSpPr>
        <p:spPr>
          <a:xfrm>
            <a:off x="7251909" y="960964"/>
            <a:ext cx="3951062" cy="506553"/>
          </a:xfrm>
          <a:prstGeom prst="roundRect">
            <a:avLst>
              <a:gd name="adj" fmla="val 22404"/>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r" rtl="1"/>
            <a:r>
              <a:rPr lang="fa-IR" sz="2000" b="1" dirty="0">
                <a:solidFill>
                  <a:schemeClr val="bg1"/>
                </a:solidFill>
                <a:cs typeface="B Zar" panose="00000400000000000000" pitchFamily="2" charset="-78"/>
              </a:rPr>
              <a:t>1. تقویت ایمان و اخلاص</a:t>
            </a:r>
          </a:p>
        </p:txBody>
      </p:sp>
      <p:sp>
        <p:nvSpPr>
          <p:cNvPr id="14" name="Rounded Rectangle 13"/>
          <p:cNvSpPr/>
          <p:nvPr/>
        </p:nvSpPr>
        <p:spPr>
          <a:xfrm>
            <a:off x="7251909" y="1626723"/>
            <a:ext cx="3951062" cy="506553"/>
          </a:xfrm>
          <a:prstGeom prst="roundRect">
            <a:avLst>
              <a:gd name="adj" fmla="val 22404"/>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2. محبت و عنصر عاطفه </a:t>
            </a:r>
          </a:p>
        </p:txBody>
      </p:sp>
      <p:sp>
        <p:nvSpPr>
          <p:cNvPr id="15" name="Rounded Rectangle 14"/>
          <p:cNvSpPr/>
          <p:nvPr/>
        </p:nvSpPr>
        <p:spPr>
          <a:xfrm>
            <a:off x="7251909" y="2292482"/>
            <a:ext cx="3951062" cy="506553"/>
          </a:xfrm>
          <a:prstGeom prst="roundRect">
            <a:avLst>
              <a:gd name="adj" fmla="val 22404"/>
            </a:avLst>
          </a:prstGeom>
          <a:noFill/>
          <a:ln w="28575">
            <a:solidFill>
              <a:srgbClr val="FFC1FF"/>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r" rtl="1"/>
            <a:r>
              <a:rPr lang="fa-IR" sz="2000" b="1" dirty="0">
                <a:solidFill>
                  <a:schemeClr val="bg1"/>
                </a:solidFill>
                <a:cs typeface="B Zar" panose="00000400000000000000" pitchFamily="2" charset="-78"/>
              </a:rPr>
              <a:t>3. رعایت اولویّت‌ها و اصلی‌وفرعی کردن</a:t>
            </a:r>
          </a:p>
        </p:txBody>
      </p:sp>
      <p:sp>
        <p:nvSpPr>
          <p:cNvPr id="16" name="Rounded Rectangle 15"/>
          <p:cNvSpPr/>
          <p:nvPr/>
        </p:nvSpPr>
        <p:spPr>
          <a:xfrm>
            <a:off x="2038464" y="1625637"/>
            <a:ext cx="3951062" cy="506553"/>
          </a:xfrm>
          <a:prstGeom prst="roundRect">
            <a:avLst>
              <a:gd name="adj" fmla="val 22404"/>
            </a:avLst>
          </a:prstGeom>
          <a:noFill/>
          <a:ln w="28575">
            <a:solidFill>
              <a:srgbClr val="66FF33"/>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10. استقامت و تکرار </a:t>
            </a:r>
            <a:r>
              <a:rPr lang="fa-IR" sz="1400" b="1" dirty="0">
                <a:solidFill>
                  <a:schemeClr val="bg1"/>
                </a:solidFill>
                <a:cs typeface="B Zar" panose="00000400000000000000" pitchFamily="2" charset="-78"/>
              </a:rPr>
              <a:t>(غیرملال‌آور)</a:t>
            </a:r>
          </a:p>
        </p:txBody>
      </p:sp>
      <p:sp>
        <p:nvSpPr>
          <p:cNvPr id="18" name="Rounded Rectangle 17"/>
          <p:cNvSpPr/>
          <p:nvPr/>
        </p:nvSpPr>
        <p:spPr>
          <a:xfrm>
            <a:off x="2038464" y="2309206"/>
            <a:ext cx="3951062" cy="506553"/>
          </a:xfrm>
          <a:prstGeom prst="roundRect">
            <a:avLst>
              <a:gd name="adj" fmla="val 22404"/>
            </a:avLst>
          </a:prstGeom>
          <a:noFill/>
          <a:ln w="28575">
            <a:solidFill>
              <a:srgbClr val="FF9966"/>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11. عملِ تبیین‌گر</a:t>
            </a:r>
            <a:endParaRPr lang="fa-IR" sz="2000" dirty="0"/>
          </a:p>
        </p:txBody>
      </p:sp>
      <p:pic>
        <p:nvPicPr>
          <p:cNvPr id="21" name="اخلاق در فضای مجازی">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320835" y="1023362"/>
            <a:ext cx="579124" cy="381754"/>
          </a:xfrm>
          <a:prstGeom prst="roundRect">
            <a:avLst>
              <a:gd name="adj" fmla="val 33492"/>
            </a:avLst>
          </a:prstGeom>
          <a:ln w="12700">
            <a:solidFill>
              <a:srgbClr val="74FC77"/>
            </a:solidFill>
          </a:ln>
          <a:effectLst>
            <a:innerShdw blurRad="114300" dist="50800">
              <a:srgbClr val="000000">
                <a:alpha val="0"/>
              </a:srgbClr>
            </a:innerShdw>
          </a:effectLst>
        </p:spPr>
      </p:pic>
      <p:sp>
        <p:nvSpPr>
          <p:cNvPr id="22" name="Rounded Rectangle 21"/>
          <p:cNvSpPr/>
          <p:nvPr/>
        </p:nvSpPr>
        <p:spPr>
          <a:xfrm>
            <a:off x="7251910" y="5351322"/>
            <a:ext cx="2065711" cy="412808"/>
          </a:xfrm>
          <a:prstGeom prst="roundRect">
            <a:avLst>
              <a:gd name="adj" fmla="val 22404"/>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پاسخ به شبهه</a:t>
            </a:r>
          </a:p>
        </p:txBody>
      </p:sp>
      <p:sp>
        <p:nvSpPr>
          <p:cNvPr id="23" name="Rounded Rectangle 22"/>
          <p:cNvSpPr/>
          <p:nvPr/>
        </p:nvSpPr>
        <p:spPr>
          <a:xfrm>
            <a:off x="7251910" y="5880166"/>
            <a:ext cx="2065711" cy="412808"/>
          </a:xfrm>
          <a:prstGeom prst="roundRect">
            <a:avLst>
              <a:gd name="adj" fmla="val 22404"/>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r>
              <a:rPr lang="fa-IR" sz="2000" b="1" dirty="0">
                <a:solidFill>
                  <a:schemeClr val="bg1"/>
                </a:solidFill>
                <a:cs typeface="B Zar" panose="00000400000000000000" pitchFamily="2" charset="-78"/>
              </a:rPr>
              <a:t>خوب شنیدن</a:t>
            </a:r>
          </a:p>
        </p:txBody>
      </p:sp>
      <p:sp>
        <p:nvSpPr>
          <p:cNvPr id="4" name="Line Callout 2 (Border and Accent Bar) 3"/>
          <p:cNvSpPr/>
          <p:nvPr/>
        </p:nvSpPr>
        <p:spPr>
          <a:xfrm flipH="1">
            <a:off x="858848" y="3277182"/>
            <a:ext cx="4951643" cy="2285417"/>
          </a:xfrm>
          <a:prstGeom prst="accentBorderCallout2">
            <a:avLst>
              <a:gd name="adj1" fmla="val 16789"/>
              <a:gd name="adj2" fmla="val -3374"/>
              <a:gd name="adj3" fmla="val 16518"/>
              <a:gd name="adj4" fmla="val -9111"/>
              <a:gd name="adj5" fmla="val 54432"/>
              <a:gd name="adj6" fmla="val -29076"/>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50000"/>
              </a:lnSpc>
            </a:pPr>
            <a:r>
              <a:rPr lang="fa-IR" sz="2000" dirty="0">
                <a:solidFill>
                  <a:schemeClr val="bg1"/>
                </a:solidFill>
                <a:cs typeface="B Zar" panose="00000400000000000000" pitchFamily="2" charset="-78"/>
              </a:rPr>
              <a:t>اگر اين فكر انقلابى كه با هزار زبان، چه به شكل خطابه، چه به شكل درس، چه به شكل افكار فلسفى، چه به شكل نظرات فقهى، از سال 1341 در بيانات حضرت امام ارائه شده، </a:t>
            </a:r>
            <a:r>
              <a:rPr lang="fa-IR" sz="2000" dirty="0">
                <a:solidFill>
                  <a:srgbClr val="FFC000"/>
                </a:solidFill>
                <a:cs typeface="B Zar" panose="00000400000000000000" pitchFamily="2" charset="-78"/>
              </a:rPr>
              <a:t>در قالب هنر عرضه نشود، براى نسلهاى آينده چيز بيگانه‌اى خواهد بود. </a:t>
            </a:r>
            <a:r>
              <a:rPr lang="fa-IR" sz="2000" dirty="0">
                <a:solidFill>
                  <a:schemeClr val="bg1"/>
                </a:solidFill>
                <a:cs typeface="B Zar" panose="00000400000000000000" pitchFamily="2" charset="-78"/>
              </a:rPr>
              <a:t>هنر خصوصيتش اين است. (1370/07/15)</a:t>
            </a:r>
          </a:p>
        </p:txBody>
      </p:sp>
      <p:pic>
        <p:nvPicPr>
          <p:cNvPr id="5" name="Picture 4">
            <a:extLst>
              <a:ext uri="{FF2B5EF4-FFF2-40B4-BE49-F238E27FC236}">
                <a16:creationId xmlns:a16="http://schemas.microsoft.com/office/drawing/2014/main" id="{20FF413E-F7E2-96CB-9F0A-BD76B5596656}"/>
              </a:ext>
            </a:extLst>
          </p:cNvPr>
          <p:cNvPicPr>
            <a:picLocks noChangeAspect="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21254934" flipH="1">
            <a:off x="8804579" y="156636"/>
            <a:ext cx="2963104" cy="577717"/>
          </a:xfrm>
          <a:prstGeom prst="rect">
            <a:avLst/>
          </a:prstGeom>
        </p:spPr>
      </p:pic>
      <p:sp>
        <p:nvSpPr>
          <p:cNvPr id="11" name="TextBox 10">
            <a:extLst>
              <a:ext uri="{FF2B5EF4-FFF2-40B4-BE49-F238E27FC236}">
                <a16:creationId xmlns:a16="http://schemas.microsoft.com/office/drawing/2014/main" id="{7223F84D-B35D-015D-45DD-E18C750CAF61}"/>
              </a:ext>
            </a:extLst>
          </p:cNvPr>
          <p:cNvSpPr txBox="1"/>
          <p:nvPr/>
        </p:nvSpPr>
        <p:spPr>
          <a:xfrm>
            <a:off x="8783091" y="202485"/>
            <a:ext cx="2735265" cy="400110"/>
          </a:xfrm>
          <a:prstGeom prst="rect">
            <a:avLst/>
          </a:prstGeom>
          <a:noFill/>
        </p:spPr>
        <p:txBody>
          <a:bodyPr wrap="square">
            <a:spAutoFit/>
          </a:bodyPr>
          <a:lstStyle>
            <a:defPPr>
              <a:defRPr lang="en-US"/>
            </a:defPPr>
            <a:lvl1pPr algn="r" rtl="1">
              <a:defRPr sz="2000">
                <a:cs typeface="B Titr" panose="00000700000000000000" pitchFamily="2" charset="-78"/>
              </a:defRPr>
            </a:lvl1pPr>
          </a:lstStyle>
          <a:p>
            <a:r>
              <a:rPr lang="fa-IR" dirty="0"/>
              <a:t>چند شرط مهم</a:t>
            </a:r>
          </a:p>
        </p:txBody>
      </p:sp>
    </p:spTree>
    <p:extLst>
      <p:ext uri="{BB962C8B-B14F-4D97-AF65-F5344CB8AC3E}">
        <p14:creationId xmlns:p14="http://schemas.microsoft.com/office/powerpoint/2010/main" val="868295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right)">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right)">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righ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right)">
                                      <p:cBhvr>
                                        <p:cTn id="22" dur="500"/>
                                        <p:tgtEl>
                                          <p:spTgt spid="9"/>
                                        </p:tgtEl>
                                      </p:cBhvr>
                                    </p:animEffect>
                                  </p:childTnLst>
                                </p:cTn>
                              </p:par>
                            </p:childTnLst>
                          </p:cTn>
                        </p:par>
                        <p:par>
                          <p:cTn id="23" fill="hold">
                            <p:stCondLst>
                              <p:cond delay="500"/>
                            </p:stCondLst>
                            <p:childTnLst>
                              <p:par>
                                <p:cTn id="24" presetID="22" presetClass="entr" presetSubtype="2" fill="hold" grpId="0"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wipe(right)">
                                      <p:cBhvr>
                                        <p:cTn id="26" dur="500"/>
                                        <p:tgtEl>
                                          <p:spTgt spid="4"/>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4"/>
                                        </p:tgtEl>
                                        <p:attrNameLst>
                                          <p:attrName>style.visibility</p:attrName>
                                        </p:attrNameLst>
                                      </p:cBhvr>
                                      <p:to>
                                        <p:strVal val="hidden"/>
                                      </p:to>
                                    </p:set>
                                  </p:childTnLst>
                                </p:cTn>
                              </p:par>
                            </p:childTnLst>
                          </p:cTn>
                        </p:par>
                        <p:par>
                          <p:cTn id="31" fill="hold">
                            <p:stCondLst>
                              <p:cond delay="0"/>
                            </p:stCondLst>
                            <p:childTnLst>
                              <p:par>
                                <p:cTn id="32" presetID="22" presetClass="entr" presetSubtype="2" fill="hold" grpId="0" nodeType="after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wipe(right)">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2"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wipe(right)">
                                      <p:cBhvr>
                                        <p:cTn id="39" dur="500"/>
                                        <p:tgtEl>
                                          <p:spTgt spid="22"/>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2" fill="hold" grpId="0" nodeType="clickEffect">
                                  <p:stCondLst>
                                    <p:cond delay="0"/>
                                  </p:stCondLst>
                                  <p:childTnLst>
                                    <p:set>
                                      <p:cBhvr>
                                        <p:cTn id="43" dur="1" fill="hold">
                                          <p:stCondLst>
                                            <p:cond delay="0"/>
                                          </p:stCondLst>
                                        </p:cTn>
                                        <p:tgtEl>
                                          <p:spTgt spid="23"/>
                                        </p:tgtEl>
                                        <p:attrNameLst>
                                          <p:attrName>style.visibility</p:attrName>
                                        </p:attrNameLst>
                                      </p:cBhvr>
                                      <p:to>
                                        <p:strVal val="visible"/>
                                      </p:to>
                                    </p:set>
                                    <p:animEffect transition="in" filter="wipe(right)">
                                      <p:cBhvr>
                                        <p:cTn id="44" dur="500"/>
                                        <p:tgtEl>
                                          <p:spTgt spid="23"/>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2"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wipe(right)">
                                      <p:cBhvr>
                                        <p:cTn id="49" dur="500"/>
                                        <p:tgtEl>
                                          <p:spTgt spid="8"/>
                                        </p:tgtEl>
                                      </p:cBhvr>
                                    </p:animEffect>
                                  </p:childTnLst>
                                </p:cTn>
                              </p:par>
                            </p:childTnLst>
                          </p:cTn>
                        </p:par>
                        <p:par>
                          <p:cTn id="50" fill="hold">
                            <p:stCondLst>
                              <p:cond delay="500"/>
                            </p:stCondLst>
                            <p:childTnLst>
                              <p:par>
                                <p:cTn id="51" presetID="1" presetClass="entr" presetSubtype="0" fill="hold" nodeType="afterEffect">
                                  <p:stCondLst>
                                    <p:cond delay="0"/>
                                  </p:stCondLst>
                                  <p:childTnLst>
                                    <p:set>
                                      <p:cBhvr>
                                        <p:cTn id="52" dur="1" fill="hold">
                                          <p:stCondLst>
                                            <p:cond delay="0"/>
                                          </p:stCondLst>
                                        </p:cTn>
                                        <p:tgtEl>
                                          <p:spTgt spid="21"/>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22" presetClass="entr" presetSubtype="2" fill="hold" grpId="0" nodeType="clickEffect">
                                  <p:stCondLst>
                                    <p:cond delay="0"/>
                                  </p:stCondLst>
                                  <p:childTnLst>
                                    <p:set>
                                      <p:cBhvr>
                                        <p:cTn id="56" dur="1" fill="hold">
                                          <p:stCondLst>
                                            <p:cond delay="0"/>
                                          </p:stCondLst>
                                        </p:cTn>
                                        <p:tgtEl>
                                          <p:spTgt spid="16"/>
                                        </p:tgtEl>
                                        <p:attrNameLst>
                                          <p:attrName>style.visibility</p:attrName>
                                        </p:attrNameLst>
                                      </p:cBhvr>
                                      <p:to>
                                        <p:strVal val="visible"/>
                                      </p:to>
                                    </p:set>
                                    <p:animEffect transition="in" filter="wipe(right)">
                                      <p:cBhvr>
                                        <p:cTn id="57" dur="500"/>
                                        <p:tgtEl>
                                          <p:spTgt spid="16"/>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2" fill="hold" grpId="0" nodeType="clickEffect">
                                  <p:stCondLst>
                                    <p:cond delay="0"/>
                                  </p:stCondLst>
                                  <p:childTnLst>
                                    <p:set>
                                      <p:cBhvr>
                                        <p:cTn id="61" dur="1" fill="hold">
                                          <p:stCondLst>
                                            <p:cond delay="0"/>
                                          </p:stCondLst>
                                        </p:cTn>
                                        <p:tgtEl>
                                          <p:spTgt spid="18"/>
                                        </p:tgtEl>
                                        <p:attrNameLst>
                                          <p:attrName>style.visibility</p:attrName>
                                        </p:attrNameLst>
                                      </p:cBhvr>
                                      <p:to>
                                        <p:strVal val="visible"/>
                                      </p:to>
                                    </p:set>
                                    <p:animEffect transition="in" filter="wipe(right)">
                                      <p:cBhvr>
                                        <p:cTn id="6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63" fill="hold" display="0">
                  <p:stCondLst>
                    <p:cond delay="indefinite"/>
                  </p:stCondLst>
                </p:cTn>
                <p:tgtEl>
                  <p:spTgt spid="21"/>
                </p:tgtEl>
              </p:cMediaNode>
            </p:video>
          </p:childTnLst>
        </p:cTn>
      </p:par>
    </p:tnLst>
    <p:bldLst>
      <p:bldP spid="6" grpId="0" animBg="1"/>
      <p:bldP spid="7" grpId="0" animBg="1"/>
      <p:bldP spid="8" grpId="0" animBg="1"/>
      <p:bldP spid="9" grpId="0" animBg="1"/>
      <p:bldP spid="10" grpId="0" animBg="1"/>
      <p:bldP spid="15" grpId="0" animBg="1"/>
      <p:bldP spid="16" grpId="0" animBg="1"/>
      <p:bldP spid="18" grpId="0" animBg="1"/>
      <p:bldP spid="22" grpId="0" animBg="1"/>
      <p:bldP spid="23" grpId="0" animBg="1"/>
      <p:bldP spid="4" grpId="0" animBg="1"/>
      <p:bldP spid="4" grpId="1"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167DD8-B2F9-4D25-8383-18C8DB19C54F}"/>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21254934" flipH="1">
            <a:off x="8803895" y="341870"/>
            <a:ext cx="3234333" cy="577717"/>
          </a:xfrm>
          <a:prstGeom prst="rect">
            <a:avLst/>
          </a:prstGeom>
        </p:spPr>
      </p:pic>
      <p:sp>
        <p:nvSpPr>
          <p:cNvPr id="3" name="TextBox 2">
            <a:extLst>
              <a:ext uri="{FF2B5EF4-FFF2-40B4-BE49-F238E27FC236}">
                <a16:creationId xmlns:a16="http://schemas.microsoft.com/office/drawing/2014/main" id="{D984E3A7-C836-4D7B-949C-356BDF89F34B}"/>
              </a:ext>
            </a:extLst>
          </p:cNvPr>
          <p:cNvSpPr txBox="1"/>
          <p:nvPr/>
        </p:nvSpPr>
        <p:spPr>
          <a:xfrm>
            <a:off x="9075190" y="401308"/>
            <a:ext cx="2735265" cy="400110"/>
          </a:xfrm>
          <a:prstGeom prst="rect">
            <a:avLst/>
          </a:prstGeom>
          <a:noFill/>
        </p:spPr>
        <p:txBody>
          <a:bodyPr wrap="square">
            <a:spAutoFit/>
          </a:bodyPr>
          <a:lstStyle/>
          <a:p>
            <a:pPr algn="r"/>
            <a:r>
              <a:rPr lang="fa-IR" sz="2000" dirty="0">
                <a:cs typeface="B Titr" panose="00000700000000000000" pitchFamily="2" charset="-78"/>
              </a:rPr>
              <a:t>مخاطب جهاد تبیین</a:t>
            </a:r>
          </a:p>
        </p:txBody>
      </p:sp>
      <p:sp>
        <p:nvSpPr>
          <p:cNvPr id="30" name="Rectangle: Rounded Corners 19">
            <a:extLst>
              <a:ext uri="{FF2B5EF4-FFF2-40B4-BE49-F238E27FC236}">
                <a16:creationId xmlns:a16="http://schemas.microsoft.com/office/drawing/2014/main" id="{6E4B12F4-101F-8BBB-1012-CA543CD6625C}"/>
              </a:ext>
            </a:extLst>
          </p:cNvPr>
          <p:cNvSpPr/>
          <p:nvPr/>
        </p:nvSpPr>
        <p:spPr>
          <a:xfrm>
            <a:off x="9744501" y="1273041"/>
            <a:ext cx="1678317" cy="643167"/>
          </a:xfrm>
          <a:prstGeom prst="roundRect">
            <a:avLst/>
          </a:prstGeom>
          <a:solidFill>
            <a:srgbClr val="FFFF00"/>
          </a:solidFill>
          <a:ln>
            <a:noFill/>
          </a:ln>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rtl="1"/>
            <a:r>
              <a:rPr lang="fa-IR" sz="2000" dirty="0">
                <a:solidFill>
                  <a:srgbClr val="002060"/>
                </a:solidFill>
                <a:cs typeface="B Titr" panose="00000700000000000000" pitchFamily="2" charset="-78"/>
              </a:rPr>
              <a:t>حواریّون انقلاب</a:t>
            </a:r>
          </a:p>
        </p:txBody>
      </p:sp>
      <p:sp>
        <p:nvSpPr>
          <p:cNvPr id="6" name="Rectangle: Rounded Corners 19">
            <a:extLst>
              <a:ext uri="{FF2B5EF4-FFF2-40B4-BE49-F238E27FC236}">
                <a16:creationId xmlns:a16="http://schemas.microsoft.com/office/drawing/2014/main" id="{6E4B12F4-101F-8BBB-1012-CA543CD6625C}"/>
              </a:ext>
            </a:extLst>
          </p:cNvPr>
          <p:cNvSpPr/>
          <p:nvPr/>
        </p:nvSpPr>
        <p:spPr>
          <a:xfrm>
            <a:off x="8215953" y="1273041"/>
            <a:ext cx="1528548" cy="643167"/>
          </a:xfrm>
          <a:prstGeom prst="roundRect">
            <a:avLst/>
          </a:prstGeom>
          <a:ln>
            <a:noFill/>
          </a:ln>
        </p:spPr>
        <p:style>
          <a:lnRef idx="1">
            <a:schemeClr val="accent6"/>
          </a:lnRef>
          <a:fillRef idx="2">
            <a:schemeClr val="accent6"/>
          </a:fillRef>
          <a:effectRef idx="1">
            <a:schemeClr val="accent6"/>
          </a:effectRef>
          <a:fontRef idx="minor">
            <a:schemeClr val="dk1"/>
          </a:fontRef>
        </p:style>
        <p:txBody>
          <a:bodyPr rtlCol="1" anchor="ctr"/>
          <a:lstStyle/>
          <a:p>
            <a:pPr algn="ctr" rtl="1"/>
            <a:r>
              <a:rPr lang="fa-IR" sz="2000" dirty="0">
                <a:cs typeface="B Titr" panose="00000700000000000000" pitchFamily="2" charset="-78"/>
              </a:rPr>
              <a:t>انقلابی</a:t>
            </a:r>
          </a:p>
        </p:txBody>
      </p:sp>
      <p:sp>
        <p:nvSpPr>
          <p:cNvPr id="7" name="Rectangle: Rounded Corners 19">
            <a:extLst>
              <a:ext uri="{FF2B5EF4-FFF2-40B4-BE49-F238E27FC236}">
                <a16:creationId xmlns:a16="http://schemas.microsoft.com/office/drawing/2014/main" id="{6E4B12F4-101F-8BBB-1012-CA543CD6625C}"/>
              </a:ext>
            </a:extLst>
          </p:cNvPr>
          <p:cNvSpPr/>
          <p:nvPr/>
        </p:nvSpPr>
        <p:spPr>
          <a:xfrm>
            <a:off x="3903259" y="1273041"/>
            <a:ext cx="4312695" cy="643167"/>
          </a:xfrm>
          <a:prstGeom prst="roundRect">
            <a:avLst/>
          </a:prstGeom>
          <a:solidFill>
            <a:schemeClr val="bg1">
              <a:lumMod val="85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1" anchor="ctr"/>
          <a:lstStyle/>
          <a:p>
            <a:pPr algn="ctr" rtl="1"/>
            <a:r>
              <a:rPr lang="fa-IR" sz="2000" dirty="0">
                <a:solidFill>
                  <a:schemeClr val="tx1"/>
                </a:solidFill>
                <a:cs typeface="B Titr" panose="00000700000000000000" pitchFamily="2" charset="-78"/>
              </a:rPr>
              <a:t>خاکستری</a:t>
            </a:r>
          </a:p>
        </p:txBody>
      </p:sp>
      <p:sp>
        <p:nvSpPr>
          <p:cNvPr id="8" name="Rectangle: Rounded Corners 19">
            <a:extLst>
              <a:ext uri="{FF2B5EF4-FFF2-40B4-BE49-F238E27FC236}">
                <a16:creationId xmlns:a16="http://schemas.microsoft.com/office/drawing/2014/main" id="{6E4B12F4-101F-8BBB-1012-CA543CD6625C}"/>
              </a:ext>
            </a:extLst>
          </p:cNvPr>
          <p:cNvSpPr/>
          <p:nvPr/>
        </p:nvSpPr>
        <p:spPr>
          <a:xfrm>
            <a:off x="2374710" y="1273041"/>
            <a:ext cx="1528548" cy="643167"/>
          </a:xfrm>
          <a:prstGeom prst="roundRect">
            <a:avLst/>
          </a:prstGeom>
          <a:ln>
            <a:noFill/>
          </a:ln>
        </p:spPr>
        <p:style>
          <a:lnRef idx="1">
            <a:schemeClr val="dk1"/>
          </a:lnRef>
          <a:fillRef idx="2">
            <a:schemeClr val="dk1"/>
          </a:fillRef>
          <a:effectRef idx="1">
            <a:schemeClr val="dk1"/>
          </a:effectRef>
          <a:fontRef idx="minor">
            <a:schemeClr val="dk1"/>
          </a:fontRef>
        </p:style>
        <p:txBody>
          <a:bodyPr rtlCol="1" anchor="ctr"/>
          <a:lstStyle/>
          <a:p>
            <a:pPr algn="ctr" rtl="1"/>
            <a:r>
              <a:rPr lang="fa-IR" sz="2000" dirty="0">
                <a:cs typeface="B Titr" panose="00000700000000000000" pitchFamily="2" charset="-78"/>
              </a:rPr>
              <a:t>مخالف</a:t>
            </a:r>
          </a:p>
        </p:txBody>
      </p:sp>
      <p:sp>
        <p:nvSpPr>
          <p:cNvPr id="9" name="Rectangle: Rounded Corners 19">
            <a:extLst>
              <a:ext uri="{FF2B5EF4-FFF2-40B4-BE49-F238E27FC236}">
                <a16:creationId xmlns:a16="http://schemas.microsoft.com/office/drawing/2014/main" id="{6E4B12F4-101F-8BBB-1012-CA543CD6625C}"/>
              </a:ext>
            </a:extLst>
          </p:cNvPr>
          <p:cNvSpPr/>
          <p:nvPr/>
        </p:nvSpPr>
        <p:spPr>
          <a:xfrm>
            <a:off x="846162" y="1273041"/>
            <a:ext cx="1528548" cy="643167"/>
          </a:xfrm>
          <a:prstGeom prst="roundRect">
            <a:avLst/>
          </a:prstGeom>
          <a:ln>
            <a:noFill/>
          </a:ln>
        </p:spPr>
        <p:style>
          <a:lnRef idx="3">
            <a:schemeClr val="lt1"/>
          </a:lnRef>
          <a:fillRef idx="1">
            <a:schemeClr val="dk1"/>
          </a:fillRef>
          <a:effectRef idx="1">
            <a:schemeClr val="dk1"/>
          </a:effectRef>
          <a:fontRef idx="minor">
            <a:schemeClr val="lt1"/>
          </a:fontRef>
        </p:style>
        <p:txBody>
          <a:bodyPr rtlCol="1" anchor="ctr"/>
          <a:lstStyle/>
          <a:p>
            <a:pPr algn="ctr" rtl="1"/>
            <a:r>
              <a:rPr lang="fa-IR" sz="2000" dirty="0">
                <a:cs typeface="B Titr" panose="00000700000000000000" pitchFamily="2" charset="-78"/>
              </a:rPr>
              <a:t>معاند</a:t>
            </a:r>
          </a:p>
        </p:txBody>
      </p:sp>
      <p:sp>
        <p:nvSpPr>
          <p:cNvPr id="12" name="Rounded Rectangle 11"/>
          <p:cNvSpPr/>
          <p:nvPr/>
        </p:nvSpPr>
        <p:spPr>
          <a:xfrm>
            <a:off x="10168515" y="3402946"/>
            <a:ext cx="1724856" cy="772831"/>
          </a:xfrm>
          <a:prstGeom prst="round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2800" dirty="0">
                <a:solidFill>
                  <a:srgbClr val="0D1F63"/>
                </a:solidFill>
                <a:latin typeface="Calibri Light" panose="020F0302020204030204"/>
                <a:cs typeface="B Titr" panose="00000700000000000000" pitchFamily="2" charset="-78"/>
              </a:rPr>
              <a:t>نوع اقدام</a:t>
            </a:r>
          </a:p>
        </p:txBody>
      </p:sp>
      <p:sp>
        <p:nvSpPr>
          <p:cNvPr id="13" name="Right Brace 12"/>
          <p:cNvSpPr/>
          <p:nvPr/>
        </p:nvSpPr>
        <p:spPr>
          <a:xfrm>
            <a:off x="9370401" y="2657150"/>
            <a:ext cx="569481" cy="2264425"/>
          </a:xfrm>
          <a:prstGeom prst="rightBrace">
            <a:avLst>
              <a:gd name="adj1" fmla="val 67759"/>
              <a:gd name="adj2" fmla="val 50000"/>
            </a:avLst>
          </a:prstGeom>
          <a:ln w="38100">
            <a:solidFill>
              <a:srgbClr val="FFC000"/>
            </a:solidFill>
          </a:ln>
        </p:spPr>
        <p:style>
          <a:lnRef idx="1">
            <a:schemeClr val="accent2"/>
          </a:lnRef>
          <a:fillRef idx="0">
            <a:schemeClr val="accent2"/>
          </a:fillRef>
          <a:effectRef idx="0">
            <a:schemeClr val="accent2"/>
          </a:effectRef>
          <a:fontRef idx="minor">
            <a:schemeClr val="tx1"/>
          </a:fontRef>
        </p:style>
        <p:txBody>
          <a:bodyPr rtlCol="1" anchor="ctr"/>
          <a:lstStyle/>
          <a:p>
            <a:pPr algn="ctr"/>
            <a:endParaRPr lang="fa-IR">
              <a:ln>
                <a:solidFill>
                  <a:srgbClr val="FFC000"/>
                </a:solidFill>
              </a:ln>
              <a:solidFill>
                <a:srgbClr val="0D1F63"/>
              </a:solidFill>
            </a:endParaRPr>
          </a:p>
        </p:txBody>
      </p:sp>
      <p:sp>
        <p:nvSpPr>
          <p:cNvPr id="14" name="Rounded Rectangle 13"/>
          <p:cNvSpPr/>
          <p:nvPr/>
        </p:nvSpPr>
        <p:spPr>
          <a:xfrm>
            <a:off x="7742538" y="4594787"/>
            <a:ext cx="1528548" cy="50309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400" dirty="0">
                <a:solidFill>
                  <a:srgbClr val="0D1F63"/>
                </a:solidFill>
                <a:latin typeface="Calibri Light" panose="020F0302020204030204"/>
                <a:cs typeface="B Titr" panose="00000700000000000000" pitchFamily="2" charset="-78"/>
              </a:rPr>
              <a:t>تشکیلاتی</a:t>
            </a:r>
          </a:p>
        </p:txBody>
      </p:sp>
      <p:sp>
        <p:nvSpPr>
          <p:cNvPr id="15" name="Rounded Rectangle 14"/>
          <p:cNvSpPr/>
          <p:nvPr/>
        </p:nvSpPr>
        <p:spPr>
          <a:xfrm>
            <a:off x="7742539" y="2328754"/>
            <a:ext cx="1528547" cy="554760"/>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400" dirty="0">
                <a:solidFill>
                  <a:srgbClr val="0D1F63"/>
                </a:solidFill>
                <a:latin typeface="Calibri Light" panose="020F0302020204030204"/>
                <a:cs typeface="B Titr" panose="00000700000000000000" pitchFamily="2" charset="-78"/>
              </a:rPr>
              <a:t> فردی</a:t>
            </a:r>
          </a:p>
        </p:txBody>
      </p:sp>
      <p:sp>
        <p:nvSpPr>
          <p:cNvPr id="35" name="TextBox 34">
            <a:extLst>
              <a:ext uri="{FF2B5EF4-FFF2-40B4-BE49-F238E27FC236}">
                <a16:creationId xmlns:a16="http://schemas.microsoft.com/office/drawing/2014/main" id="{41BAA0DC-B3B2-6E49-3C4D-D495B0F6BBF5}"/>
              </a:ext>
            </a:extLst>
          </p:cNvPr>
          <p:cNvSpPr txBox="1"/>
          <p:nvPr/>
        </p:nvSpPr>
        <p:spPr>
          <a:xfrm>
            <a:off x="524512" y="4058305"/>
            <a:ext cx="2640323" cy="400110"/>
          </a:xfrm>
          <a:prstGeom prst="rect">
            <a:avLst/>
          </a:prstGeom>
          <a:noFill/>
          <a:ln>
            <a:solidFill>
              <a:schemeClr val="bg1"/>
            </a:solidFill>
          </a:ln>
        </p:spPr>
        <p:txBody>
          <a:bodyPr wrap="square">
            <a:spAutoFit/>
          </a:bodyPr>
          <a:lstStyle/>
          <a:p>
            <a:pPr algn="ctr" rtl="1"/>
            <a:r>
              <a:rPr lang="fa-IR" sz="2000" dirty="0">
                <a:solidFill>
                  <a:schemeClr val="bg1"/>
                </a:solidFill>
                <a:latin typeface="mitra"/>
                <a:cs typeface="B Zar" panose="00000400000000000000" pitchFamily="2" charset="-78"/>
              </a:rPr>
              <a:t>آمادگی عالی این قشر برای اقدام</a:t>
            </a:r>
            <a:endParaRPr lang="fa-IR" sz="2000" dirty="0">
              <a:solidFill>
                <a:schemeClr val="bg1"/>
              </a:solidFill>
              <a:cs typeface="B Zar" panose="00000400000000000000" pitchFamily="2" charset="-78"/>
            </a:endParaRPr>
          </a:p>
        </p:txBody>
      </p:sp>
      <p:sp>
        <p:nvSpPr>
          <p:cNvPr id="37" name="TextBox 36">
            <a:extLst>
              <a:ext uri="{FF2B5EF4-FFF2-40B4-BE49-F238E27FC236}">
                <a16:creationId xmlns:a16="http://schemas.microsoft.com/office/drawing/2014/main" id="{ED89CEE1-EED8-E2F3-8800-2CCD2F5C523E}"/>
              </a:ext>
            </a:extLst>
          </p:cNvPr>
          <p:cNvSpPr txBox="1"/>
          <p:nvPr/>
        </p:nvSpPr>
        <p:spPr>
          <a:xfrm>
            <a:off x="528623" y="4674163"/>
            <a:ext cx="2640323" cy="400110"/>
          </a:xfrm>
          <a:prstGeom prst="rect">
            <a:avLst/>
          </a:prstGeom>
          <a:noFill/>
          <a:ln>
            <a:solidFill>
              <a:schemeClr val="bg1"/>
            </a:solidFill>
          </a:ln>
        </p:spPr>
        <p:txBody>
          <a:bodyPr wrap="square">
            <a:spAutoFit/>
          </a:bodyPr>
          <a:lstStyle>
            <a:defPPr>
              <a:defRPr lang="en-US"/>
            </a:defPPr>
            <a:lvl1pPr algn="r" rtl="1">
              <a:defRPr sz="2000">
                <a:solidFill>
                  <a:schemeClr val="bg1"/>
                </a:solidFill>
                <a:latin typeface="mitra"/>
                <a:cs typeface="B Zar" panose="00000400000000000000" pitchFamily="2" charset="-78"/>
              </a:defRPr>
            </a:lvl1pPr>
          </a:lstStyle>
          <a:p>
            <a:pPr algn="ctr"/>
            <a:r>
              <a:rPr lang="fa-IR" dirty="0"/>
              <a:t>رابطۀ محبّتی با قشر خاکستری</a:t>
            </a:r>
          </a:p>
        </p:txBody>
      </p:sp>
      <p:sp>
        <p:nvSpPr>
          <p:cNvPr id="39" name="TextBox 38">
            <a:extLst>
              <a:ext uri="{FF2B5EF4-FFF2-40B4-BE49-F238E27FC236}">
                <a16:creationId xmlns:a16="http://schemas.microsoft.com/office/drawing/2014/main" id="{B1A43449-3804-AAB6-C3B1-D867A2F5DC9D}"/>
              </a:ext>
            </a:extLst>
          </p:cNvPr>
          <p:cNvSpPr txBox="1"/>
          <p:nvPr/>
        </p:nvSpPr>
        <p:spPr>
          <a:xfrm>
            <a:off x="524511" y="5290021"/>
            <a:ext cx="2640323" cy="1015663"/>
          </a:xfrm>
          <a:prstGeom prst="rect">
            <a:avLst/>
          </a:prstGeom>
          <a:noFill/>
          <a:ln>
            <a:solidFill>
              <a:schemeClr val="bg1"/>
            </a:solidFill>
          </a:ln>
        </p:spPr>
        <p:txBody>
          <a:bodyPr wrap="square">
            <a:spAutoFit/>
          </a:bodyPr>
          <a:lstStyle>
            <a:defPPr>
              <a:defRPr lang="en-US"/>
            </a:defPPr>
            <a:lvl1pPr algn="r" rtl="1">
              <a:defRPr sz="2000">
                <a:solidFill>
                  <a:schemeClr val="bg1"/>
                </a:solidFill>
                <a:latin typeface="mitra"/>
                <a:cs typeface="B Zar" panose="00000400000000000000" pitchFamily="2" charset="-78"/>
              </a:defRPr>
            </a:lvl1pPr>
          </a:lstStyle>
          <a:p>
            <a:pPr algn="ctr"/>
            <a:r>
              <a:rPr lang="fa-IR" dirty="0"/>
              <a:t>تحت تأثیر بمباران </a:t>
            </a:r>
            <a:r>
              <a:rPr lang="fa-IR" dirty="0" err="1"/>
              <a:t>رسانه‌ایِ</a:t>
            </a:r>
            <a:endParaRPr lang="fa-IR" dirty="0"/>
          </a:p>
          <a:p>
            <a:pPr algn="ctr"/>
            <a:r>
              <a:rPr lang="fa-IR" dirty="0"/>
              <a:t> دشمن بودن قشر خاکستری</a:t>
            </a:r>
          </a:p>
          <a:p>
            <a:pPr algn="ctr"/>
            <a:r>
              <a:rPr lang="fa-IR" dirty="0"/>
              <a:t>در شبانه‌روز</a:t>
            </a:r>
          </a:p>
        </p:txBody>
      </p:sp>
      <p:sp>
        <p:nvSpPr>
          <p:cNvPr id="49" name="TextBox 48">
            <a:extLst>
              <a:ext uri="{FF2B5EF4-FFF2-40B4-BE49-F238E27FC236}">
                <a16:creationId xmlns:a16="http://schemas.microsoft.com/office/drawing/2014/main" id="{D984E3A7-C836-4D7B-949C-356BDF89F34B}"/>
              </a:ext>
            </a:extLst>
          </p:cNvPr>
          <p:cNvSpPr txBox="1"/>
          <p:nvPr/>
        </p:nvSpPr>
        <p:spPr>
          <a:xfrm>
            <a:off x="2499632" y="2898018"/>
            <a:ext cx="4684857" cy="707886"/>
          </a:xfrm>
          <a:prstGeom prst="rect">
            <a:avLst/>
          </a:prstGeom>
          <a:noFill/>
          <a:ln>
            <a:solidFill>
              <a:srgbClr val="FFC000"/>
            </a:solidFill>
          </a:ln>
        </p:spPr>
        <p:txBody>
          <a:bodyPr wrap="square">
            <a:spAutoFit/>
          </a:bodyPr>
          <a:lstStyle/>
          <a:p>
            <a:pPr algn="ctr" rtl="1"/>
            <a:r>
              <a:rPr lang="fa-IR" sz="2000" dirty="0">
                <a:solidFill>
                  <a:schemeClr val="bg1"/>
                </a:solidFill>
                <a:cs typeface="B Zar" panose="00000400000000000000" pitchFamily="2" charset="-78"/>
              </a:rPr>
              <a:t>مثلاً اگر هر نفر هشت نفر را تحت </a:t>
            </a:r>
            <a:r>
              <a:rPr lang="fa-IR" sz="2000" dirty="0" err="1">
                <a:solidFill>
                  <a:schemeClr val="bg1"/>
                </a:solidFill>
                <a:cs typeface="B Zar" panose="00000400000000000000" pitchFamily="2" charset="-78"/>
              </a:rPr>
              <a:t>تکفّل</a:t>
            </a:r>
            <a:r>
              <a:rPr lang="fa-IR" sz="2000" dirty="0">
                <a:solidFill>
                  <a:schemeClr val="bg1"/>
                </a:solidFill>
                <a:cs typeface="B Zar" panose="00000400000000000000" pitchFamily="2" charset="-78"/>
              </a:rPr>
              <a:t> قرار دهد،</a:t>
            </a:r>
            <a:endParaRPr lang="en-US" sz="2000" dirty="0">
              <a:solidFill>
                <a:schemeClr val="bg1"/>
              </a:solidFill>
              <a:cs typeface="B Zar" panose="00000400000000000000" pitchFamily="2" charset="-78"/>
            </a:endParaRPr>
          </a:p>
          <a:p>
            <a:pPr algn="ctr" rtl="1"/>
            <a:r>
              <a:rPr lang="fa-IR" sz="2000" dirty="0">
                <a:solidFill>
                  <a:schemeClr val="bg1"/>
                </a:solidFill>
                <a:cs typeface="B Zar" panose="00000400000000000000" pitchFamily="2" charset="-78"/>
              </a:rPr>
              <a:t>هم نیاز </a:t>
            </a:r>
            <a:r>
              <a:rPr lang="fa-IR" sz="2000" dirty="0" err="1">
                <a:solidFill>
                  <a:schemeClr val="bg1"/>
                </a:solidFill>
                <a:cs typeface="B Zar" panose="00000400000000000000" pitchFamily="2" charset="-78"/>
              </a:rPr>
              <a:t>معاشرانش</a:t>
            </a:r>
            <a:r>
              <a:rPr lang="fa-IR" sz="2000" dirty="0">
                <a:solidFill>
                  <a:schemeClr val="bg1"/>
                </a:solidFill>
                <a:cs typeface="B Zar" panose="00000400000000000000" pitchFamily="2" charset="-78"/>
              </a:rPr>
              <a:t> را حل </a:t>
            </a:r>
            <a:r>
              <a:rPr lang="fa-IR" sz="2000" dirty="0" err="1">
                <a:solidFill>
                  <a:schemeClr val="bg1"/>
                </a:solidFill>
                <a:cs typeface="B Zar" panose="00000400000000000000" pitchFamily="2" charset="-78"/>
              </a:rPr>
              <a:t>می‌کند</a:t>
            </a:r>
            <a:r>
              <a:rPr lang="fa-IR" sz="2000" dirty="0">
                <a:solidFill>
                  <a:schemeClr val="bg1"/>
                </a:solidFill>
                <a:cs typeface="B Zar" panose="00000400000000000000" pitchFamily="2" charset="-78"/>
              </a:rPr>
              <a:t> هم خودش رشد </a:t>
            </a:r>
            <a:r>
              <a:rPr lang="fa-IR" sz="2000" dirty="0" err="1">
                <a:solidFill>
                  <a:schemeClr val="bg1"/>
                </a:solidFill>
                <a:cs typeface="B Zar" panose="00000400000000000000" pitchFamily="2" charset="-78"/>
              </a:rPr>
              <a:t>می‌کند</a:t>
            </a:r>
            <a:r>
              <a:rPr lang="fa-IR" sz="2000" dirty="0">
                <a:solidFill>
                  <a:schemeClr val="bg1"/>
                </a:solidFill>
                <a:cs typeface="B Zar" panose="00000400000000000000" pitchFamily="2" charset="-78"/>
              </a:rPr>
              <a:t>.</a:t>
            </a:r>
          </a:p>
        </p:txBody>
      </p:sp>
      <p:sp>
        <p:nvSpPr>
          <p:cNvPr id="4" name="Rounded Rectangle 14">
            <a:extLst>
              <a:ext uri="{FF2B5EF4-FFF2-40B4-BE49-F238E27FC236}">
                <a16:creationId xmlns:a16="http://schemas.microsoft.com/office/drawing/2014/main" id="{147038E7-D8F1-D8FF-3268-CF185A793511}"/>
              </a:ext>
            </a:extLst>
          </p:cNvPr>
          <p:cNvSpPr/>
          <p:nvPr/>
        </p:nvSpPr>
        <p:spPr>
          <a:xfrm>
            <a:off x="2858127" y="2344525"/>
            <a:ext cx="3967869" cy="554760"/>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400" b="1" dirty="0">
                <a:solidFill>
                  <a:srgbClr val="FFC000"/>
                </a:solidFill>
                <a:latin typeface="Calibri Light" panose="020F0302020204030204"/>
                <a:cs typeface="B Zar" panose="00000400000000000000" pitchFamily="2" charset="-78"/>
              </a:rPr>
              <a:t>خدمت به </a:t>
            </a:r>
            <a:r>
              <a:rPr lang="fa-IR" sz="2400" b="1" dirty="0" err="1">
                <a:solidFill>
                  <a:srgbClr val="FFC000"/>
                </a:solidFill>
                <a:latin typeface="Calibri Light" panose="020F0302020204030204"/>
                <a:cs typeface="B Zar" panose="00000400000000000000" pitchFamily="2" charset="-78"/>
              </a:rPr>
              <a:t>همه‌ی</a:t>
            </a:r>
            <a:r>
              <a:rPr lang="fa-IR" sz="2400" b="1" dirty="0">
                <a:solidFill>
                  <a:srgbClr val="FFC000"/>
                </a:solidFill>
                <a:latin typeface="Calibri Light" panose="020F0302020204030204"/>
                <a:cs typeface="B Zar" panose="00000400000000000000" pitchFamily="2" charset="-78"/>
              </a:rPr>
              <a:t> </a:t>
            </a:r>
            <a:r>
              <a:rPr lang="fa-IR" sz="2400" b="1" dirty="0" err="1">
                <a:solidFill>
                  <a:srgbClr val="FFC000"/>
                </a:solidFill>
                <a:latin typeface="Calibri Light" panose="020F0302020204030204"/>
                <a:cs typeface="B Zar" panose="00000400000000000000" pitchFamily="2" charset="-78"/>
              </a:rPr>
              <a:t>شبکه‌ی</a:t>
            </a:r>
            <a:r>
              <a:rPr lang="fa-IR" sz="2400" b="1" dirty="0">
                <a:solidFill>
                  <a:srgbClr val="FFC000"/>
                </a:solidFill>
                <a:latin typeface="Calibri Light" panose="020F0302020204030204"/>
                <a:cs typeface="B Zar" panose="00000400000000000000" pitchFamily="2" charset="-78"/>
              </a:rPr>
              <a:t> </a:t>
            </a:r>
            <a:r>
              <a:rPr lang="fa-IR" sz="2400" b="1" dirty="0" err="1">
                <a:solidFill>
                  <a:srgbClr val="FFC000"/>
                </a:solidFill>
                <a:latin typeface="Calibri Light" panose="020F0302020204030204"/>
                <a:cs typeface="B Zar" panose="00000400000000000000" pitchFamily="2" charset="-78"/>
              </a:rPr>
              <a:t>معاشران</a:t>
            </a:r>
            <a:endParaRPr lang="fa-IR" sz="2400" b="1" dirty="0">
              <a:solidFill>
                <a:srgbClr val="FFC000"/>
              </a:solidFill>
              <a:latin typeface="Calibri Light" panose="020F0302020204030204"/>
              <a:cs typeface="B Zar" panose="00000400000000000000" pitchFamily="2" charset="-78"/>
            </a:endParaRPr>
          </a:p>
        </p:txBody>
      </p:sp>
      <p:sp>
        <p:nvSpPr>
          <p:cNvPr id="5" name="Arrow: Left 4">
            <a:extLst>
              <a:ext uri="{FF2B5EF4-FFF2-40B4-BE49-F238E27FC236}">
                <a16:creationId xmlns:a16="http://schemas.microsoft.com/office/drawing/2014/main" id="{B57BAE11-CC50-1F36-10CC-AA570ED67A4F}"/>
              </a:ext>
            </a:extLst>
          </p:cNvPr>
          <p:cNvSpPr/>
          <p:nvPr/>
        </p:nvSpPr>
        <p:spPr>
          <a:xfrm>
            <a:off x="7043292" y="2479917"/>
            <a:ext cx="440473" cy="264665"/>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en-US" sz="2400">
              <a:solidFill>
                <a:srgbClr val="0D1F63"/>
              </a:solidFill>
              <a:latin typeface="Calibri Light" panose="020F0302020204030204"/>
              <a:cs typeface="B Titr" panose="00000700000000000000" pitchFamily="2" charset="-78"/>
            </a:endParaRPr>
          </a:p>
        </p:txBody>
      </p:sp>
      <p:sp>
        <p:nvSpPr>
          <p:cNvPr id="10" name="Rounded Rectangle 14">
            <a:extLst>
              <a:ext uri="{FF2B5EF4-FFF2-40B4-BE49-F238E27FC236}">
                <a16:creationId xmlns:a16="http://schemas.microsoft.com/office/drawing/2014/main" id="{1A58B570-BA9A-C0E6-3586-8DFB29254B5C}"/>
              </a:ext>
            </a:extLst>
          </p:cNvPr>
          <p:cNvSpPr/>
          <p:nvPr/>
        </p:nvSpPr>
        <p:spPr>
          <a:xfrm>
            <a:off x="3717683" y="4568952"/>
            <a:ext cx="3090382" cy="554760"/>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2400" b="1" dirty="0" err="1">
                <a:solidFill>
                  <a:srgbClr val="FFC000"/>
                </a:solidFill>
                <a:latin typeface="Calibri Light" panose="020F0302020204030204"/>
                <a:cs typeface="B Zar" panose="00000400000000000000" pitchFamily="2" charset="-78"/>
              </a:rPr>
              <a:t>حواریّون</a:t>
            </a:r>
            <a:r>
              <a:rPr lang="fa-IR" sz="2400" b="1" dirty="0">
                <a:solidFill>
                  <a:srgbClr val="FFC000"/>
                </a:solidFill>
                <a:latin typeface="Calibri Light" panose="020F0302020204030204"/>
                <a:cs typeface="B Zar" panose="00000400000000000000" pitchFamily="2" charset="-78"/>
              </a:rPr>
              <a:t> انقلاب و انقلابی</a:t>
            </a:r>
          </a:p>
        </p:txBody>
      </p:sp>
      <p:sp>
        <p:nvSpPr>
          <p:cNvPr id="11" name="Arrow: Left 10">
            <a:extLst>
              <a:ext uri="{FF2B5EF4-FFF2-40B4-BE49-F238E27FC236}">
                <a16:creationId xmlns:a16="http://schemas.microsoft.com/office/drawing/2014/main" id="{774C3247-5217-6063-5DD4-DCDEBF41AC51}"/>
              </a:ext>
            </a:extLst>
          </p:cNvPr>
          <p:cNvSpPr/>
          <p:nvPr/>
        </p:nvSpPr>
        <p:spPr>
          <a:xfrm>
            <a:off x="6979086" y="4701810"/>
            <a:ext cx="440473" cy="264665"/>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en-US" sz="2400">
              <a:solidFill>
                <a:srgbClr val="0D1F63"/>
              </a:solidFill>
              <a:latin typeface="Calibri Light" panose="020F0302020204030204"/>
              <a:cs typeface="B Titr" panose="00000700000000000000" pitchFamily="2" charset="-78"/>
            </a:endParaRPr>
          </a:p>
        </p:txBody>
      </p:sp>
      <p:cxnSp>
        <p:nvCxnSpPr>
          <p:cNvPr id="17" name="Straight Arrow Connector 16">
            <a:extLst>
              <a:ext uri="{FF2B5EF4-FFF2-40B4-BE49-F238E27FC236}">
                <a16:creationId xmlns:a16="http://schemas.microsoft.com/office/drawing/2014/main" id="{BE163F0C-C685-8812-8AE1-20424B9A2B32}"/>
              </a:ext>
            </a:extLst>
          </p:cNvPr>
          <p:cNvCxnSpPr>
            <a:stCxn id="10" idx="1"/>
            <a:endCxn id="37" idx="3"/>
          </p:cNvCxnSpPr>
          <p:nvPr/>
        </p:nvCxnSpPr>
        <p:spPr>
          <a:xfrm flipH="1">
            <a:off x="3168946" y="4846332"/>
            <a:ext cx="548737" cy="27886"/>
          </a:xfrm>
          <a:prstGeom prst="straightConnector1">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D172883-FCFE-0796-3E6D-43364FE6033A}"/>
              </a:ext>
            </a:extLst>
          </p:cNvPr>
          <p:cNvCxnSpPr>
            <a:cxnSpLocks/>
            <a:stCxn id="10" idx="1"/>
            <a:endCxn id="35" idx="3"/>
          </p:cNvCxnSpPr>
          <p:nvPr/>
        </p:nvCxnSpPr>
        <p:spPr>
          <a:xfrm flipH="1" flipV="1">
            <a:off x="3164835" y="4258360"/>
            <a:ext cx="552848" cy="587972"/>
          </a:xfrm>
          <a:prstGeom prst="straightConnector1">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BD06250C-63AA-3220-AA11-1FB7BC5C9CE8}"/>
              </a:ext>
            </a:extLst>
          </p:cNvPr>
          <p:cNvCxnSpPr>
            <a:cxnSpLocks/>
            <a:stCxn id="10" idx="1"/>
            <a:endCxn id="39" idx="3"/>
          </p:cNvCxnSpPr>
          <p:nvPr/>
        </p:nvCxnSpPr>
        <p:spPr>
          <a:xfrm flipH="1">
            <a:off x="3164834" y="4846332"/>
            <a:ext cx="552849" cy="951521"/>
          </a:xfrm>
          <a:prstGeom prst="straightConnector1">
            <a:avLst/>
          </a:prstGeom>
          <a:ln w="28575">
            <a:solidFill>
              <a:schemeClr val="bg1"/>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1545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wipe(right)">
                                      <p:cBhvr>
                                        <p:cTn id="7" dur="5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right)">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righ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right)">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right)">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p:cTn id="32" dur="500" fill="hold"/>
                                        <p:tgtEl>
                                          <p:spTgt spid="12"/>
                                        </p:tgtEl>
                                        <p:attrNameLst>
                                          <p:attrName>ppt_w</p:attrName>
                                        </p:attrNameLst>
                                      </p:cBhvr>
                                      <p:tavLst>
                                        <p:tav tm="0">
                                          <p:val>
                                            <p:fltVal val="0"/>
                                          </p:val>
                                        </p:tav>
                                        <p:tav tm="100000">
                                          <p:val>
                                            <p:strVal val="#ppt_w"/>
                                          </p:val>
                                        </p:tav>
                                      </p:tavLst>
                                    </p:anim>
                                    <p:anim calcmode="lin" valueType="num">
                                      <p:cBhvr>
                                        <p:cTn id="33" dur="500" fill="hold"/>
                                        <p:tgtEl>
                                          <p:spTgt spid="12"/>
                                        </p:tgtEl>
                                        <p:attrNameLst>
                                          <p:attrName>ppt_h</p:attrName>
                                        </p:attrNameLst>
                                      </p:cBhvr>
                                      <p:tavLst>
                                        <p:tav tm="0">
                                          <p:val>
                                            <p:fltVal val="0"/>
                                          </p:val>
                                        </p:tav>
                                        <p:tav tm="100000">
                                          <p:val>
                                            <p:strVal val="#ppt_h"/>
                                          </p:val>
                                        </p:tav>
                                      </p:tavLst>
                                    </p:anim>
                                    <p:anim calcmode="lin" valueType="num">
                                      <p:cBhvr>
                                        <p:cTn id="34" dur="500" fill="hold"/>
                                        <p:tgtEl>
                                          <p:spTgt spid="12"/>
                                        </p:tgtEl>
                                        <p:attrNameLst>
                                          <p:attrName>style.rotation</p:attrName>
                                        </p:attrNameLst>
                                      </p:cBhvr>
                                      <p:tavLst>
                                        <p:tav tm="0">
                                          <p:val>
                                            <p:fltVal val="90"/>
                                          </p:val>
                                        </p:tav>
                                        <p:tav tm="100000">
                                          <p:val>
                                            <p:fltVal val="0"/>
                                          </p:val>
                                        </p:tav>
                                      </p:tavLst>
                                    </p:anim>
                                    <p:animEffect transition="in" filter="fade">
                                      <p:cBhvr>
                                        <p:cTn id="35" dur="500"/>
                                        <p:tgtEl>
                                          <p:spTgt spid="12"/>
                                        </p:tgtEl>
                                      </p:cBhvr>
                                    </p:animEffect>
                                  </p:childTnLst>
                                </p:cTn>
                              </p:par>
                            </p:childTnLst>
                          </p:cTn>
                        </p:par>
                        <p:par>
                          <p:cTn id="36" fill="hold">
                            <p:stCondLst>
                              <p:cond delay="500"/>
                            </p:stCondLst>
                            <p:childTnLst>
                              <p:par>
                                <p:cTn id="37" presetID="22" presetClass="entr" presetSubtype="2" fill="hold" grpId="0" nodeType="after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wipe(right)">
                                      <p:cBhvr>
                                        <p:cTn id="39" dur="500"/>
                                        <p:tgtEl>
                                          <p:spTgt spid="13"/>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2" fill="hold" grpId="0"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wipe(right)">
                                      <p:cBhvr>
                                        <p:cTn id="44" dur="500"/>
                                        <p:tgtEl>
                                          <p:spTgt spid="15"/>
                                        </p:tgtEl>
                                      </p:cBhvr>
                                    </p:animEffect>
                                  </p:childTnLst>
                                </p:cTn>
                              </p:par>
                            </p:childTnLst>
                          </p:cTn>
                        </p:par>
                        <p:par>
                          <p:cTn id="45" fill="hold">
                            <p:stCondLst>
                              <p:cond delay="500"/>
                            </p:stCondLst>
                            <p:childTnLst>
                              <p:par>
                                <p:cTn id="46" presetID="1" presetClass="entr" presetSubtype="0" fill="hold" grpId="0" nodeType="afterEffect">
                                  <p:stCondLst>
                                    <p:cond delay="0"/>
                                  </p:stCondLst>
                                  <p:childTnLst>
                                    <p:set>
                                      <p:cBhvr>
                                        <p:cTn id="47" dur="1" fill="hold">
                                          <p:stCondLst>
                                            <p:cond delay="0"/>
                                          </p:stCondLst>
                                        </p:cTn>
                                        <p:tgtEl>
                                          <p:spTgt spid="5"/>
                                        </p:tgtEl>
                                        <p:attrNameLst>
                                          <p:attrName>style.visibility</p:attrName>
                                        </p:attrNameLst>
                                      </p:cBhvr>
                                      <p:to>
                                        <p:strVal val="visible"/>
                                      </p:to>
                                    </p:set>
                                  </p:childTnLst>
                                </p:cTn>
                              </p:par>
                            </p:childTnLst>
                          </p:cTn>
                        </p:par>
                        <p:par>
                          <p:cTn id="48" fill="hold">
                            <p:stCondLst>
                              <p:cond delay="500"/>
                            </p:stCondLst>
                            <p:childTnLst>
                              <p:par>
                                <p:cTn id="49" presetID="22" presetClass="entr" presetSubtype="2" fill="hold" grpId="0" nodeType="afterEffect">
                                  <p:stCondLst>
                                    <p:cond delay="0"/>
                                  </p:stCondLst>
                                  <p:childTnLst>
                                    <p:set>
                                      <p:cBhvr>
                                        <p:cTn id="50" dur="1" fill="hold">
                                          <p:stCondLst>
                                            <p:cond delay="0"/>
                                          </p:stCondLst>
                                        </p:cTn>
                                        <p:tgtEl>
                                          <p:spTgt spid="4"/>
                                        </p:tgtEl>
                                        <p:attrNameLst>
                                          <p:attrName>style.visibility</p:attrName>
                                        </p:attrNameLst>
                                      </p:cBhvr>
                                      <p:to>
                                        <p:strVal val="visible"/>
                                      </p:to>
                                    </p:set>
                                    <p:animEffect transition="in" filter="wipe(right)">
                                      <p:cBhvr>
                                        <p:cTn id="51" dur="500"/>
                                        <p:tgtEl>
                                          <p:spTgt spid="4"/>
                                        </p:tgtEl>
                                      </p:cBhvr>
                                    </p:animEffect>
                                  </p:childTnLst>
                                </p:cTn>
                              </p:par>
                            </p:childTnLst>
                          </p:cTn>
                        </p:par>
                        <p:par>
                          <p:cTn id="52" fill="hold">
                            <p:stCondLst>
                              <p:cond delay="1000"/>
                            </p:stCondLst>
                            <p:childTnLst>
                              <p:par>
                                <p:cTn id="53" presetID="22" presetClass="entr" presetSubtype="1" fill="hold" grpId="0" nodeType="afterEffect">
                                  <p:stCondLst>
                                    <p:cond delay="0"/>
                                  </p:stCondLst>
                                  <p:childTnLst>
                                    <p:set>
                                      <p:cBhvr>
                                        <p:cTn id="54" dur="1" fill="hold">
                                          <p:stCondLst>
                                            <p:cond delay="0"/>
                                          </p:stCondLst>
                                        </p:cTn>
                                        <p:tgtEl>
                                          <p:spTgt spid="49"/>
                                        </p:tgtEl>
                                        <p:attrNameLst>
                                          <p:attrName>style.visibility</p:attrName>
                                        </p:attrNameLst>
                                      </p:cBhvr>
                                      <p:to>
                                        <p:strVal val="visible"/>
                                      </p:to>
                                    </p:set>
                                    <p:animEffect transition="in" filter="wipe(up)">
                                      <p:cBhvr>
                                        <p:cTn id="55" dur="500"/>
                                        <p:tgtEl>
                                          <p:spTgt spid="49"/>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2" fill="hold" grpId="0" nodeType="clickEffect">
                                  <p:stCondLst>
                                    <p:cond delay="0"/>
                                  </p:stCondLst>
                                  <p:childTnLst>
                                    <p:set>
                                      <p:cBhvr>
                                        <p:cTn id="59" dur="1" fill="hold">
                                          <p:stCondLst>
                                            <p:cond delay="0"/>
                                          </p:stCondLst>
                                        </p:cTn>
                                        <p:tgtEl>
                                          <p:spTgt spid="14"/>
                                        </p:tgtEl>
                                        <p:attrNameLst>
                                          <p:attrName>style.visibility</p:attrName>
                                        </p:attrNameLst>
                                      </p:cBhvr>
                                      <p:to>
                                        <p:strVal val="visible"/>
                                      </p:to>
                                    </p:set>
                                    <p:animEffect transition="in" filter="wipe(right)">
                                      <p:cBhvr>
                                        <p:cTn id="60" dur="500"/>
                                        <p:tgtEl>
                                          <p:spTgt spid="14"/>
                                        </p:tgtEl>
                                      </p:cBhvr>
                                    </p:animEffect>
                                  </p:childTnLst>
                                </p:cTn>
                              </p:par>
                            </p:childTnLst>
                          </p:cTn>
                        </p:par>
                        <p:par>
                          <p:cTn id="61" fill="hold">
                            <p:stCondLst>
                              <p:cond delay="500"/>
                            </p:stCondLst>
                            <p:childTnLst>
                              <p:par>
                                <p:cTn id="62" presetID="1" presetClass="entr" presetSubtype="0" fill="hold" grpId="0" nodeType="afterEffect">
                                  <p:stCondLst>
                                    <p:cond delay="0"/>
                                  </p:stCondLst>
                                  <p:childTnLst>
                                    <p:set>
                                      <p:cBhvr>
                                        <p:cTn id="63" dur="1" fill="hold">
                                          <p:stCondLst>
                                            <p:cond delay="0"/>
                                          </p:stCondLst>
                                        </p:cTn>
                                        <p:tgtEl>
                                          <p:spTgt spid="11"/>
                                        </p:tgtEl>
                                        <p:attrNameLst>
                                          <p:attrName>style.visibility</p:attrName>
                                        </p:attrNameLst>
                                      </p:cBhvr>
                                      <p:to>
                                        <p:strVal val="visible"/>
                                      </p:to>
                                    </p:set>
                                  </p:childTnLst>
                                </p:cTn>
                              </p:par>
                            </p:childTnLst>
                          </p:cTn>
                        </p:par>
                        <p:par>
                          <p:cTn id="64" fill="hold">
                            <p:stCondLst>
                              <p:cond delay="500"/>
                            </p:stCondLst>
                            <p:childTnLst>
                              <p:par>
                                <p:cTn id="65" presetID="22" presetClass="entr" presetSubtype="2" fill="hold" grpId="0" nodeType="afterEffect">
                                  <p:stCondLst>
                                    <p:cond delay="0"/>
                                  </p:stCondLst>
                                  <p:childTnLst>
                                    <p:set>
                                      <p:cBhvr>
                                        <p:cTn id="66" dur="1" fill="hold">
                                          <p:stCondLst>
                                            <p:cond delay="0"/>
                                          </p:stCondLst>
                                        </p:cTn>
                                        <p:tgtEl>
                                          <p:spTgt spid="10"/>
                                        </p:tgtEl>
                                        <p:attrNameLst>
                                          <p:attrName>style.visibility</p:attrName>
                                        </p:attrNameLst>
                                      </p:cBhvr>
                                      <p:to>
                                        <p:strVal val="visible"/>
                                      </p:to>
                                    </p:set>
                                    <p:animEffect transition="in" filter="wipe(right)">
                                      <p:cBhvr>
                                        <p:cTn id="67" dur="500"/>
                                        <p:tgtEl>
                                          <p:spTgt spid="10"/>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2" fill="hold"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wipe(right)">
                                      <p:cBhvr>
                                        <p:cTn id="72" dur="500"/>
                                        <p:tgtEl>
                                          <p:spTgt spid="18"/>
                                        </p:tgtEl>
                                      </p:cBhvr>
                                    </p:animEffect>
                                  </p:childTnLst>
                                </p:cTn>
                              </p:par>
                            </p:childTnLst>
                          </p:cTn>
                        </p:par>
                        <p:par>
                          <p:cTn id="73" fill="hold">
                            <p:stCondLst>
                              <p:cond delay="500"/>
                            </p:stCondLst>
                            <p:childTnLst>
                              <p:par>
                                <p:cTn id="74" presetID="22" presetClass="entr" presetSubtype="2" fill="hold" grpId="0" nodeType="afterEffect">
                                  <p:stCondLst>
                                    <p:cond delay="0"/>
                                  </p:stCondLst>
                                  <p:childTnLst>
                                    <p:set>
                                      <p:cBhvr>
                                        <p:cTn id="75" dur="1" fill="hold">
                                          <p:stCondLst>
                                            <p:cond delay="0"/>
                                          </p:stCondLst>
                                        </p:cTn>
                                        <p:tgtEl>
                                          <p:spTgt spid="35"/>
                                        </p:tgtEl>
                                        <p:attrNameLst>
                                          <p:attrName>style.visibility</p:attrName>
                                        </p:attrNameLst>
                                      </p:cBhvr>
                                      <p:to>
                                        <p:strVal val="visible"/>
                                      </p:to>
                                    </p:set>
                                    <p:animEffect transition="in" filter="wipe(right)">
                                      <p:cBhvr>
                                        <p:cTn id="76" dur="500"/>
                                        <p:tgtEl>
                                          <p:spTgt spid="35"/>
                                        </p:tgtEl>
                                      </p:cBhvr>
                                    </p:animEffect>
                                  </p:childTnLst>
                                </p:cTn>
                              </p:par>
                            </p:childTnLst>
                          </p:cTn>
                        </p:par>
                      </p:childTnLst>
                    </p:cTn>
                  </p:par>
                  <p:par>
                    <p:cTn id="77" fill="hold">
                      <p:stCondLst>
                        <p:cond delay="indefinite"/>
                      </p:stCondLst>
                      <p:childTnLst>
                        <p:par>
                          <p:cTn id="78" fill="hold">
                            <p:stCondLst>
                              <p:cond delay="0"/>
                            </p:stCondLst>
                            <p:childTnLst>
                              <p:par>
                                <p:cTn id="79" presetID="22" presetClass="entr" presetSubtype="2" fill="hold" nodeType="clickEffect">
                                  <p:stCondLst>
                                    <p:cond delay="0"/>
                                  </p:stCondLst>
                                  <p:childTnLst>
                                    <p:set>
                                      <p:cBhvr>
                                        <p:cTn id="80" dur="1" fill="hold">
                                          <p:stCondLst>
                                            <p:cond delay="0"/>
                                          </p:stCondLst>
                                        </p:cTn>
                                        <p:tgtEl>
                                          <p:spTgt spid="17"/>
                                        </p:tgtEl>
                                        <p:attrNameLst>
                                          <p:attrName>style.visibility</p:attrName>
                                        </p:attrNameLst>
                                      </p:cBhvr>
                                      <p:to>
                                        <p:strVal val="visible"/>
                                      </p:to>
                                    </p:set>
                                    <p:animEffect transition="in" filter="wipe(right)">
                                      <p:cBhvr>
                                        <p:cTn id="81" dur="500"/>
                                        <p:tgtEl>
                                          <p:spTgt spid="17"/>
                                        </p:tgtEl>
                                      </p:cBhvr>
                                    </p:animEffect>
                                  </p:childTnLst>
                                </p:cTn>
                              </p:par>
                            </p:childTnLst>
                          </p:cTn>
                        </p:par>
                        <p:par>
                          <p:cTn id="82" fill="hold">
                            <p:stCondLst>
                              <p:cond delay="500"/>
                            </p:stCondLst>
                            <p:childTnLst>
                              <p:par>
                                <p:cTn id="83" presetID="22" presetClass="entr" presetSubtype="2" fill="hold" grpId="0" nodeType="afterEffect">
                                  <p:stCondLst>
                                    <p:cond delay="0"/>
                                  </p:stCondLst>
                                  <p:childTnLst>
                                    <p:set>
                                      <p:cBhvr>
                                        <p:cTn id="84" dur="1" fill="hold">
                                          <p:stCondLst>
                                            <p:cond delay="0"/>
                                          </p:stCondLst>
                                        </p:cTn>
                                        <p:tgtEl>
                                          <p:spTgt spid="37"/>
                                        </p:tgtEl>
                                        <p:attrNameLst>
                                          <p:attrName>style.visibility</p:attrName>
                                        </p:attrNameLst>
                                      </p:cBhvr>
                                      <p:to>
                                        <p:strVal val="visible"/>
                                      </p:to>
                                    </p:set>
                                    <p:animEffect transition="in" filter="wipe(right)">
                                      <p:cBhvr>
                                        <p:cTn id="85" dur="500"/>
                                        <p:tgtEl>
                                          <p:spTgt spid="37"/>
                                        </p:tgtEl>
                                      </p:cBhvr>
                                    </p:animEffect>
                                  </p:childTnLst>
                                </p:cTn>
                              </p:par>
                            </p:childTnLst>
                          </p:cTn>
                        </p:par>
                      </p:childTnLst>
                    </p:cTn>
                  </p:par>
                  <p:par>
                    <p:cTn id="86" fill="hold">
                      <p:stCondLst>
                        <p:cond delay="indefinite"/>
                      </p:stCondLst>
                      <p:childTnLst>
                        <p:par>
                          <p:cTn id="87" fill="hold">
                            <p:stCondLst>
                              <p:cond delay="0"/>
                            </p:stCondLst>
                            <p:childTnLst>
                              <p:par>
                                <p:cTn id="88" presetID="22" presetClass="entr" presetSubtype="2" fill="hold" nodeType="clickEffect">
                                  <p:stCondLst>
                                    <p:cond delay="0"/>
                                  </p:stCondLst>
                                  <p:childTnLst>
                                    <p:set>
                                      <p:cBhvr>
                                        <p:cTn id="89" dur="1" fill="hold">
                                          <p:stCondLst>
                                            <p:cond delay="0"/>
                                          </p:stCondLst>
                                        </p:cTn>
                                        <p:tgtEl>
                                          <p:spTgt spid="21"/>
                                        </p:tgtEl>
                                        <p:attrNameLst>
                                          <p:attrName>style.visibility</p:attrName>
                                        </p:attrNameLst>
                                      </p:cBhvr>
                                      <p:to>
                                        <p:strVal val="visible"/>
                                      </p:to>
                                    </p:set>
                                    <p:animEffect transition="in" filter="wipe(right)">
                                      <p:cBhvr>
                                        <p:cTn id="90" dur="500"/>
                                        <p:tgtEl>
                                          <p:spTgt spid="21"/>
                                        </p:tgtEl>
                                      </p:cBhvr>
                                    </p:animEffect>
                                  </p:childTnLst>
                                </p:cTn>
                              </p:par>
                            </p:childTnLst>
                          </p:cTn>
                        </p:par>
                        <p:par>
                          <p:cTn id="91" fill="hold">
                            <p:stCondLst>
                              <p:cond delay="500"/>
                            </p:stCondLst>
                            <p:childTnLst>
                              <p:par>
                                <p:cTn id="92" presetID="22" presetClass="entr" presetSubtype="2" fill="hold" grpId="0" nodeType="afterEffect">
                                  <p:stCondLst>
                                    <p:cond delay="0"/>
                                  </p:stCondLst>
                                  <p:childTnLst>
                                    <p:set>
                                      <p:cBhvr>
                                        <p:cTn id="93" dur="1" fill="hold">
                                          <p:stCondLst>
                                            <p:cond delay="0"/>
                                          </p:stCondLst>
                                        </p:cTn>
                                        <p:tgtEl>
                                          <p:spTgt spid="39"/>
                                        </p:tgtEl>
                                        <p:attrNameLst>
                                          <p:attrName>style.visibility</p:attrName>
                                        </p:attrNameLst>
                                      </p:cBhvr>
                                      <p:to>
                                        <p:strVal val="visible"/>
                                      </p:to>
                                    </p:set>
                                    <p:animEffect transition="in" filter="wipe(right)">
                                      <p:cBhvr>
                                        <p:cTn id="94"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6" grpId="0" animBg="1"/>
      <p:bldP spid="7" grpId="0" animBg="1"/>
      <p:bldP spid="8" grpId="0" animBg="1"/>
      <p:bldP spid="9" grpId="0" animBg="1"/>
      <p:bldP spid="12" grpId="0" animBg="1"/>
      <p:bldP spid="13" grpId="0" animBg="1"/>
      <p:bldP spid="14" grpId="0" animBg="1"/>
      <p:bldP spid="15" grpId="0" animBg="1"/>
      <p:bldP spid="35" grpId="0" animBg="1"/>
      <p:bldP spid="37" grpId="0" animBg="1"/>
      <p:bldP spid="39" grpId="0" animBg="1"/>
      <p:bldP spid="49" grpId="0" animBg="1"/>
      <p:bldP spid="4" grpId="0" animBg="1"/>
      <p:bldP spid="5" grpId="0" animBg="1"/>
      <p:bldP spid="10"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ounded Rectangle 21"/>
          <p:cNvSpPr/>
          <p:nvPr/>
        </p:nvSpPr>
        <p:spPr>
          <a:xfrm>
            <a:off x="6509957" y="403729"/>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مشارکت سیاسی</a:t>
            </a:r>
          </a:p>
        </p:txBody>
      </p:sp>
      <p:sp>
        <p:nvSpPr>
          <p:cNvPr id="26" name="Right Brace 25"/>
          <p:cNvSpPr/>
          <p:nvPr/>
        </p:nvSpPr>
        <p:spPr>
          <a:xfrm>
            <a:off x="9291449" y="467085"/>
            <a:ext cx="289266" cy="6300820"/>
          </a:xfrm>
          <a:prstGeom prst="rightBrace">
            <a:avLst>
              <a:gd name="adj1" fmla="val 115114"/>
              <a:gd name="adj2" fmla="val 52803"/>
            </a:avLst>
          </a:prstGeom>
          <a:noFill/>
          <a:ln w="38100">
            <a:solidFill>
              <a:srgbClr val="74FC77"/>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1810" b="1">
              <a:solidFill>
                <a:srgbClr val="FFFF00"/>
              </a:solidFill>
              <a:latin typeface="Calibri" panose="020F0502020204030204"/>
              <a:cs typeface="B Zar" panose="00000400000000000000" pitchFamily="2" charset="-78"/>
            </a:endParaRPr>
          </a:p>
        </p:txBody>
      </p:sp>
      <p:sp>
        <p:nvSpPr>
          <p:cNvPr id="27" name="Rounded Rectangle 26"/>
          <p:cNvSpPr/>
          <p:nvPr/>
        </p:nvSpPr>
        <p:spPr>
          <a:xfrm>
            <a:off x="2448129" y="403729"/>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انتخابات، راهپیمایی و...</a:t>
            </a:r>
          </a:p>
        </p:txBody>
      </p:sp>
      <p:sp>
        <p:nvSpPr>
          <p:cNvPr id="28" name="Rounded Rectangle 27"/>
          <p:cNvSpPr/>
          <p:nvPr/>
        </p:nvSpPr>
        <p:spPr>
          <a:xfrm>
            <a:off x="6509957" y="1220012"/>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دفاع از کشور و انقلاب</a:t>
            </a:r>
          </a:p>
        </p:txBody>
      </p:sp>
      <p:sp>
        <p:nvSpPr>
          <p:cNvPr id="29" name="Rounded Rectangle 28"/>
          <p:cNvSpPr/>
          <p:nvPr/>
        </p:nvSpPr>
        <p:spPr>
          <a:xfrm>
            <a:off x="2448129" y="1220012"/>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مقاومت و جهاد نظامی</a:t>
            </a:r>
          </a:p>
        </p:txBody>
      </p:sp>
      <p:sp>
        <p:nvSpPr>
          <p:cNvPr id="30" name="Rounded Rectangle 29"/>
          <p:cNvSpPr/>
          <p:nvPr/>
        </p:nvSpPr>
        <p:spPr>
          <a:xfrm>
            <a:off x="6509957" y="2107178"/>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کار فرهنگی</a:t>
            </a:r>
          </a:p>
        </p:txBody>
      </p:sp>
      <p:sp>
        <p:nvSpPr>
          <p:cNvPr id="31" name="Rounded Rectangle 30"/>
          <p:cNvSpPr/>
          <p:nvPr/>
        </p:nvSpPr>
        <p:spPr>
          <a:xfrm>
            <a:off x="2448129" y="2107178"/>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اقدامِ آتش به‌اختیار</a:t>
            </a:r>
          </a:p>
        </p:txBody>
      </p:sp>
      <p:sp>
        <p:nvSpPr>
          <p:cNvPr id="35" name="Rounded Rectangle 34"/>
          <p:cNvSpPr/>
          <p:nvPr/>
        </p:nvSpPr>
        <p:spPr>
          <a:xfrm>
            <a:off x="2448129" y="2901844"/>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جهاد تبیین</a:t>
            </a:r>
          </a:p>
        </p:txBody>
      </p:sp>
      <p:sp>
        <p:nvSpPr>
          <p:cNvPr id="36" name="Rounded Rectangle 35"/>
          <p:cNvSpPr/>
          <p:nvPr/>
        </p:nvSpPr>
        <p:spPr>
          <a:xfrm>
            <a:off x="6509957" y="2901844"/>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تقابل با جنگ شناختی</a:t>
            </a:r>
          </a:p>
        </p:txBody>
      </p:sp>
      <p:sp>
        <p:nvSpPr>
          <p:cNvPr id="37" name="Rounded Rectangle 36"/>
          <p:cNvSpPr/>
          <p:nvPr/>
        </p:nvSpPr>
        <p:spPr>
          <a:xfrm>
            <a:off x="2448129" y="3789009"/>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امربه‌معروف و نهی‌ازمنکر</a:t>
            </a:r>
          </a:p>
        </p:txBody>
      </p:sp>
      <p:sp>
        <p:nvSpPr>
          <p:cNvPr id="38" name="Rounded Rectangle 37"/>
          <p:cNvSpPr/>
          <p:nvPr/>
        </p:nvSpPr>
        <p:spPr>
          <a:xfrm>
            <a:off x="6509957" y="3789009"/>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a:solidFill>
                  <a:srgbClr val="FFC000">
                    <a:lumMod val="60000"/>
                    <a:lumOff val="40000"/>
                  </a:srgbClr>
                </a:solidFill>
                <a:latin typeface="Calibri" panose="020F0502020204030204"/>
                <a:cs typeface="B Zar" panose="00000400000000000000" pitchFamily="2" charset="-78"/>
              </a:rPr>
              <a:t>تواصیّ به حق و صبر</a:t>
            </a:r>
            <a:endParaRPr lang="fa-IR" sz="2172" b="1" dirty="0">
              <a:solidFill>
                <a:srgbClr val="FFC000">
                  <a:lumMod val="60000"/>
                  <a:lumOff val="40000"/>
                </a:srgbClr>
              </a:solidFill>
              <a:latin typeface="Calibri" panose="020F0502020204030204"/>
              <a:cs typeface="B Zar" panose="00000400000000000000" pitchFamily="2" charset="-78"/>
            </a:endParaRPr>
          </a:p>
        </p:txBody>
      </p:sp>
      <p:sp>
        <p:nvSpPr>
          <p:cNvPr id="42" name="Rounded Rectangle 41"/>
          <p:cNvSpPr/>
          <p:nvPr/>
        </p:nvSpPr>
        <p:spPr>
          <a:xfrm>
            <a:off x="6509957" y="4644688"/>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172" b="1" dirty="0">
                <a:solidFill>
                  <a:srgbClr val="FFC000">
                    <a:lumMod val="60000"/>
                    <a:lumOff val="40000"/>
                  </a:srgbClr>
                </a:solidFill>
                <a:latin typeface="Calibri" panose="020F0502020204030204"/>
                <a:cs typeface="B Zar" panose="00000400000000000000" pitchFamily="2" charset="-78"/>
              </a:rPr>
              <a:t>دغدغه‌ی معیشت مردم </a:t>
            </a:r>
          </a:p>
          <a:p>
            <a:pPr algn="ctr" defTabSz="1054216" rtl="1"/>
            <a:r>
              <a:rPr lang="fa-IR" sz="1267" dirty="0">
                <a:solidFill>
                  <a:srgbClr val="FFC000">
                    <a:lumMod val="60000"/>
                    <a:lumOff val="40000"/>
                  </a:srgbClr>
                </a:solidFill>
                <a:latin typeface="Calibri" panose="020F0502020204030204"/>
                <a:cs typeface="B Zar" panose="00000400000000000000" pitchFamily="2" charset="-78"/>
              </a:rPr>
              <a:t>(بخصوص اطرافیان)</a:t>
            </a:r>
            <a:endParaRPr lang="fa-IR" sz="2172" dirty="0">
              <a:solidFill>
                <a:srgbClr val="FFC000">
                  <a:lumMod val="60000"/>
                  <a:lumOff val="40000"/>
                </a:srgbClr>
              </a:solidFill>
              <a:latin typeface="Calibri" panose="020F0502020204030204"/>
              <a:cs typeface="B Zar" panose="00000400000000000000" pitchFamily="2" charset="-78"/>
            </a:endParaRPr>
          </a:p>
        </p:txBody>
      </p:sp>
      <p:sp>
        <p:nvSpPr>
          <p:cNvPr id="43" name="Rounded Rectangle 42"/>
          <p:cNvSpPr/>
          <p:nvPr/>
        </p:nvSpPr>
        <p:spPr>
          <a:xfrm>
            <a:off x="2448129" y="4644688"/>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مواسات</a:t>
            </a:r>
          </a:p>
        </p:txBody>
      </p:sp>
      <p:sp>
        <p:nvSpPr>
          <p:cNvPr id="5" name="Left Arrow 4"/>
          <p:cNvSpPr/>
          <p:nvPr/>
        </p:nvSpPr>
        <p:spPr>
          <a:xfrm>
            <a:off x="5882533" y="505439"/>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49" name="Left Arrow 48"/>
          <p:cNvSpPr/>
          <p:nvPr/>
        </p:nvSpPr>
        <p:spPr>
          <a:xfrm>
            <a:off x="5882533" y="1321722"/>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0" name="Left Arrow 49"/>
          <p:cNvSpPr/>
          <p:nvPr/>
        </p:nvSpPr>
        <p:spPr>
          <a:xfrm>
            <a:off x="5882533" y="2208888"/>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1" name="Left Arrow 50"/>
          <p:cNvSpPr/>
          <p:nvPr/>
        </p:nvSpPr>
        <p:spPr>
          <a:xfrm>
            <a:off x="5882533" y="3003554"/>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2" name="Left Arrow 51"/>
          <p:cNvSpPr/>
          <p:nvPr/>
        </p:nvSpPr>
        <p:spPr>
          <a:xfrm>
            <a:off x="5882533" y="3890719"/>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4" name="Left Arrow 53"/>
          <p:cNvSpPr/>
          <p:nvPr/>
        </p:nvSpPr>
        <p:spPr>
          <a:xfrm>
            <a:off x="5882533" y="4746398"/>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pic>
        <p:nvPicPr>
          <p:cNvPr id="58" name="Picture 57">
            <a:extLst>
              <a:ext uri="{FF2B5EF4-FFF2-40B4-BE49-F238E27FC236}">
                <a16:creationId xmlns:a16="http://schemas.microsoft.com/office/drawing/2014/main" id="{44187437-8BF2-87C3-61DC-2BFC645095B7}"/>
              </a:ext>
            </a:extLst>
          </p:cNvPr>
          <p:cNvPicPr>
            <a:picLocks noChangeAspect="1"/>
          </p:cNvPicPr>
          <p:nvPr/>
        </p:nvPicPr>
        <p:blipFill>
          <a:blip r:embed="rId6" cstate="print">
            <a:extLst>
              <a:ext uri="{BEBA8EAE-BF5A-486C-A8C5-ECC9F3942E4B}">
                <a14:imgProps xmlns:a14="http://schemas.microsoft.com/office/drawing/2010/main">
                  <a14:imgLayer r:embed="rId7">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64065" y="6767905"/>
            <a:ext cx="436706" cy="436706"/>
          </a:xfrm>
          <a:prstGeom prst="rect">
            <a:avLst/>
          </a:prstGeom>
        </p:spPr>
      </p:pic>
      <p:sp>
        <p:nvSpPr>
          <p:cNvPr id="3" name="Rounded Rectangle 47">
            <a:extLst>
              <a:ext uri="{FF2B5EF4-FFF2-40B4-BE49-F238E27FC236}">
                <a16:creationId xmlns:a16="http://schemas.microsoft.com/office/drawing/2014/main" id="{981AB749-E36D-1438-9524-E2879FA6164B}"/>
              </a:ext>
            </a:extLst>
          </p:cNvPr>
          <p:cNvSpPr/>
          <p:nvPr/>
        </p:nvSpPr>
        <p:spPr>
          <a:xfrm>
            <a:off x="9580715" y="3344620"/>
            <a:ext cx="2258860" cy="914044"/>
          </a:xfrm>
          <a:prstGeom prst="roundRect">
            <a:avLst/>
          </a:prstGeom>
          <a:solidFill>
            <a:srgbClr val="74FC77"/>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err="1">
                <a:solidFill>
                  <a:srgbClr val="760000"/>
                </a:solidFill>
                <a:latin typeface="Calibri" panose="020F0502020204030204"/>
                <a:cs typeface="B Titr" panose="00000700000000000000" pitchFamily="2" charset="-78"/>
              </a:rPr>
              <a:t>عرصه‌های</a:t>
            </a:r>
            <a:r>
              <a:rPr lang="fa-IR" sz="2172" b="1" dirty="0">
                <a:solidFill>
                  <a:srgbClr val="760000"/>
                </a:solidFill>
                <a:latin typeface="Calibri" panose="020F0502020204030204"/>
                <a:cs typeface="B Titr" panose="00000700000000000000" pitchFamily="2" charset="-78"/>
              </a:rPr>
              <a:t> </a:t>
            </a:r>
          </a:p>
          <a:p>
            <a:pPr algn="ctr" defTabSz="1054216">
              <a:lnSpc>
                <a:spcPct val="150000"/>
              </a:lnSpc>
            </a:pPr>
            <a:r>
              <a:rPr lang="fa-IR" sz="2172" b="1" dirty="0">
                <a:solidFill>
                  <a:srgbClr val="760000"/>
                </a:solidFill>
                <a:latin typeface="Calibri" panose="020F0502020204030204"/>
                <a:cs typeface="B Titr" panose="00000700000000000000" pitchFamily="2" charset="-78"/>
              </a:rPr>
              <a:t>حضور و اقدام</a:t>
            </a:r>
          </a:p>
        </p:txBody>
      </p:sp>
      <p:pic>
        <p:nvPicPr>
          <p:cNvPr id="6" name="آتش به اختیار">
            <a:hlinkClick r:id="" action="ppaction://media"/>
            <a:extLst>
              <a:ext uri="{FF2B5EF4-FFF2-40B4-BE49-F238E27FC236}">
                <a16:creationId xmlns:a16="http://schemas.microsoft.com/office/drawing/2014/main" id="{220CBE6F-EBC4-B030-F453-50DB3D47AC58}"/>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459989" y="2089504"/>
            <a:ext cx="775648" cy="436302"/>
          </a:xfrm>
          <a:prstGeom prst="roundRect">
            <a:avLst>
              <a:gd name="adj" fmla="val 24650"/>
            </a:avLst>
          </a:prstGeom>
          <a:ln>
            <a:solidFill>
              <a:srgbClr val="74FC77"/>
            </a:solidFill>
          </a:ln>
          <a:effectLst>
            <a:innerShdw blurRad="114300" dist="50800">
              <a:srgbClr val="000000">
                <a:alpha val="0"/>
              </a:srgbClr>
            </a:innerShdw>
          </a:effectLst>
        </p:spPr>
      </p:pic>
      <p:pic>
        <p:nvPicPr>
          <p:cNvPr id="7" name="زنجیره تواصی">
            <a:hlinkClick r:id="" action="ppaction://media"/>
            <a:extLst>
              <a:ext uri="{FF2B5EF4-FFF2-40B4-BE49-F238E27FC236}">
                <a16:creationId xmlns:a16="http://schemas.microsoft.com/office/drawing/2014/main" id="{4ABAC72E-A4EB-AB00-DA7E-26E59392987D}"/>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1459990" y="3830040"/>
            <a:ext cx="775647" cy="435961"/>
          </a:xfrm>
          <a:prstGeom prst="roundRect">
            <a:avLst>
              <a:gd name="adj" fmla="val 26414"/>
            </a:avLst>
          </a:prstGeom>
          <a:ln>
            <a:solidFill>
              <a:srgbClr val="74FC77"/>
            </a:solidFill>
          </a:ln>
          <a:effectLst>
            <a:innerShdw blurRad="114300" dist="50800">
              <a:srgbClr val="000000">
                <a:alpha val="0"/>
              </a:srgbClr>
            </a:innerShdw>
          </a:effectLst>
        </p:spPr>
      </p:pic>
      <p:sp>
        <p:nvSpPr>
          <p:cNvPr id="8" name="Scroll: Horizontal 7">
            <a:extLst>
              <a:ext uri="{FF2B5EF4-FFF2-40B4-BE49-F238E27FC236}">
                <a16:creationId xmlns:a16="http://schemas.microsoft.com/office/drawing/2014/main" id="{64BC918A-5A5B-6EFC-D6F8-99D5260DC4BC}"/>
              </a:ext>
            </a:extLst>
          </p:cNvPr>
          <p:cNvSpPr/>
          <p:nvPr/>
        </p:nvSpPr>
        <p:spPr>
          <a:xfrm flipH="1">
            <a:off x="500771" y="5156908"/>
            <a:ext cx="11449928" cy="2539292"/>
          </a:xfrm>
          <a:prstGeom prst="horizontalScroll">
            <a:avLst>
              <a:gd name="adj" fmla="val 7428"/>
            </a:avLst>
          </a:prstGeom>
          <a:solidFill>
            <a:srgbClr val="D6FED7"/>
          </a:solidFill>
          <a:ln w="28575">
            <a:solidFill>
              <a:srgbClr val="0048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fa-IR" sz="1700" b="1" dirty="0">
                <a:solidFill>
                  <a:srgbClr val="004800"/>
                </a:solidFill>
                <a:cs typeface="B Zar" panose="00000400000000000000" pitchFamily="2" charset="-78"/>
              </a:rPr>
              <a:t>«همه باید خود را </a:t>
            </a:r>
            <a:r>
              <a:rPr lang="fa-IR" sz="1700" b="1" dirty="0" err="1">
                <a:solidFill>
                  <a:srgbClr val="004800"/>
                </a:solidFill>
                <a:cs typeface="B Zar" panose="00000400000000000000" pitchFamily="2" charset="-78"/>
              </a:rPr>
              <a:t>موظّف</a:t>
            </a:r>
            <a:r>
              <a:rPr lang="fa-IR" sz="1700" b="1" dirty="0">
                <a:solidFill>
                  <a:srgbClr val="004800"/>
                </a:solidFill>
                <a:cs typeface="B Zar" panose="00000400000000000000" pitchFamily="2" charset="-78"/>
              </a:rPr>
              <a:t> به </a:t>
            </a:r>
            <a:r>
              <a:rPr lang="fa-IR" sz="1700" b="1" dirty="0" err="1">
                <a:solidFill>
                  <a:srgbClr val="004800"/>
                </a:solidFill>
                <a:cs typeface="B Zar" panose="00000400000000000000" pitchFamily="2" charset="-78"/>
              </a:rPr>
              <a:t>مواسات</a:t>
            </a:r>
            <a:r>
              <a:rPr lang="fa-IR" sz="1700" b="1" dirty="0">
                <a:solidFill>
                  <a:srgbClr val="004800"/>
                </a:solidFill>
                <a:cs typeface="B Zar" panose="00000400000000000000" pitchFamily="2" charset="-78"/>
              </a:rPr>
              <a:t> بدانند. </a:t>
            </a:r>
            <a:r>
              <a:rPr lang="fa-IR" sz="1700" b="1" dirty="0" err="1">
                <a:solidFill>
                  <a:srgbClr val="004800"/>
                </a:solidFill>
                <a:cs typeface="B Zar" panose="00000400000000000000" pitchFamily="2" charset="-78"/>
              </a:rPr>
              <a:t>مواسات</a:t>
            </a:r>
            <a:r>
              <a:rPr lang="fa-IR" sz="1700" b="1" dirty="0">
                <a:solidFill>
                  <a:srgbClr val="004800"/>
                </a:solidFill>
                <a:cs typeface="B Zar" panose="00000400000000000000" pitchFamily="2" charset="-78"/>
              </a:rPr>
              <a:t> یعنی هیچ </a:t>
            </a:r>
            <a:r>
              <a:rPr lang="fa-IR" sz="1700" b="1" dirty="0" err="1">
                <a:solidFill>
                  <a:srgbClr val="004800"/>
                </a:solidFill>
                <a:cs typeface="B Zar" panose="00000400000000000000" pitchFamily="2" charset="-78"/>
              </a:rPr>
              <a:t>خانواده‌ای</a:t>
            </a:r>
            <a:r>
              <a:rPr lang="fa-IR" sz="1700" b="1" dirty="0">
                <a:solidFill>
                  <a:srgbClr val="004800"/>
                </a:solidFill>
                <a:cs typeface="B Zar" panose="00000400000000000000" pitchFamily="2" charset="-78"/>
              </a:rPr>
              <a:t> از </a:t>
            </a:r>
            <a:r>
              <a:rPr lang="fa-IR" sz="1700" b="1" dirty="0" err="1">
                <a:solidFill>
                  <a:srgbClr val="004800"/>
                </a:solidFill>
                <a:cs typeface="B Zar" panose="00000400000000000000" pitchFamily="2" charset="-78"/>
              </a:rPr>
              <a:t>خانواده‌های</a:t>
            </a:r>
            <a:r>
              <a:rPr lang="fa-IR" sz="1700" b="1" dirty="0">
                <a:solidFill>
                  <a:srgbClr val="004800"/>
                </a:solidFill>
                <a:cs typeface="B Zar" panose="00000400000000000000" pitchFamily="2" charset="-78"/>
              </a:rPr>
              <a:t> مسلمان و </a:t>
            </a:r>
            <a:r>
              <a:rPr lang="fa-IR" sz="1700" b="1" dirty="0" err="1">
                <a:solidFill>
                  <a:srgbClr val="004800"/>
                </a:solidFill>
                <a:cs typeface="B Zar" panose="00000400000000000000" pitchFamily="2" charset="-78"/>
              </a:rPr>
              <a:t>هم‌میهن</a:t>
            </a:r>
            <a:r>
              <a:rPr lang="fa-IR" sz="1700" b="1" dirty="0">
                <a:solidFill>
                  <a:srgbClr val="004800"/>
                </a:solidFill>
                <a:cs typeface="B Zar" panose="00000400000000000000" pitchFamily="2" charset="-78"/>
              </a:rPr>
              <a:t> و محروم را با دردها و محرومیتها و مشکلات خود تنها نگذاشتن؛ به سراغ آنها رفتن و دست </a:t>
            </a:r>
            <a:r>
              <a:rPr lang="fa-IR" sz="1700" b="1" dirty="0" err="1">
                <a:solidFill>
                  <a:srgbClr val="004800"/>
                </a:solidFill>
                <a:cs typeface="B Zar" panose="00000400000000000000" pitchFamily="2" charset="-78"/>
              </a:rPr>
              <a:t>کمکرسانی</a:t>
            </a:r>
            <a:r>
              <a:rPr lang="fa-IR" sz="1700" b="1" dirty="0">
                <a:solidFill>
                  <a:srgbClr val="004800"/>
                </a:solidFill>
                <a:cs typeface="B Zar" panose="00000400000000000000" pitchFamily="2" charset="-78"/>
              </a:rPr>
              <a:t> به سوی آنها دراز کردن. امروز این یک وظیفه جهانی برای همه انسانهایی است که دارای وجدان و اخلاق و عاطفه انسانی هستند؛ اما برای مسلمانان، علاوه بر </a:t>
            </a:r>
            <a:r>
              <a:rPr lang="fa-IR" sz="1700" b="1" dirty="0" err="1">
                <a:solidFill>
                  <a:srgbClr val="004800"/>
                </a:solidFill>
                <a:cs typeface="B Zar" panose="00000400000000000000" pitchFamily="2" charset="-78"/>
              </a:rPr>
              <a:t>این‌که</a:t>
            </a:r>
            <a:r>
              <a:rPr lang="fa-IR" sz="1700" b="1" dirty="0">
                <a:solidFill>
                  <a:srgbClr val="004800"/>
                </a:solidFill>
                <a:cs typeface="B Zar" panose="00000400000000000000" pitchFamily="2" charset="-78"/>
              </a:rPr>
              <a:t> یک وظیفه اخلاقی و عاطفی است، یک وظیفه دینی است. به </a:t>
            </a:r>
            <a:r>
              <a:rPr lang="fa-IR" sz="1700" b="1" dirty="0" err="1">
                <a:solidFill>
                  <a:srgbClr val="004800"/>
                </a:solidFill>
                <a:cs typeface="B Zar" panose="00000400000000000000" pitchFamily="2" charset="-78"/>
              </a:rPr>
              <a:t>همسایه‌ها</a:t>
            </a:r>
            <a:r>
              <a:rPr lang="fa-IR" sz="1700" b="1" dirty="0">
                <a:solidFill>
                  <a:srgbClr val="004800"/>
                </a:solidFill>
                <a:cs typeface="B Zar" panose="00000400000000000000" pitchFamily="2" charset="-78"/>
              </a:rPr>
              <a:t> و فقرا رسیدگی کنید... جوانان اجتماعات خانوادگی تشکیل دهند و کمکهای افراد خانواده را جمع کنند و در درجه </a:t>
            </a:r>
            <a:r>
              <a:rPr lang="fa-IR" sz="1700" b="1" dirty="0" err="1">
                <a:solidFill>
                  <a:srgbClr val="004800"/>
                </a:solidFill>
                <a:cs typeface="B Zar" panose="00000400000000000000" pitchFamily="2" charset="-78"/>
              </a:rPr>
              <a:t>اوّل</a:t>
            </a:r>
            <a:r>
              <a:rPr lang="fa-IR" sz="1700" b="1" dirty="0">
                <a:solidFill>
                  <a:srgbClr val="004800"/>
                </a:solidFill>
                <a:cs typeface="B Zar" panose="00000400000000000000" pitchFamily="2" charset="-78"/>
              </a:rPr>
              <a:t> به مصرف فقرا و </a:t>
            </a:r>
            <a:r>
              <a:rPr lang="fa-IR" sz="1700" b="1" dirty="0" err="1">
                <a:solidFill>
                  <a:srgbClr val="004800"/>
                </a:solidFill>
                <a:cs typeface="B Zar" panose="00000400000000000000" pitchFamily="2" charset="-78"/>
              </a:rPr>
              <a:t>نادارهای</a:t>
            </a:r>
            <a:r>
              <a:rPr lang="fa-IR" sz="1700" b="1" dirty="0">
                <a:solidFill>
                  <a:srgbClr val="004800"/>
                </a:solidFill>
                <a:cs typeface="B Zar" panose="00000400000000000000" pitchFamily="2" charset="-78"/>
              </a:rPr>
              <a:t> همان خانواده و فامیل برسانند و اگر نیازی نبود، به </a:t>
            </a:r>
            <a:r>
              <a:rPr lang="fa-IR" sz="1700" b="1" dirty="0" err="1">
                <a:solidFill>
                  <a:srgbClr val="004800"/>
                </a:solidFill>
                <a:cs typeface="B Zar" panose="00000400000000000000" pitchFamily="2" charset="-78"/>
              </a:rPr>
              <a:t>فقرای</a:t>
            </a:r>
            <a:r>
              <a:rPr lang="fa-IR" sz="1700" b="1" dirty="0">
                <a:solidFill>
                  <a:srgbClr val="004800"/>
                </a:solidFill>
                <a:cs typeface="B Zar" panose="00000400000000000000" pitchFamily="2" charset="-78"/>
              </a:rPr>
              <a:t> دیگر رسیدگی کنند.» (۱۳۸۱/۰۹/۱۵)</a:t>
            </a:r>
            <a:endParaRPr lang="fa-IR" sz="1700" dirty="0">
              <a:solidFill>
                <a:srgbClr val="004800"/>
              </a:solidFill>
              <a:cs typeface="B Zar" panose="00000400000000000000" pitchFamily="2" charset="-78"/>
            </a:endParaRPr>
          </a:p>
        </p:txBody>
      </p:sp>
    </p:spTree>
    <p:extLst>
      <p:ext uri="{BB962C8B-B14F-4D97-AF65-F5344CB8AC3E}">
        <p14:creationId xmlns:p14="http://schemas.microsoft.com/office/powerpoint/2010/main" val="540307288"/>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right)">
                                      <p:cBhvr>
                                        <p:cTn id="7" dur="500"/>
                                        <p:tgtEl>
                                          <p:spTgt spid="38"/>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52"/>
                                        </p:tgtEl>
                                        <p:attrNameLst>
                                          <p:attrName>style.visibility</p:attrName>
                                        </p:attrNameLst>
                                      </p:cBhvr>
                                      <p:to>
                                        <p:strVal val="visible"/>
                                      </p:to>
                                    </p:set>
                                    <p:animEffect transition="in" filter="wipe(right)">
                                      <p:cBhvr>
                                        <p:cTn id="11" dur="500"/>
                                        <p:tgtEl>
                                          <p:spTgt spid="52"/>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37"/>
                                        </p:tgtEl>
                                        <p:attrNameLst>
                                          <p:attrName>style.visibility</p:attrName>
                                        </p:attrNameLst>
                                      </p:cBhvr>
                                      <p:to>
                                        <p:strVal val="visible"/>
                                      </p:to>
                                    </p:set>
                                    <p:animEffect transition="in" filter="wipe(right)">
                                      <p:cBhvr>
                                        <p:cTn id="15" dur="500"/>
                                        <p:tgtEl>
                                          <p:spTgt spid="37"/>
                                        </p:tgtEl>
                                      </p:cBhvr>
                                    </p:animEffect>
                                  </p:childTnLst>
                                </p:cTn>
                              </p:par>
                            </p:childTnLst>
                          </p:cTn>
                        </p:par>
                        <p:par>
                          <p:cTn id="16" fill="hold">
                            <p:stCondLst>
                              <p:cond delay="1500"/>
                            </p:stCondLst>
                            <p:childTnLst>
                              <p:par>
                                <p:cTn id="17" presetID="1" presetClass="entr" presetSubtype="0" fill="hold" nodeType="afterEffect">
                                  <p:stCondLst>
                                    <p:cond delay="0"/>
                                  </p:stCondLst>
                                  <p:childTnLst>
                                    <p:set>
                                      <p:cBhvr>
                                        <p:cTn id="18" dur="1" fill="hold">
                                          <p:stCondLst>
                                            <p:cond delay="9"/>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2" presetClass="entr" presetSubtype="2" fill="hold" grpId="0" nodeType="clickEffect">
                                  <p:stCondLst>
                                    <p:cond delay="0"/>
                                  </p:stCondLst>
                                  <p:childTnLst>
                                    <p:set>
                                      <p:cBhvr>
                                        <p:cTn id="22" dur="1" fill="hold">
                                          <p:stCondLst>
                                            <p:cond delay="0"/>
                                          </p:stCondLst>
                                        </p:cTn>
                                        <p:tgtEl>
                                          <p:spTgt spid="42"/>
                                        </p:tgtEl>
                                        <p:attrNameLst>
                                          <p:attrName>style.visibility</p:attrName>
                                        </p:attrNameLst>
                                      </p:cBhvr>
                                      <p:to>
                                        <p:strVal val="visible"/>
                                      </p:to>
                                    </p:set>
                                    <p:animEffect transition="in" filter="wipe(right)">
                                      <p:cBhvr>
                                        <p:cTn id="23" dur="500"/>
                                        <p:tgtEl>
                                          <p:spTgt spid="42"/>
                                        </p:tgtEl>
                                      </p:cBhvr>
                                    </p:animEffect>
                                  </p:childTnLst>
                                </p:cTn>
                              </p:par>
                            </p:childTnLst>
                          </p:cTn>
                        </p:par>
                        <p:par>
                          <p:cTn id="24" fill="hold">
                            <p:stCondLst>
                              <p:cond delay="500"/>
                            </p:stCondLst>
                            <p:childTnLst>
                              <p:par>
                                <p:cTn id="25" presetID="22" presetClass="entr" presetSubtype="2" fill="hold" grpId="0" nodeType="afterEffect">
                                  <p:stCondLst>
                                    <p:cond delay="0"/>
                                  </p:stCondLst>
                                  <p:childTnLst>
                                    <p:set>
                                      <p:cBhvr>
                                        <p:cTn id="26" dur="1" fill="hold">
                                          <p:stCondLst>
                                            <p:cond delay="0"/>
                                          </p:stCondLst>
                                        </p:cTn>
                                        <p:tgtEl>
                                          <p:spTgt spid="54"/>
                                        </p:tgtEl>
                                        <p:attrNameLst>
                                          <p:attrName>style.visibility</p:attrName>
                                        </p:attrNameLst>
                                      </p:cBhvr>
                                      <p:to>
                                        <p:strVal val="visible"/>
                                      </p:to>
                                    </p:set>
                                    <p:animEffect transition="in" filter="wipe(right)">
                                      <p:cBhvr>
                                        <p:cTn id="27" dur="500"/>
                                        <p:tgtEl>
                                          <p:spTgt spid="54"/>
                                        </p:tgtEl>
                                      </p:cBhvr>
                                    </p:animEffect>
                                  </p:childTnLst>
                                </p:cTn>
                              </p:par>
                            </p:childTnLst>
                          </p:cTn>
                        </p:par>
                        <p:par>
                          <p:cTn id="28" fill="hold">
                            <p:stCondLst>
                              <p:cond delay="1000"/>
                            </p:stCondLst>
                            <p:childTnLst>
                              <p:par>
                                <p:cTn id="29" presetID="22" presetClass="entr" presetSubtype="2" fill="hold" grpId="0" nodeType="afterEffect">
                                  <p:stCondLst>
                                    <p:cond delay="0"/>
                                  </p:stCondLst>
                                  <p:childTnLst>
                                    <p:set>
                                      <p:cBhvr>
                                        <p:cTn id="30" dur="1" fill="hold">
                                          <p:stCondLst>
                                            <p:cond delay="0"/>
                                          </p:stCondLst>
                                        </p:cTn>
                                        <p:tgtEl>
                                          <p:spTgt spid="43"/>
                                        </p:tgtEl>
                                        <p:attrNameLst>
                                          <p:attrName>style.visibility</p:attrName>
                                        </p:attrNameLst>
                                      </p:cBhvr>
                                      <p:to>
                                        <p:strVal val="visible"/>
                                      </p:to>
                                    </p:set>
                                    <p:animEffect transition="in" filter="wipe(right)">
                                      <p:cBhvr>
                                        <p:cTn id="31" dur="500"/>
                                        <p:tgtEl>
                                          <p:spTgt spid="43"/>
                                        </p:tgtEl>
                                      </p:cBhvr>
                                    </p:animEffect>
                                  </p:childTnLst>
                                </p:cTn>
                              </p:par>
                            </p:childTnLst>
                          </p:cTn>
                        </p:par>
                        <p:par>
                          <p:cTn id="32" fill="hold">
                            <p:stCondLst>
                              <p:cond delay="1500"/>
                            </p:stCondLst>
                            <p:childTnLst>
                              <p:par>
                                <p:cTn id="33" presetID="16" presetClass="entr" presetSubtype="37" fill="hold" grpId="0" nodeType="after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barn(outVertical)">
                                      <p:cBhvr>
                                        <p:cTn id="3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6" fill="hold" display="0">
                  <p:stCondLst>
                    <p:cond delay="indefinite"/>
                  </p:stCondLst>
                </p:cTn>
                <p:tgtEl>
                  <p:spTgt spid="6"/>
                </p:tgtEl>
              </p:cMediaNode>
            </p:video>
            <p:video fullScrn="1">
              <p:cMediaNode vol="80000">
                <p:cTn id="37" fill="hold" display="0">
                  <p:stCondLst>
                    <p:cond delay="indefinite"/>
                  </p:stCondLst>
                </p:cTn>
                <p:tgtEl>
                  <p:spTgt spid="7"/>
                </p:tgtEl>
              </p:cMediaNode>
            </p:video>
          </p:childTnLst>
        </p:cTn>
      </p:par>
    </p:tnLst>
    <p:bldLst>
      <p:bldP spid="37" grpId="0" animBg="1"/>
      <p:bldP spid="38" grpId="0" animBg="1"/>
      <p:bldP spid="42" grpId="0" animBg="1"/>
      <p:bldP spid="43" grpId="0" animBg="1"/>
      <p:bldP spid="52" grpId="0" animBg="1"/>
      <p:bldP spid="54" grpId="0" animBg="1"/>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ounded Rectangle 21"/>
          <p:cNvSpPr/>
          <p:nvPr/>
        </p:nvSpPr>
        <p:spPr>
          <a:xfrm>
            <a:off x="6509957" y="403729"/>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مشارکت سیاسی</a:t>
            </a:r>
          </a:p>
        </p:txBody>
      </p:sp>
      <p:sp>
        <p:nvSpPr>
          <p:cNvPr id="26" name="Right Brace 25"/>
          <p:cNvSpPr/>
          <p:nvPr/>
        </p:nvSpPr>
        <p:spPr>
          <a:xfrm>
            <a:off x="9291449" y="467085"/>
            <a:ext cx="289266" cy="6300820"/>
          </a:xfrm>
          <a:prstGeom prst="rightBrace">
            <a:avLst>
              <a:gd name="adj1" fmla="val 115114"/>
              <a:gd name="adj2" fmla="val 52803"/>
            </a:avLst>
          </a:prstGeom>
          <a:noFill/>
          <a:ln w="38100">
            <a:solidFill>
              <a:srgbClr val="74FC77"/>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1810" b="1">
              <a:solidFill>
                <a:srgbClr val="FFFF00"/>
              </a:solidFill>
              <a:latin typeface="Calibri" panose="020F0502020204030204"/>
              <a:cs typeface="B Zar" panose="00000400000000000000" pitchFamily="2" charset="-78"/>
            </a:endParaRPr>
          </a:p>
        </p:txBody>
      </p:sp>
      <p:sp>
        <p:nvSpPr>
          <p:cNvPr id="27" name="Rounded Rectangle 26"/>
          <p:cNvSpPr/>
          <p:nvPr/>
        </p:nvSpPr>
        <p:spPr>
          <a:xfrm>
            <a:off x="2448129" y="403729"/>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انتخابات، راهپیمایی و...</a:t>
            </a:r>
          </a:p>
        </p:txBody>
      </p:sp>
      <p:sp>
        <p:nvSpPr>
          <p:cNvPr id="28" name="Rounded Rectangle 27"/>
          <p:cNvSpPr/>
          <p:nvPr/>
        </p:nvSpPr>
        <p:spPr>
          <a:xfrm>
            <a:off x="6509957" y="1220012"/>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دفاع از کشور و انقلاب</a:t>
            </a:r>
          </a:p>
        </p:txBody>
      </p:sp>
      <p:sp>
        <p:nvSpPr>
          <p:cNvPr id="29" name="Rounded Rectangle 28"/>
          <p:cNvSpPr/>
          <p:nvPr/>
        </p:nvSpPr>
        <p:spPr>
          <a:xfrm>
            <a:off x="2448129" y="1220012"/>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مقاومت و جهاد نظامی</a:t>
            </a:r>
          </a:p>
        </p:txBody>
      </p:sp>
      <p:sp>
        <p:nvSpPr>
          <p:cNvPr id="30" name="Rounded Rectangle 29"/>
          <p:cNvSpPr/>
          <p:nvPr/>
        </p:nvSpPr>
        <p:spPr>
          <a:xfrm>
            <a:off x="6509957" y="2107178"/>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کار فرهنگی</a:t>
            </a:r>
          </a:p>
        </p:txBody>
      </p:sp>
      <p:sp>
        <p:nvSpPr>
          <p:cNvPr id="31" name="Rounded Rectangle 30"/>
          <p:cNvSpPr/>
          <p:nvPr/>
        </p:nvSpPr>
        <p:spPr>
          <a:xfrm>
            <a:off x="2448129" y="2107178"/>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اقدامِ آتش به‌اختیار</a:t>
            </a:r>
          </a:p>
        </p:txBody>
      </p:sp>
      <p:sp>
        <p:nvSpPr>
          <p:cNvPr id="35" name="Rounded Rectangle 34"/>
          <p:cNvSpPr/>
          <p:nvPr/>
        </p:nvSpPr>
        <p:spPr>
          <a:xfrm>
            <a:off x="2448129" y="2901844"/>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جهاد تبیین</a:t>
            </a:r>
          </a:p>
        </p:txBody>
      </p:sp>
      <p:sp>
        <p:nvSpPr>
          <p:cNvPr id="36" name="Rounded Rectangle 35"/>
          <p:cNvSpPr/>
          <p:nvPr/>
        </p:nvSpPr>
        <p:spPr>
          <a:xfrm>
            <a:off x="6509957" y="2901844"/>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تقابل با جنگ شناختی</a:t>
            </a:r>
          </a:p>
        </p:txBody>
      </p:sp>
      <p:sp>
        <p:nvSpPr>
          <p:cNvPr id="37" name="Rounded Rectangle 36"/>
          <p:cNvSpPr/>
          <p:nvPr/>
        </p:nvSpPr>
        <p:spPr>
          <a:xfrm>
            <a:off x="2448129" y="3789009"/>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امربه‌معروف و نهی‌ازمنکر</a:t>
            </a:r>
          </a:p>
        </p:txBody>
      </p:sp>
      <p:sp>
        <p:nvSpPr>
          <p:cNvPr id="38" name="Rounded Rectangle 37"/>
          <p:cNvSpPr/>
          <p:nvPr/>
        </p:nvSpPr>
        <p:spPr>
          <a:xfrm>
            <a:off x="6509957" y="3789009"/>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a:solidFill>
                  <a:srgbClr val="FFC000">
                    <a:lumMod val="60000"/>
                    <a:lumOff val="40000"/>
                  </a:srgbClr>
                </a:solidFill>
                <a:latin typeface="Calibri" panose="020F0502020204030204"/>
                <a:cs typeface="B Zar" panose="00000400000000000000" pitchFamily="2" charset="-78"/>
              </a:rPr>
              <a:t>تواصیّ به حق و صبر</a:t>
            </a:r>
            <a:endParaRPr lang="fa-IR" sz="2172" b="1" dirty="0">
              <a:solidFill>
                <a:srgbClr val="FFC000">
                  <a:lumMod val="60000"/>
                  <a:lumOff val="40000"/>
                </a:srgbClr>
              </a:solidFill>
              <a:latin typeface="Calibri" panose="020F0502020204030204"/>
              <a:cs typeface="B Zar" panose="00000400000000000000" pitchFamily="2" charset="-78"/>
            </a:endParaRPr>
          </a:p>
        </p:txBody>
      </p:sp>
      <p:sp>
        <p:nvSpPr>
          <p:cNvPr id="42" name="Rounded Rectangle 41"/>
          <p:cNvSpPr/>
          <p:nvPr/>
        </p:nvSpPr>
        <p:spPr>
          <a:xfrm>
            <a:off x="6509957" y="4644688"/>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172" b="1" dirty="0">
                <a:solidFill>
                  <a:srgbClr val="FFC000">
                    <a:lumMod val="60000"/>
                    <a:lumOff val="40000"/>
                  </a:srgbClr>
                </a:solidFill>
                <a:latin typeface="Calibri" panose="020F0502020204030204"/>
                <a:cs typeface="B Zar" panose="00000400000000000000" pitchFamily="2" charset="-78"/>
              </a:rPr>
              <a:t>دغدغه‌ی معیشت مردم </a:t>
            </a:r>
          </a:p>
          <a:p>
            <a:pPr algn="ctr" defTabSz="1054216" rtl="1"/>
            <a:r>
              <a:rPr lang="fa-IR" sz="1267" dirty="0">
                <a:solidFill>
                  <a:srgbClr val="FFC000">
                    <a:lumMod val="60000"/>
                    <a:lumOff val="40000"/>
                  </a:srgbClr>
                </a:solidFill>
                <a:latin typeface="Calibri" panose="020F0502020204030204"/>
                <a:cs typeface="B Zar" panose="00000400000000000000" pitchFamily="2" charset="-78"/>
              </a:rPr>
              <a:t>(بخصوص اطرافیان)</a:t>
            </a:r>
            <a:endParaRPr lang="fa-IR" sz="2172" dirty="0">
              <a:solidFill>
                <a:srgbClr val="FFC000">
                  <a:lumMod val="60000"/>
                  <a:lumOff val="40000"/>
                </a:srgbClr>
              </a:solidFill>
              <a:latin typeface="Calibri" panose="020F0502020204030204"/>
              <a:cs typeface="B Zar" panose="00000400000000000000" pitchFamily="2" charset="-78"/>
            </a:endParaRPr>
          </a:p>
        </p:txBody>
      </p:sp>
      <p:sp>
        <p:nvSpPr>
          <p:cNvPr id="43" name="Rounded Rectangle 42"/>
          <p:cNvSpPr/>
          <p:nvPr/>
        </p:nvSpPr>
        <p:spPr>
          <a:xfrm>
            <a:off x="2448129" y="4644688"/>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مواسات</a:t>
            </a:r>
          </a:p>
        </p:txBody>
      </p:sp>
      <p:sp>
        <p:nvSpPr>
          <p:cNvPr id="44" name="Rounded Rectangle 43"/>
          <p:cNvSpPr/>
          <p:nvPr/>
        </p:nvSpPr>
        <p:spPr>
          <a:xfrm>
            <a:off x="6509957" y="5470602"/>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تلاش برای آبادی کشور</a:t>
            </a:r>
          </a:p>
        </p:txBody>
      </p:sp>
      <p:sp>
        <p:nvSpPr>
          <p:cNvPr id="45" name="Rounded Rectangle 44"/>
          <p:cNvSpPr/>
          <p:nvPr/>
        </p:nvSpPr>
        <p:spPr>
          <a:xfrm>
            <a:off x="2448129" y="5489025"/>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00FF00"/>
                </a:solidFill>
                <a:latin typeface="Calibri" panose="020F0502020204030204"/>
                <a:cs typeface="B Zar" panose="00000400000000000000" pitchFamily="2" charset="-78"/>
              </a:rPr>
              <a:t>خدمات اجتماعی</a:t>
            </a:r>
          </a:p>
        </p:txBody>
      </p:sp>
      <p:sp>
        <p:nvSpPr>
          <p:cNvPr id="46" name="Rounded Rectangle 45"/>
          <p:cNvSpPr/>
          <p:nvPr/>
        </p:nvSpPr>
        <p:spPr>
          <a:xfrm>
            <a:off x="6509957" y="6314790"/>
            <a:ext cx="2656734" cy="512220"/>
          </a:xfrm>
          <a:prstGeom prst="round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a:solidFill>
                  <a:srgbClr val="FFC000">
                    <a:lumMod val="60000"/>
                    <a:lumOff val="40000"/>
                  </a:srgbClr>
                </a:solidFill>
                <a:latin typeface="Calibri" panose="020F0502020204030204"/>
                <a:cs typeface="B Zar" panose="00000400000000000000" pitchFamily="2" charset="-78"/>
              </a:rPr>
              <a:t>حفظ محیط زیست</a:t>
            </a:r>
          </a:p>
        </p:txBody>
      </p:sp>
      <p:sp>
        <p:nvSpPr>
          <p:cNvPr id="47" name="Rounded Rectangle 46"/>
          <p:cNvSpPr/>
          <p:nvPr/>
        </p:nvSpPr>
        <p:spPr>
          <a:xfrm>
            <a:off x="2448129" y="6314790"/>
            <a:ext cx="3252344" cy="512220"/>
          </a:xfrm>
          <a:prstGeom prst="roundRect">
            <a:avLst/>
          </a:prstGeom>
          <a:noFill/>
          <a:ln w="28575">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1991" b="1" dirty="0">
                <a:solidFill>
                  <a:srgbClr val="00FF00"/>
                </a:solidFill>
                <a:latin typeface="Calibri" panose="020F0502020204030204"/>
                <a:cs typeface="B Zar" panose="00000400000000000000" pitchFamily="2" charset="-78"/>
              </a:rPr>
              <a:t>مراقبت از حیوانات و منابع طبیعی</a:t>
            </a:r>
          </a:p>
        </p:txBody>
      </p:sp>
      <p:sp>
        <p:nvSpPr>
          <p:cNvPr id="5" name="Left Arrow 4"/>
          <p:cNvSpPr/>
          <p:nvPr/>
        </p:nvSpPr>
        <p:spPr>
          <a:xfrm>
            <a:off x="5882533" y="505439"/>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49" name="Left Arrow 48"/>
          <p:cNvSpPr/>
          <p:nvPr/>
        </p:nvSpPr>
        <p:spPr>
          <a:xfrm>
            <a:off x="5882533" y="1321722"/>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0" name="Left Arrow 49"/>
          <p:cNvSpPr/>
          <p:nvPr/>
        </p:nvSpPr>
        <p:spPr>
          <a:xfrm>
            <a:off x="5882533" y="2208888"/>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1" name="Left Arrow 50"/>
          <p:cNvSpPr/>
          <p:nvPr/>
        </p:nvSpPr>
        <p:spPr>
          <a:xfrm>
            <a:off x="5882533" y="3003554"/>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2" name="Left Arrow 51"/>
          <p:cNvSpPr/>
          <p:nvPr/>
        </p:nvSpPr>
        <p:spPr>
          <a:xfrm>
            <a:off x="5882533" y="3890719"/>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4" name="Left Arrow 53"/>
          <p:cNvSpPr/>
          <p:nvPr/>
        </p:nvSpPr>
        <p:spPr>
          <a:xfrm>
            <a:off x="5882533" y="4746398"/>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5" name="Left Arrow 54"/>
          <p:cNvSpPr/>
          <p:nvPr/>
        </p:nvSpPr>
        <p:spPr>
          <a:xfrm>
            <a:off x="5882533" y="5594886"/>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sp>
        <p:nvSpPr>
          <p:cNvPr id="56" name="Left Arrow 55"/>
          <p:cNvSpPr/>
          <p:nvPr/>
        </p:nvSpPr>
        <p:spPr>
          <a:xfrm>
            <a:off x="5882533" y="6416500"/>
            <a:ext cx="414932" cy="308800"/>
          </a:xfrm>
          <a:prstGeom prst="leftArrow">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endParaRPr lang="fa-IR" sz="4151">
              <a:solidFill>
                <a:prstClr val="white"/>
              </a:solidFill>
              <a:latin typeface="Calibri" panose="020F0502020204030204"/>
              <a:cs typeface="Arial" panose="020B0604020202020204" pitchFamily="34" charset="0"/>
            </a:endParaRPr>
          </a:p>
        </p:txBody>
      </p:sp>
      <p:pic>
        <p:nvPicPr>
          <p:cNvPr id="58" name="Picture 57">
            <a:extLst>
              <a:ext uri="{FF2B5EF4-FFF2-40B4-BE49-F238E27FC236}">
                <a16:creationId xmlns:a16="http://schemas.microsoft.com/office/drawing/2014/main" id="{44187437-8BF2-87C3-61DC-2BFC645095B7}"/>
              </a:ext>
            </a:extLst>
          </p:cNvPr>
          <p:cNvPicPr>
            <a:picLocks noChangeAspect="1"/>
          </p:cNvPicPr>
          <p:nvPr/>
        </p:nvPicPr>
        <p:blipFill>
          <a:blip r:embed="rId10" cstate="print">
            <a:extLst>
              <a:ext uri="{BEBA8EAE-BF5A-486C-A8C5-ECC9F3942E4B}">
                <a14:imgProps xmlns:a14="http://schemas.microsoft.com/office/drawing/2010/main">
                  <a14:imgLayer r:embed="rId11">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64065" y="6767905"/>
            <a:ext cx="436706" cy="436706"/>
          </a:xfrm>
          <a:prstGeom prst="rect">
            <a:avLst/>
          </a:prstGeom>
        </p:spPr>
      </p:pic>
      <p:sp>
        <p:nvSpPr>
          <p:cNvPr id="3" name="Rounded Rectangle 47">
            <a:extLst>
              <a:ext uri="{FF2B5EF4-FFF2-40B4-BE49-F238E27FC236}">
                <a16:creationId xmlns:a16="http://schemas.microsoft.com/office/drawing/2014/main" id="{981AB749-E36D-1438-9524-E2879FA6164B}"/>
              </a:ext>
            </a:extLst>
          </p:cNvPr>
          <p:cNvSpPr/>
          <p:nvPr/>
        </p:nvSpPr>
        <p:spPr>
          <a:xfrm>
            <a:off x="9580715" y="3344620"/>
            <a:ext cx="2258860" cy="914044"/>
          </a:xfrm>
          <a:prstGeom prst="roundRect">
            <a:avLst/>
          </a:prstGeom>
          <a:solidFill>
            <a:srgbClr val="74FC77"/>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a:r>
              <a:rPr lang="fa-IR" sz="2172" b="1" dirty="0" err="1">
                <a:solidFill>
                  <a:srgbClr val="760000"/>
                </a:solidFill>
                <a:latin typeface="Calibri" panose="020F0502020204030204"/>
                <a:cs typeface="B Titr" panose="00000700000000000000" pitchFamily="2" charset="-78"/>
              </a:rPr>
              <a:t>عرصه‌های</a:t>
            </a:r>
            <a:r>
              <a:rPr lang="fa-IR" sz="2172" b="1" dirty="0">
                <a:solidFill>
                  <a:srgbClr val="760000"/>
                </a:solidFill>
                <a:latin typeface="Calibri" panose="020F0502020204030204"/>
                <a:cs typeface="B Titr" panose="00000700000000000000" pitchFamily="2" charset="-78"/>
              </a:rPr>
              <a:t> </a:t>
            </a:r>
          </a:p>
          <a:p>
            <a:pPr algn="ctr" defTabSz="1054216">
              <a:lnSpc>
                <a:spcPct val="150000"/>
              </a:lnSpc>
            </a:pPr>
            <a:r>
              <a:rPr lang="fa-IR" sz="2172" b="1" dirty="0">
                <a:solidFill>
                  <a:srgbClr val="760000"/>
                </a:solidFill>
                <a:latin typeface="Calibri" panose="020F0502020204030204"/>
                <a:cs typeface="B Titr" panose="00000700000000000000" pitchFamily="2" charset="-78"/>
              </a:rPr>
              <a:t>حضور و اقدام</a:t>
            </a:r>
          </a:p>
        </p:txBody>
      </p:sp>
      <p:pic>
        <p:nvPicPr>
          <p:cNvPr id="6" name="آتش به اختیار">
            <a:hlinkClick r:id="" action="ppaction://media"/>
            <a:extLst>
              <a:ext uri="{FF2B5EF4-FFF2-40B4-BE49-F238E27FC236}">
                <a16:creationId xmlns:a16="http://schemas.microsoft.com/office/drawing/2014/main" id="{220CBE6F-EBC4-B030-F453-50DB3D47AC58}"/>
              </a:ext>
            </a:extLst>
          </p:cNvPr>
          <p:cNvPicPr>
            <a:picLocks noChangeAspect="1"/>
          </p:cNvPicPr>
          <p:nvPr>
            <a:videoFile r:link="rId2"/>
            <p:extLst>
              <p:ext uri="{DAA4B4D4-6D71-4841-9C94-3DE7FCFB9230}">
                <p14:media xmlns:p14="http://schemas.microsoft.com/office/powerpoint/2010/main" r:embed="rId1"/>
              </p:ext>
            </p:extLst>
          </p:nvPr>
        </p:nvPicPr>
        <p:blipFill>
          <a:blip r:embed="rId12"/>
          <a:stretch>
            <a:fillRect/>
          </a:stretch>
        </p:blipFill>
        <p:spPr>
          <a:xfrm>
            <a:off x="1459989" y="2089504"/>
            <a:ext cx="775648" cy="436302"/>
          </a:xfrm>
          <a:prstGeom prst="roundRect">
            <a:avLst>
              <a:gd name="adj" fmla="val 24650"/>
            </a:avLst>
          </a:prstGeom>
          <a:ln>
            <a:solidFill>
              <a:srgbClr val="74FC77"/>
            </a:solidFill>
          </a:ln>
          <a:effectLst>
            <a:innerShdw blurRad="114300" dist="50800">
              <a:srgbClr val="000000">
                <a:alpha val="0"/>
              </a:srgbClr>
            </a:innerShdw>
          </a:effectLst>
        </p:spPr>
      </p:pic>
      <p:pic>
        <p:nvPicPr>
          <p:cNvPr id="2" name="فرهنگ کار جهادی 480">
            <a:hlinkClick r:id="" action="ppaction://media"/>
            <a:extLst>
              <a:ext uri="{FF2B5EF4-FFF2-40B4-BE49-F238E27FC236}">
                <a16:creationId xmlns:a16="http://schemas.microsoft.com/office/drawing/2014/main" id="{E21169CC-0A56-22D1-B1B2-7F5E370A99B1}"/>
              </a:ext>
            </a:extLst>
          </p:cNvPr>
          <p:cNvPicPr>
            <a:picLocks noChangeAspect="1"/>
          </p:cNvPicPr>
          <p:nvPr>
            <a:videoFile r:link="rId4"/>
            <p:extLst>
              <p:ext uri="{DAA4B4D4-6D71-4841-9C94-3DE7FCFB9230}">
                <p14:media xmlns:p14="http://schemas.microsoft.com/office/powerpoint/2010/main" r:embed="rId3"/>
              </p:ext>
            </p:extLst>
          </p:nvPr>
        </p:nvPicPr>
        <p:blipFill>
          <a:blip r:embed="rId13"/>
          <a:stretch>
            <a:fillRect/>
          </a:stretch>
        </p:blipFill>
        <p:spPr>
          <a:xfrm>
            <a:off x="1459989" y="5489025"/>
            <a:ext cx="775648" cy="435961"/>
          </a:xfrm>
          <a:prstGeom prst="roundRect">
            <a:avLst>
              <a:gd name="adj" fmla="val 24666"/>
            </a:avLst>
          </a:prstGeom>
          <a:ln>
            <a:solidFill>
              <a:srgbClr val="74FC77"/>
            </a:solidFill>
          </a:ln>
          <a:effectLst>
            <a:innerShdw blurRad="114300" dist="50800">
              <a:srgbClr val="000000">
                <a:alpha val="0"/>
              </a:srgbClr>
            </a:innerShdw>
          </a:effectLst>
        </p:spPr>
      </p:pic>
      <p:pic>
        <p:nvPicPr>
          <p:cNvPr id="4" name="13991216_56611_l">
            <a:hlinkClick r:id="" action="ppaction://media"/>
            <a:extLst>
              <a:ext uri="{FF2B5EF4-FFF2-40B4-BE49-F238E27FC236}">
                <a16:creationId xmlns:a16="http://schemas.microsoft.com/office/drawing/2014/main" id="{9B69D04E-3AE0-99C3-593B-4FEE905276EA}"/>
              </a:ext>
            </a:extLst>
          </p:cNvPr>
          <p:cNvPicPr>
            <a:picLocks noChangeAspect="1"/>
          </p:cNvPicPr>
          <p:nvPr>
            <a:videoFile r:link="rId6"/>
            <p:extLst>
              <p:ext uri="{DAA4B4D4-6D71-4841-9C94-3DE7FCFB9230}">
                <p14:media xmlns:p14="http://schemas.microsoft.com/office/powerpoint/2010/main" r:embed="rId5"/>
              </p:ext>
            </p:extLst>
          </p:nvPr>
        </p:nvPicPr>
        <p:blipFill>
          <a:blip r:embed="rId14"/>
          <a:stretch>
            <a:fillRect/>
          </a:stretch>
        </p:blipFill>
        <p:spPr>
          <a:xfrm>
            <a:off x="1459989" y="6328499"/>
            <a:ext cx="775648" cy="435962"/>
          </a:xfrm>
          <a:prstGeom prst="roundRect">
            <a:avLst>
              <a:gd name="adj" fmla="val 19422"/>
            </a:avLst>
          </a:prstGeom>
          <a:ln>
            <a:solidFill>
              <a:srgbClr val="74FC77"/>
            </a:solidFill>
          </a:ln>
          <a:effectLst>
            <a:innerShdw blurRad="114300" dist="50800">
              <a:srgbClr val="000000">
                <a:alpha val="0"/>
              </a:srgbClr>
            </a:innerShdw>
          </a:effectLst>
        </p:spPr>
      </p:pic>
      <p:pic>
        <p:nvPicPr>
          <p:cNvPr id="8" name="01435a1d9834b2bd4baaa0ed93ab966210856406-240p">
            <a:hlinkClick r:id="" action="ppaction://media"/>
            <a:extLst>
              <a:ext uri="{FF2B5EF4-FFF2-40B4-BE49-F238E27FC236}">
                <a16:creationId xmlns:a16="http://schemas.microsoft.com/office/drawing/2014/main" id="{803E4E6B-C19B-A15F-B01C-CCD2AF68FED6}"/>
              </a:ext>
            </a:extLst>
          </p:cNvPr>
          <p:cNvPicPr>
            <a:picLocks noChangeAspect="1"/>
          </p:cNvPicPr>
          <p:nvPr>
            <a:videoFile r:link="rId7"/>
            <p:extLst>
              <p:ext uri="{DAA4B4D4-6D71-4841-9C94-3DE7FCFB9230}">
                <p14:media xmlns:p14="http://schemas.microsoft.com/office/powerpoint/2010/main" r:embed="rId8">
                  <p14:trim st="8329" end="12534"/>
                </p14:media>
              </p:ext>
            </p:extLst>
          </p:nvPr>
        </p:nvPicPr>
        <p:blipFill>
          <a:blip r:embed="rId15"/>
          <a:stretch>
            <a:fillRect/>
          </a:stretch>
        </p:blipFill>
        <p:spPr>
          <a:xfrm>
            <a:off x="1409304" y="3789009"/>
            <a:ext cx="790709" cy="527139"/>
          </a:xfrm>
          <a:prstGeom prst="roundRect">
            <a:avLst>
              <a:gd name="adj" fmla="val 16667"/>
            </a:avLst>
          </a:prstGeom>
          <a:ln>
            <a:solidFill>
              <a:srgbClr val="00B050"/>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0903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wipe(right)">
                                      <p:cBhvr>
                                        <p:cTn id="7" dur="500"/>
                                        <p:tgtEl>
                                          <p:spTgt spid="44"/>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55"/>
                                        </p:tgtEl>
                                        <p:attrNameLst>
                                          <p:attrName>style.visibility</p:attrName>
                                        </p:attrNameLst>
                                      </p:cBhvr>
                                      <p:to>
                                        <p:strVal val="visible"/>
                                      </p:to>
                                    </p:set>
                                    <p:animEffect transition="in" filter="wipe(right)">
                                      <p:cBhvr>
                                        <p:cTn id="11" dur="500"/>
                                        <p:tgtEl>
                                          <p:spTgt spid="55"/>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45"/>
                                        </p:tgtEl>
                                        <p:attrNameLst>
                                          <p:attrName>style.visibility</p:attrName>
                                        </p:attrNameLst>
                                      </p:cBhvr>
                                      <p:to>
                                        <p:strVal val="visible"/>
                                      </p:to>
                                    </p:set>
                                    <p:animEffect transition="in" filter="wipe(right)">
                                      <p:cBhvr>
                                        <p:cTn id="15" dur="500"/>
                                        <p:tgtEl>
                                          <p:spTgt spid="45"/>
                                        </p:tgtEl>
                                      </p:cBhvr>
                                    </p:animEffect>
                                  </p:childTnLst>
                                </p:cTn>
                              </p:par>
                            </p:childTnLst>
                          </p:cTn>
                        </p:par>
                        <p:par>
                          <p:cTn id="16" fill="hold">
                            <p:stCondLst>
                              <p:cond delay="1500"/>
                            </p:stCondLst>
                            <p:childTnLst>
                              <p:par>
                                <p:cTn id="17" presetID="1" presetClass="entr" presetSubtype="0" fill="hold" nodeType="afterEffect">
                                  <p:stCondLst>
                                    <p:cond delay="0"/>
                                  </p:stCondLst>
                                  <p:childTnLst>
                                    <p:set>
                                      <p:cBhvr>
                                        <p:cTn id="18" dur="1" fill="hold">
                                          <p:stCondLst>
                                            <p:cond delay="9"/>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2" presetClass="entr" presetSubtype="2" fill="hold" grpId="0" nodeType="clickEffect">
                                  <p:stCondLst>
                                    <p:cond delay="0"/>
                                  </p:stCondLst>
                                  <p:childTnLst>
                                    <p:set>
                                      <p:cBhvr>
                                        <p:cTn id="22" dur="1" fill="hold">
                                          <p:stCondLst>
                                            <p:cond delay="0"/>
                                          </p:stCondLst>
                                        </p:cTn>
                                        <p:tgtEl>
                                          <p:spTgt spid="46"/>
                                        </p:tgtEl>
                                        <p:attrNameLst>
                                          <p:attrName>style.visibility</p:attrName>
                                        </p:attrNameLst>
                                      </p:cBhvr>
                                      <p:to>
                                        <p:strVal val="visible"/>
                                      </p:to>
                                    </p:set>
                                    <p:animEffect transition="in" filter="wipe(right)">
                                      <p:cBhvr>
                                        <p:cTn id="23" dur="500"/>
                                        <p:tgtEl>
                                          <p:spTgt spid="46"/>
                                        </p:tgtEl>
                                      </p:cBhvr>
                                    </p:animEffect>
                                  </p:childTnLst>
                                </p:cTn>
                              </p:par>
                            </p:childTnLst>
                          </p:cTn>
                        </p:par>
                        <p:par>
                          <p:cTn id="24" fill="hold">
                            <p:stCondLst>
                              <p:cond delay="500"/>
                            </p:stCondLst>
                            <p:childTnLst>
                              <p:par>
                                <p:cTn id="25" presetID="22" presetClass="entr" presetSubtype="2" fill="hold" grpId="0" nodeType="afterEffect">
                                  <p:stCondLst>
                                    <p:cond delay="0"/>
                                  </p:stCondLst>
                                  <p:childTnLst>
                                    <p:set>
                                      <p:cBhvr>
                                        <p:cTn id="26" dur="1" fill="hold">
                                          <p:stCondLst>
                                            <p:cond delay="0"/>
                                          </p:stCondLst>
                                        </p:cTn>
                                        <p:tgtEl>
                                          <p:spTgt spid="56"/>
                                        </p:tgtEl>
                                        <p:attrNameLst>
                                          <p:attrName>style.visibility</p:attrName>
                                        </p:attrNameLst>
                                      </p:cBhvr>
                                      <p:to>
                                        <p:strVal val="visible"/>
                                      </p:to>
                                    </p:set>
                                    <p:animEffect transition="in" filter="wipe(right)">
                                      <p:cBhvr>
                                        <p:cTn id="27" dur="500"/>
                                        <p:tgtEl>
                                          <p:spTgt spid="56"/>
                                        </p:tgtEl>
                                      </p:cBhvr>
                                    </p:animEffect>
                                  </p:childTnLst>
                                </p:cTn>
                              </p:par>
                            </p:childTnLst>
                          </p:cTn>
                        </p:par>
                        <p:par>
                          <p:cTn id="28" fill="hold">
                            <p:stCondLst>
                              <p:cond delay="1000"/>
                            </p:stCondLst>
                            <p:childTnLst>
                              <p:par>
                                <p:cTn id="29" presetID="22" presetClass="entr" presetSubtype="2" fill="hold" grpId="0" nodeType="afterEffect">
                                  <p:stCondLst>
                                    <p:cond delay="0"/>
                                  </p:stCondLst>
                                  <p:childTnLst>
                                    <p:set>
                                      <p:cBhvr>
                                        <p:cTn id="30" dur="1" fill="hold">
                                          <p:stCondLst>
                                            <p:cond delay="0"/>
                                          </p:stCondLst>
                                        </p:cTn>
                                        <p:tgtEl>
                                          <p:spTgt spid="47"/>
                                        </p:tgtEl>
                                        <p:attrNameLst>
                                          <p:attrName>style.visibility</p:attrName>
                                        </p:attrNameLst>
                                      </p:cBhvr>
                                      <p:to>
                                        <p:strVal val="visible"/>
                                      </p:to>
                                    </p:set>
                                    <p:animEffect transition="in" filter="wipe(right)">
                                      <p:cBhvr>
                                        <p:cTn id="31" dur="500"/>
                                        <p:tgtEl>
                                          <p:spTgt spid="47"/>
                                        </p:tgtEl>
                                      </p:cBhvr>
                                    </p:animEffect>
                                  </p:childTnLst>
                                </p:cTn>
                              </p:par>
                            </p:childTnLst>
                          </p:cTn>
                        </p:par>
                        <p:par>
                          <p:cTn id="32" fill="hold">
                            <p:stCondLst>
                              <p:cond delay="1510"/>
                            </p:stCondLst>
                            <p:childTnLst>
                              <p:par>
                                <p:cTn id="33" presetID="1" presetClass="entr" presetSubtype="0" fill="hold" nodeType="afterEffect">
                                  <p:stCondLst>
                                    <p:cond delay="0"/>
                                  </p:stCondLst>
                                  <p:childTnLst>
                                    <p:set>
                                      <p:cBhvr>
                                        <p:cTn id="34" dur="1" fill="hold">
                                          <p:stCondLst>
                                            <p:cond delay="9"/>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mediacall" presetSubtype="0" fill="hold" nodeType="clickEffect">
                                  <p:stCondLst>
                                    <p:cond delay="0"/>
                                  </p:stCondLst>
                                  <p:childTnLst>
                                    <p:cmd type="call" cmd="playFrom(0.0)">
                                      <p:cBhvr>
                                        <p:cTn id="38" dur="11915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9" fill="hold" display="0">
                  <p:stCondLst>
                    <p:cond delay="indefinite"/>
                  </p:stCondLst>
                </p:cTn>
                <p:tgtEl>
                  <p:spTgt spid="6"/>
                </p:tgtEl>
              </p:cMediaNode>
            </p:video>
            <p:video fullScrn="1">
              <p:cMediaNode vol="100000">
                <p:cTn id="40" fill="hold" display="0">
                  <p:stCondLst>
                    <p:cond delay="indefinite"/>
                  </p:stCondLst>
                </p:cTn>
                <p:tgtEl>
                  <p:spTgt spid="2"/>
                </p:tgtEl>
              </p:cMediaNode>
            </p:video>
            <p:video fullScrn="1">
              <p:cMediaNode vol="80000">
                <p:cTn id="41" fill="hold" display="0">
                  <p:stCondLst>
                    <p:cond delay="indefinite"/>
                  </p:stCondLst>
                </p:cTn>
                <p:tgtEl>
                  <p:spTgt spid="4"/>
                </p:tgtEl>
              </p:cMediaNode>
            </p:video>
            <p:video fullScrn="1">
              <p:cMediaNode vol="80000">
                <p:cTn id="42" fill="hold" display="0">
                  <p:stCondLst>
                    <p:cond delay="indefinite"/>
                  </p:stCondLst>
                </p:cTn>
                <p:tgtEl>
                  <p:spTgt spid="8"/>
                </p:tgtEl>
              </p:cMediaNode>
            </p:video>
            <p:seq concurrent="1" nextAc="seek">
              <p:cTn id="43" restart="whenNotActive" fill="hold" evtFilter="cancelBubble" nodeType="interactiveSeq">
                <p:stCondLst>
                  <p:cond evt="onClick" delay="0">
                    <p:tgtEl>
                      <p:spTgt spid="8"/>
                    </p:tgtEl>
                  </p:cond>
                </p:stCondLst>
                <p:endSync evt="end" delay="0">
                  <p:rtn val="all"/>
                </p:endSync>
                <p:childTnLst>
                  <p:par>
                    <p:cTn id="44" fill="hold">
                      <p:stCondLst>
                        <p:cond delay="0"/>
                      </p:stCondLst>
                      <p:childTnLst>
                        <p:par>
                          <p:cTn id="45" fill="hold">
                            <p:stCondLst>
                              <p:cond delay="0"/>
                            </p:stCondLst>
                            <p:childTnLst>
                              <p:par>
                                <p:cTn id="46" presetID="2" presetClass="mediacall" presetSubtype="0" fill="hold" nodeType="clickEffect">
                                  <p:stCondLst>
                                    <p:cond delay="0"/>
                                  </p:stCondLst>
                                  <p:childTnLst>
                                    <p:cmd type="call" cmd="togglePause">
                                      <p:cBhvr>
                                        <p:cTn id="47" dur="1" fill="hold"/>
                                        <p:tgtEl>
                                          <p:spTgt spid="8"/>
                                        </p:tgtEl>
                                      </p:cBhvr>
                                    </p:cmd>
                                  </p:childTnLst>
                                </p:cTn>
                              </p:par>
                            </p:childTnLst>
                          </p:cTn>
                        </p:par>
                      </p:childTnLst>
                    </p:cTn>
                  </p:par>
                </p:childTnLst>
              </p:cTn>
              <p:nextCondLst>
                <p:cond evt="onClick" delay="0">
                  <p:tgtEl>
                    <p:spTgt spid="8"/>
                  </p:tgtEl>
                </p:cond>
              </p:nextCondLst>
            </p:seq>
          </p:childTnLst>
        </p:cTn>
      </p:par>
    </p:tnLst>
    <p:bldLst>
      <p:bldP spid="44" grpId="0" animBg="1"/>
      <p:bldP spid="45" grpId="0" animBg="1"/>
      <p:bldP spid="46" grpId="0" animBg="1"/>
      <p:bldP spid="47" grpId="0" animBg="1"/>
      <p:bldP spid="55" grpId="0" animBg="1"/>
      <p:bldP spid="5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41">
            <a:extLst>
              <a:ext uri="{FF2B5EF4-FFF2-40B4-BE49-F238E27FC236}">
                <a16:creationId xmlns:a16="http://schemas.microsoft.com/office/drawing/2014/main" id="{3C8B3FC7-C78B-201A-86E2-5924BADA3236}"/>
              </a:ext>
            </a:extLst>
          </p:cNvPr>
          <p:cNvSpPr/>
          <p:nvPr/>
        </p:nvSpPr>
        <p:spPr>
          <a:xfrm>
            <a:off x="9118600" y="3294394"/>
            <a:ext cx="2460644" cy="896606"/>
          </a:xfrm>
          <a:prstGeom prst="roundRect">
            <a:avLst/>
          </a:prstGeom>
          <a:solidFill>
            <a:srgbClr val="74FC77"/>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2800" dirty="0">
                <a:solidFill>
                  <a:srgbClr val="0D1F63"/>
                </a:solidFill>
                <a:latin typeface="Calibri Light" panose="020F0302020204030204"/>
                <a:cs typeface="B Titr" panose="00000700000000000000" pitchFamily="2" charset="-78"/>
              </a:rPr>
              <a:t>نکات پایانی</a:t>
            </a:r>
          </a:p>
        </p:txBody>
      </p:sp>
      <p:sp>
        <p:nvSpPr>
          <p:cNvPr id="6" name="Rounded Rectangle 47">
            <a:extLst>
              <a:ext uri="{FF2B5EF4-FFF2-40B4-BE49-F238E27FC236}">
                <a16:creationId xmlns:a16="http://schemas.microsoft.com/office/drawing/2014/main" id="{3FD0240D-BD78-367D-B34A-C0AA306D9E13}"/>
              </a:ext>
            </a:extLst>
          </p:cNvPr>
          <p:cNvSpPr/>
          <p:nvPr/>
        </p:nvSpPr>
        <p:spPr>
          <a:xfrm>
            <a:off x="2570947" y="205154"/>
            <a:ext cx="6009640" cy="1155411"/>
          </a:xfrm>
          <a:prstGeom prst="roundRect">
            <a:avLst>
              <a:gd name="adj" fmla="val 10072"/>
            </a:avLst>
          </a:prstGeom>
          <a:solidFill>
            <a:srgbClr val="00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000" b="1" dirty="0">
                <a:solidFill>
                  <a:srgbClr val="002060"/>
                </a:solidFill>
                <a:cs typeface="B Zar" panose="00000400000000000000" pitchFamily="2" charset="-78"/>
              </a:rPr>
              <a:t>بیانیۀ گام دوّم «قانون» نیست؛</a:t>
            </a:r>
          </a:p>
          <a:p>
            <a:pPr algn="ctr" defTabSz="1054216" rtl="1"/>
            <a:r>
              <a:rPr lang="fa-IR" sz="2000" b="1" dirty="0">
                <a:solidFill>
                  <a:srgbClr val="002060"/>
                </a:solidFill>
                <a:cs typeface="B Zar" panose="00000400000000000000" pitchFamily="2" charset="-78"/>
              </a:rPr>
              <a:t>حتی صرفاً ناظر به «نهادهای </a:t>
            </a:r>
            <a:r>
              <a:rPr lang="fa-IR" sz="2000" b="1" dirty="0" err="1">
                <a:solidFill>
                  <a:srgbClr val="002060"/>
                </a:solidFill>
                <a:cs typeface="B Zar" panose="00000400000000000000" pitchFamily="2" charset="-78"/>
              </a:rPr>
              <a:t>حاکمیّتی</a:t>
            </a:r>
            <a:r>
              <a:rPr lang="fa-IR" sz="2000" b="1" dirty="0">
                <a:solidFill>
                  <a:srgbClr val="002060"/>
                </a:solidFill>
                <a:cs typeface="B Zar" panose="00000400000000000000" pitchFamily="2" charset="-78"/>
              </a:rPr>
              <a:t>» نیست</a:t>
            </a:r>
          </a:p>
          <a:p>
            <a:pPr algn="ctr" defTabSz="1054216" rtl="1"/>
            <a:r>
              <a:rPr lang="fa-IR" sz="2000" b="1" dirty="0">
                <a:solidFill>
                  <a:srgbClr val="002060"/>
                </a:solidFill>
                <a:cs typeface="B Zar" panose="00000400000000000000" pitchFamily="2" charset="-78"/>
              </a:rPr>
              <a:t>رهبر با مسئولان و نهادها از طریق </a:t>
            </a:r>
            <a:r>
              <a:rPr lang="fa-IR" sz="2000" b="1" dirty="0" err="1">
                <a:solidFill>
                  <a:srgbClr val="002060"/>
                </a:solidFill>
                <a:cs typeface="B Zar" panose="00000400000000000000" pitchFamily="2" charset="-78"/>
              </a:rPr>
              <a:t>اسنادِ</a:t>
            </a:r>
            <a:r>
              <a:rPr lang="fa-IR" sz="2000" b="1" dirty="0">
                <a:solidFill>
                  <a:srgbClr val="002060"/>
                </a:solidFill>
                <a:cs typeface="B Zar" panose="00000400000000000000" pitchFamily="2" charset="-78"/>
              </a:rPr>
              <a:t> </a:t>
            </a:r>
            <a:r>
              <a:rPr lang="fa-IR" sz="2000" b="1" dirty="0" err="1">
                <a:solidFill>
                  <a:srgbClr val="002060"/>
                </a:solidFill>
                <a:cs typeface="B Zar" panose="00000400000000000000" pitchFamily="2" charset="-78"/>
              </a:rPr>
              <a:t>بالادستی</a:t>
            </a:r>
            <a:r>
              <a:rPr lang="fa-IR" sz="2000" b="1" dirty="0">
                <a:solidFill>
                  <a:srgbClr val="002060"/>
                </a:solidFill>
                <a:cs typeface="B Zar" panose="00000400000000000000" pitchFamily="2" charset="-78"/>
              </a:rPr>
              <a:t> مخاطبه </a:t>
            </a:r>
            <a:r>
              <a:rPr lang="fa-IR" sz="2000" b="1" dirty="0" err="1">
                <a:solidFill>
                  <a:srgbClr val="002060"/>
                </a:solidFill>
                <a:cs typeface="B Zar" panose="00000400000000000000" pitchFamily="2" charset="-78"/>
              </a:rPr>
              <a:t>می‌کند</a:t>
            </a:r>
            <a:r>
              <a:rPr lang="fa-IR" sz="2000" b="1" dirty="0">
                <a:solidFill>
                  <a:srgbClr val="002060"/>
                </a:solidFill>
                <a:cs typeface="B Zar" panose="00000400000000000000" pitchFamily="2" charset="-78"/>
              </a:rPr>
              <a:t>.</a:t>
            </a:r>
          </a:p>
        </p:txBody>
      </p:sp>
      <p:sp>
        <p:nvSpPr>
          <p:cNvPr id="8" name="Rounded Rectangle 47">
            <a:extLst>
              <a:ext uri="{FF2B5EF4-FFF2-40B4-BE49-F238E27FC236}">
                <a16:creationId xmlns:a16="http://schemas.microsoft.com/office/drawing/2014/main" id="{394EC66B-87B5-9893-6893-A7D0301CB402}"/>
              </a:ext>
            </a:extLst>
          </p:cNvPr>
          <p:cNvSpPr/>
          <p:nvPr/>
        </p:nvSpPr>
        <p:spPr>
          <a:xfrm>
            <a:off x="1326347" y="1624842"/>
            <a:ext cx="7254240" cy="992602"/>
          </a:xfrm>
          <a:prstGeom prst="roundRect">
            <a:avLst/>
          </a:prstGeom>
          <a:solidFill>
            <a:srgbClr val="FFC00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000" b="1" dirty="0">
                <a:solidFill>
                  <a:srgbClr val="002060"/>
                </a:solidFill>
                <a:cs typeface="B Zar" panose="00000400000000000000" pitchFamily="2" charset="-78"/>
              </a:rPr>
              <a:t>«جوانها باید </a:t>
            </a:r>
            <a:r>
              <a:rPr lang="fa-IR" sz="2000" b="1" dirty="0" err="1">
                <a:solidFill>
                  <a:srgbClr val="002060"/>
                </a:solidFill>
                <a:cs typeface="B Zar" panose="00000400000000000000" pitchFamily="2" charset="-78"/>
              </a:rPr>
              <a:t>شانه‌شان</a:t>
            </a:r>
            <a:r>
              <a:rPr lang="fa-IR" sz="2000" b="1" dirty="0">
                <a:solidFill>
                  <a:srgbClr val="002060"/>
                </a:solidFill>
                <a:cs typeface="B Zar" panose="00000400000000000000" pitchFamily="2" charset="-78"/>
              </a:rPr>
              <a:t> را زیر بار </a:t>
            </a:r>
            <a:r>
              <a:rPr lang="fa-IR" sz="2000" b="1" dirty="0" err="1">
                <a:solidFill>
                  <a:srgbClr val="002060"/>
                </a:solidFill>
                <a:cs typeface="B Zar" panose="00000400000000000000" pitchFamily="2" charset="-78"/>
              </a:rPr>
              <a:t>مسئولیّتهای</a:t>
            </a:r>
            <a:r>
              <a:rPr lang="fa-IR" sz="2000" b="1" dirty="0">
                <a:solidFill>
                  <a:srgbClr val="002060"/>
                </a:solidFill>
                <a:cs typeface="B Zar" panose="00000400000000000000" pitchFamily="2" charset="-78"/>
              </a:rPr>
              <a:t> </a:t>
            </a:r>
            <a:r>
              <a:rPr lang="fa-IR" sz="2000" b="1" dirty="0" err="1">
                <a:solidFill>
                  <a:srgbClr val="002060"/>
                </a:solidFill>
                <a:cs typeface="B Zar" panose="00000400000000000000" pitchFamily="2" charset="-78"/>
              </a:rPr>
              <a:t>دشوارِ</a:t>
            </a:r>
            <a:r>
              <a:rPr lang="fa-IR" sz="2000" b="1" dirty="0">
                <a:solidFill>
                  <a:srgbClr val="002060"/>
                </a:solidFill>
                <a:cs typeface="B Zar" panose="00000400000000000000" pitchFamily="2" charset="-78"/>
              </a:rPr>
              <a:t> کوچک و بزرگ بدهند»</a:t>
            </a:r>
          </a:p>
          <a:p>
            <a:pPr algn="ctr" defTabSz="1054216" rtl="1">
              <a:lnSpc>
                <a:spcPct val="150000"/>
              </a:lnSpc>
            </a:pPr>
            <a:r>
              <a:rPr lang="fa-IR" sz="2000" b="1" dirty="0">
                <a:solidFill>
                  <a:srgbClr val="002060"/>
                </a:solidFill>
                <a:cs typeface="B Zar" panose="00000400000000000000" pitchFamily="2" charset="-78"/>
              </a:rPr>
              <a:t>و هدایت و پیشروی انقلاب را از نسل گذشته تحویل بگیرند.</a:t>
            </a:r>
          </a:p>
        </p:txBody>
      </p:sp>
      <p:sp>
        <p:nvSpPr>
          <p:cNvPr id="9" name="Rounded Rectangle 47">
            <a:extLst>
              <a:ext uri="{FF2B5EF4-FFF2-40B4-BE49-F238E27FC236}">
                <a16:creationId xmlns:a16="http://schemas.microsoft.com/office/drawing/2014/main" id="{EF95BCAD-2BB9-757A-0763-D1A090834452}"/>
              </a:ext>
            </a:extLst>
          </p:cNvPr>
          <p:cNvSpPr/>
          <p:nvPr/>
        </p:nvSpPr>
        <p:spPr>
          <a:xfrm>
            <a:off x="1326347" y="4493880"/>
            <a:ext cx="7254240" cy="514849"/>
          </a:xfrm>
          <a:prstGeom prst="roundRect">
            <a:avLst/>
          </a:prstGeom>
          <a:solidFill>
            <a:srgbClr val="FFC00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000" b="1" dirty="0">
                <a:solidFill>
                  <a:srgbClr val="002060"/>
                </a:solidFill>
                <a:cs typeface="B Zar" panose="00000400000000000000" pitchFamily="2" charset="-78"/>
              </a:rPr>
              <a:t>نظریه نظام انقلابی مهمّ است و پرورش آن نیاز به تأمّل و تحلیل دارد.</a:t>
            </a:r>
          </a:p>
        </p:txBody>
      </p:sp>
      <p:sp>
        <p:nvSpPr>
          <p:cNvPr id="10" name="Rounded Rectangle 47">
            <a:extLst>
              <a:ext uri="{FF2B5EF4-FFF2-40B4-BE49-F238E27FC236}">
                <a16:creationId xmlns:a16="http://schemas.microsoft.com/office/drawing/2014/main" id="{F28FB878-BCCE-3C9D-F711-E8C0A07DE4E4}"/>
              </a:ext>
            </a:extLst>
          </p:cNvPr>
          <p:cNvSpPr/>
          <p:nvPr/>
        </p:nvSpPr>
        <p:spPr>
          <a:xfrm>
            <a:off x="1326347" y="5273006"/>
            <a:ext cx="7254240" cy="965786"/>
          </a:xfrm>
          <a:prstGeom prst="roundRect">
            <a:avLst/>
          </a:prstGeom>
          <a:solidFill>
            <a:srgbClr val="00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000" b="1" dirty="0">
                <a:solidFill>
                  <a:srgbClr val="002060"/>
                </a:solidFill>
                <a:cs typeface="B Zar" panose="00000400000000000000" pitchFamily="2" charset="-78"/>
              </a:rPr>
              <a:t>در بیانیۀ گام دوّم، هشت </a:t>
            </a:r>
            <a:r>
              <a:rPr lang="fa-IR" sz="2000" b="1" dirty="0" err="1">
                <a:solidFill>
                  <a:srgbClr val="002060"/>
                </a:solidFill>
                <a:cs typeface="B Zar" panose="00000400000000000000" pitchFamily="2" charset="-78"/>
              </a:rPr>
              <a:t>توصیۀ</a:t>
            </a:r>
            <a:r>
              <a:rPr lang="fa-IR" sz="2000" b="1" dirty="0">
                <a:solidFill>
                  <a:srgbClr val="002060"/>
                </a:solidFill>
                <a:cs typeface="B Zar" panose="00000400000000000000" pitchFamily="2" charset="-78"/>
              </a:rPr>
              <a:t> </a:t>
            </a:r>
            <a:r>
              <a:rPr lang="fa-IR" sz="2000" b="1" dirty="0" err="1">
                <a:solidFill>
                  <a:srgbClr val="002060"/>
                </a:solidFill>
                <a:cs typeface="B Zar" panose="00000400000000000000" pitchFamily="2" charset="-78"/>
              </a:rPr>
              <a:t>مهمّ</a:t>
            </a:r>
            <a:r>
              <a:rPr lang="fa-IR" sz="2000" b="1" dirty="0">
                <a:solidFill>
                  <a:srgbClr val="002060"/>
                </a:solidFill>
                <a:cs typeface="B Zar" panose="00000400000000000000" pitchFamily="2" charset="-78"/>
              </a:rPr>
              <a:t> بیان شده است. باید </a:t>
            </a:r>
            <a:r>
              <a:rPr lang="fa-IR" sz="2000" b="1" dirty="0" err="1">
                <a:solidFill>
                  <a:srgbClr val="002060"/>
                </a:solidFill>
                <a:cs typeface="B Zar" panose="00000400000000000000" pitchFamily="2" charset="-78"/>
              </a:rPr>
              <a:t>نسبتِ</a:t>
            </a:r>
            <a:r>
              <a:rPr lang="fa-IR" sz="2000" b="1" dirty="0">
                <a:solidFill>
                  <a:srgbClr val="002060"/>
                </a:solidFill>
                <a:cs typeface="B Zar" panose="00000400000000000000" pitchFamily="2" charset="-78"/>
              </a:rPr>
              <a:t> خودمان را</a:t>
            </a:r>
          </a:p>
          <a:p>
            <a:pPr algn="ctr" defTabSz="1054216" rtl="1">
              <a:lnSpc>
                <a:spcPct val="150000"/>
              </a:lnSpc>
            </a:pPr>
            <a:r>
              <a:rPr lang="fa-IR" sz="2000" b="1" dirty="0">
                <a:solidFill>
                  <a:srgbClr val="002060"/>
                </a:solidFill>
                <a:cs typeface="B Zar" panose="00000400000000000000" pitchFamily="2" charset="-78"/>
              </a:rPr>
              <a:t>با آن </a:t>
            </a:r>
            <a:r>
              <a:rPr lang="fa-IR" sz="2000" b="1" dirty="0" err="1">
                <a:solidFill>
                  <a:srgbClr val="002060"/>
                </a:solidFill>
                <a:cs typeface="B Zar" panose="00000400000000000000" pitchFamily="2" charset="-78"/>
              </a:rPr>
              <a:t>توصیه‌ها</a:t>
            </a:r>
            <a:r>
              <a:rPr lang="fa-IR" sz="2000" b="1" dirty="0">
                <a:solidFill>
                  <a:srgbClr val="002060"/>
                </a:solidFill>
                <a:cs typeface="B Zar" panose="00000400000000000000" pitchFamily="2" charset="-78"/>
              </a:rPr>
              <a:t> پیدا کرده و به خودمان در انجام وظایف نمره بدهیم.</a:t>
            </a:r>
          </a:p>
        </p:txBody>
      </p:sp>
      <p:sp>
        <p:nvSpPr>
          <p:cNvPr id="11" name="Rounded Rectangle 47">
            <a:extLst>
              <a:ext uri="{FF2B5EF4-FFF2-40B4-BE49-F238E27FC236}">
                <a16:creationId xmlns:a16="http://schemas.microsoft.com/office/drawing/2014/main" id="{73955E27-319B-BAFD-38FC-0F2BBB7D529D}"/>
              </a:ext>
            </a:extLst>
          </p:cNvPr>
          <p:cNvSpPr/>
          <p:nvPr/>
        </p:nvSpPr>
        <p:spPr>
          <a:xfrm>
            <a:off x="1326347" y="6503070"/>
            <a:ext cx="7254240" cy="859755"/>
          </a:xfrm>
          <a:prstGeom prst="roundRect">
            <a:avLst/>
          </a:prstGeom>
          <a:solidFill>
            <a:srgbClr val="FFC00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000" b="1" dirty="0">
                <a:solidFill>
                  <a:srgbClr val="002060"/>
                </a:solidFill>
                <a:cs typeface="B Zar" panose="00000400000000000000" pitchFamily="2" charset="-78"/>
              </a:rPr>
              <a:t>برای </a:t>
            </a:r>
            <a:r>
              <a:rPr lang="fa-IR" sz="2000" b="1" dirty="0" err="1">
                <a:solidFill>
                  <a:srgbClr val="002060"/>
                </a:solidFill>
                <a:cs typeface="B Zar" panose="00000400000000000000" pitchFamily="2" charset="-78"/>
              </a:rPr>
              <a:t>پیداکردنِ</a:t>
            </a:r>
            <a:r>
              <a:rPr lang="fa-IR" sz="2000" b="1" dirty="0">
                <a:solidFill>
                  <a:srgbClr val="002060"/>
                </a:solidFill>
                <a:cs typeface="B Zar" panose="00000400000000000000" pitchFamily="2" charset="-78"/>
              </a:rPr>
              <a:t> </a:t>
            </a:r>
            <a:r>
              <a:rPr lang="fa-IR" sz="2000" b="1" dirty="0" err="1">
                <a:solidFill>
                  <a:srgbClr val="002060"/>
                </a:solidFill>
                <a:cs typeface="B Zar" panose="00000400000000000000" pitchFamily="2" charset="-78"/>
              </a:rPr>
              <a:t>وظیفۀ</a:t>
            </a:r>
            <a:r>
              <a:rPr lang="fa-IR" sz="2000" b="1" dirty="0">
                <a:solidFill>
                  <a:srgbClr val="002060"/>
                </a:solidFill>
                <a:cs typeface="B Zar" panose="00000400000000000000" pitchFamily="2" charset="-78"/>
              </a:rPr>
              <a:t> خویش در موارد </a:t>
            </a:r>
            <a:r>
              <a:rPr lang="fa-IR" sz="2000" b="1" dirty="0" err="1">
                <a:solidFill>
                  <a:srgbClr val="002060"/>
                </a:solidFill>
                <a:cs typeface="B Zar" panose="00000400000000000000" pitchFamily="2" charset="-78"/>
              </a:rPr>
              <a:t>هشتگانه</a:t>
            </a:r>
            <a:r>
              <a:rPr lang="fa-IR" sz="2000" b="1" dirty="0">
                <a:solidFill>
                  <a:srgbClr val="002060"/>
                </a:solidFill>
                <a:cs typeface="B Zar" panose="00000400000000000000" pitchFamily="2" charset="-78"/>
              </a:rPr>
              <a:t>، لازم است </a:t>
            </a:r>
            <a:r>
              <a:rPr lang="fa-IR" sz="2000" b="1" dirty="0" err="1">
                <a:solidFill>
                  <a:srgbClr val="002060"/>
                </a:solidFill>
                <a:cs typeface="B Zar" panose="00000400000000000000" pitchFamily="2" charset="-78"/>
              </a:rPr>
              <a:t>کارگروه</a:t>
            </a:r>
            <a:r>
              <a:rPr lang="fa-IR" sz="2000" b="1" dirty="0">
                <a:solidFill>
                  <a:srgbClr val="002060"/>
                </a:solidFill>
                <a:cs typeface="B Zar" panose="00000400000000000000" pitchFamily="2" charset="-78"/>
              </a:rPr>
              <a:t>‌‌</a:t>
            </a:r>
            <a:r>
              <a:rPr lang="fa-IR" sz="2000" b="1" dirty="0" err="1">
                <a:solidFill>
                  <a:srgbClr val="002060"/>
                </a:solidFill>
                <a:cs typeface="B Zar" panose="00000400000000000000" pitchFamily="2" charset="-78"/>
              </a:rPr>
              <a:t>هایی</a:t>
            </a:r>
            <a:endParaRPr lang="fa-IR" sz="2000" b="1" dirty="0">
              <a:solidFill>
                <a:srgbClr val="002060"/>
              </a:solidFill>
              <a:cs typeface="B Zar" panose="00000400000000000000" pitchFamily="2" charset="-78"/>
            </a:endParaRPr>
          </a:p>
          <a:p>
            <a:pPr algn="ctr" defTabSz="1054216" rtl="1">
              <a:lnSpc>
                <a:spcPct val="150000"/>
              </a:lnSpc>
            </a:pPr>
            <a:r>
              <a:rPr lang="fa-IR" sz="2000" b="1" dirty="0">
                <a:solidFill>
                  <a:srgbClr val="002060"/>
                </a:solidFill>
                <a:cs typeface="B Zar" panose="00000400000000000000" pitchFamily="2" charset="-78"/>
              </a:rPr>
              <a:t> تشکیل داده و برای تحقّق آن وظایف پیگیری صورت گیرد.</a:t>
            </a:r>
          </a:p>
        </p:txBody>
      </p:sp>
      <p:sp>
        <p:nvSpPr>
          <p:cNvPr id="12" name="Rounded Rectangle 47">
            <a:extLst>
              <a:ext uri="{FF2B5EF4-FFF2-40B4-BE49-F238E27FC236}">
                <a16:creationId xmlns:a16="http://schemas.microsoft.com/office/drawing/2014/main" id="{8C2158F1-5188-36A7-BAC6-35DE210A2B3E}"/>
              </a:ext>
            </a:extLst>
          </p:cNvPr>
          <p:cNvSpPr/>
          <p:nvPr/>
        </p:nvSpPr>
        <p:spPr>
          <a:xfrm>
            <a:off x="110303" y="194930"/>
            <a:ext cx="2273487" cy="1155408"/>
          </a:xfrm>
          <a:prstGeom prst="roundRect">
            <a:avLst>
              <a:gd name="adj" fmla="val 10072"/>
            </a:avLst>
          </a:prstGeom>
          <a:solidFill>
            <a:srgbClr val="A1FDA3"/>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000" b="1" dirty="0">
                <a:solidFill>
                  <a:srgbClr val="002060"/>
                </a:solidFill>
                <a:cs typeface="B Zar" panose="00000400000000000000" pitchFamily="2" charset="-78"/>
              </a:rPr>
              <a:t> بلکه یک مخاطبۀ ولیّ جامعه با همۀ مردم بویژه جوانان است.</a:t>
            </a:r>
          </a:p>
        </p:txBody>
      </p:sp>
      <p:pic>
        <p:nvPicPr>
          <p:cNvPr id="13" name="شانه">
            <a:hlinkClick r:id="" action="ppaction://media"/>
            <a:extLst>
              <a:ext uri="{FF2B5EF4-FFF2-40B4-BE49-F238E27FC236}">
                <a16:creationId xmlns:a16="http://schemas.microsoft.com/office/drawing/2014/main" id="{64E610D3-891E-15CA-1710-BEE68364A79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95292" y="1900229"/>
            <a:ext cx="786084" cy="441827"/>
          </a:xfrm>
          <a:prstGeom prst="roundRect">
            <a:avLst>
              <a:gd name="adj" fmla="val 25560"/>
            </a:avLst>
          </a:prstGeom>
          <a:ln>
            <a:solidFill>
              <a:srgbClr val="FFC000"/>
            </a:solidFill>
          </a:ln>
          <a:effectLst>
            <a:innerShdw blurRad="114300" dist="50800">
              <a:srgbClr val="000000">
                <a:alpha val="0"/>
              </a:srgbClr>
            </a:innerShdw>
          </a:effectLst>
        </p:spPr>
      </p:pic>
      <p:sp>
        <p:nvSpPr>
          <p:cNvPr id="14" name="Rounded Rectangle 47">
            <a:extLst>
              <a:ext uri="{FF2B5EF4-FFF2-40B4-BE49-F238E27FC236}">
                <a16:creationId xmlns:a16="http://schemas.microsoft.com/office/drawing/2014/main" id="{613ABC59-2497-BF64-CCAA-CEC196B4C4E0}"/>
              </a:ext>
            </a:extLst>
          </p:cNvPr>
          <p:cNvSpPr/>
          <p:nvPr/>
        </p:nvSpPr>
        <p:spPr>
          <a:xfrm>
            <a:off x="1326347" y="2881721"/>
            <a:ext cx="7254240" cy="1347882"/>
          </a:xfrm>
          <a:prstGeom prst="roundRect">
            <a:avLst/>
          </a:prstGeom>
          <a:solidFill>
            <a:srgbClr val="00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1054216" rtl="1"/>
            <a:r>
              <a:rPr lang="fa-IR" sz="2000" b="1" dirty="0">
                <a:solidFill>
                  <a:srgbClr val="002060"/>
                </a:solidFill>
                <a:cs typeface="B Zar" panose="00000400000000000000" pitchFamily="2" charset="-78"/>
              </a:rPr>
              <a:t>این امر از دو طریق قابل تحقّق است:</a:t>
            </a:r>
          </a:p>
          <a:p>
            <a:pPr marL="457200" indent="-457200" algn="ctr" defTabSz="1054216" rtl="1">
              <a:lnSpc>
                <a:spcPct val="150000"/>
              </a:lnSpc>
              <a:buAutoNum type="arabicPeriod"/>
            </a:pPr>
            <a:r>
              <a:rPr lang="fa-IR" sz="2000" b="1" dirty="0">
                <a:solidFill>
                  <a:srgbClr val="002060"/>
                </a:solidFill>
                <a:cs typeface="B Zar" panose="00000400000000000000" pitchFamily="2" charset="-78"/>
              </a:rPr>
              <a:t>اقدامات خودجوش مردم با </a:t>
            </a:r>
            <a:r>
              <a:rPr lang="fa-IR" sz="2000" b="1" dirty="0" err="1">
                <a:solidFill>
                  <a:srgbClr val="002060"/>
                </a:solidFill>
                <a:cs typeface="B Zar" panose="00000400000000000000" pitchFamily="2" charset="-78"/>
              </a:rPr>
              <a:t>محوریّت</a:t>
            </a:r>
            <a:r>
              <a:rPr lang="fa-IR" sz="2000" b="1" dirty="0">
                <a:solidFill>
                  <a:srgbClr val="002060"/>
                </a:solidFill>
                <a:cs typeface="B Zar" panose="00000400000000000000" pitchFamily="2" charset="-78"/>
              </a:rPr>
              <a:t> جوانان</a:t>
            </a:r>
          </a:p>
          <a:p>
            <a:pPr marL="457200" indent="-457200" algn="ctr" defTabSz="1054216" rtl="1">
              <a:lnSpc>
                <a:spcPct val="150000"/>
              </a:lnSpc>
              <a:buAutoNum type="arabicPeriod"/>
            </a:pPr>
            <a:r>
              <a:rPr lang="fa-IR" sz="2000" b="1" dirty="0">
                <a:solidFill>
                  <a:srgbClr val="002060"/>
                </a:solidFill>
                <a:cs typeface="B Zar" panose="00000400000000000000" pitchFamily="2" charset="-78"/>
              </a:rPr>
              <a:t>ورود جوانان متعهّد انقلابی به </a:t>
            </a:r>
            <a:r>
              <a:rPr lang="fa-IR" sz="2000" b="1" dirty="0" err="1">
                <a:solidFill>
                  <a:srgbClr val="002060"/>
                </a:solidFill>
                <a:cs typeface="B Zar" panose="00000400000000000000" pitchFamily="2" charset="-78"/>
              </a:rPr>
              <a:t>مسئولیّت‌های</a:t>
            </a:r>
            <a:r>
              <a:rPr lang="fa-IR" sz="2000" b="1" dirty="0">
                <a:solidFill>
                  <a:srgbClr val="002060"/>
                </a:solidFill>
                <a:cs typeface="B Zar" panose="00000400000000000000" pitchFamily="2" charset="-78"/>
              </a:rPr>
              <a:t> </a:t>
            </a:r>
            <a:r>
              <a:rPr lang="fa-IR" sz="2000" b="1" dirty="0" err="1">
                <a:solidFill>
                  <a:srgbClr val="002060"/>
                </a:solidFill>
                <a:cs typeface="B Zar" panose="00000400000000000000" pitchFamily="2" charset="-78"/>
              </a:rPr>
              <a:t>حاکمیّتی</a:t>
            </a:r>
            <a:endParaRPr lang="fa-IR" sz="2000" b="1" dirty="0">
              <a:solidFill>
                <a:srgbClr val="002060"/>
              </a:solidFill>
              <a:cs typeface="B Zar" panose="00000400000000000000" pitchFamily="2" charset="-78"/>
            </a:endParaRPr>
          </a:p>
        </p:txBody>
      </p:sp>
      <p:sp>
        <p:nvSpPr>
          <p:cNvPr id="15" name="Right Brace 14">
            <a:extLst>
              <a:ext uri="{FF2B5EF4-FFF2-40B4-BE49-F238E27FC236}">
                <a16:creationId xmlns:a16="http://schemas.microsoft.com/office/drawing/2014/main" id="{AB614094-21B7-D1B4-B20F-582998EE167B}"/>
              </a:ext>
            </a:extLst>
          </p:cNvPr>
          <p:cNvSpPr/>
          <p:nvPr/>
        </p:nvSpPr>
        <p:spPr>
          <a:xfrm>
            <a:off x="8559800" y="152400"/>
            <a:ext cx="558800" cy="7273925"/>
          </a:xfrm>
          <a:prstGeom prst="rightBrace">
            <a:avLst>
              <a:gd name="adj1" fmla="val 72267"/>
              <a:gd name="adj2" fmla="val 50000"/>
            </a:avLst>
          </a:prstGeom>
          <a:ln w="57150">
            <a:solidFill>
              <a:srgbClr val="74FC77"/>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000"/>
          </a:p>
        </p:txBody>
      </p:sp>
    </p:spTree>
    <p:extLst>
      <p:ext uri="{BB962C8B-B14F-4D97-AF65-F5344CB8AC3E}">
        <p14:creationId xmlns:p14="http://schemas.microsoft.com/office/powerpoint/2010/main" val="1194334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16" presetClass="entr" presetSubtype="42" fill="hold" grpId="0" nodeType="after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barn(outHorizontal)">
                                      <p:cBhvr>
                                        <p:cTn id="13" dur="500"/>
                                        <p:tgtEl>
                                          <p:spTgt spid="15"/>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2"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wipe(right)">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2"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wipe(right)">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2"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right)">
                                      <p:cBhvr>
                                        <p:cTn id="28" dur="500"/>
                                        <p:tgtEl>
                                          <p:spTgt spid="8"/>
                                        </p:tgtEl>
                                      </p:cBhvr>
                                    </p:animEffect>
                                  </p:childTnLst>
                                </p:cTn>
                              </p:par>
                            </p:childTnLst>
                          </p:cTn>
                        </p:par>
                        <p:par>
                          <p:cTn id="29" fill="hold">
                            <p:stCondLst>
                              <p:cond delay="500"/>
                            </p:stCondLst>
                            <p:childTnLst>
                              <p:par>
                                <p:cTn id="30" presetID="1" presetClass="entr" presetSubtype="0" fill="hold" nodeType="afterEffect">
                                  <p:stCondLst>
                                    <p:cond delay="0"/>
                                  </p:stCondLst>
                                  <p:childTnLst>
                                    <p:set>
                                      <p:cBhvr>
                                        <p:cTn id="31" dur="1" fill="hold">
                                          <p:stCondLst>
                                            <p:cond delay="0"/>
                                          </p:stCondLst>
                                        </p:cTn>
                                        <p:tgtEl>
                                          <p:spTgt spid="13"/>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wipe(up)">
                                      <p:cBhvr>
                                        <p:cTn id="36" dur="500"/>
                                        <p:tgtEl>
                                          <p:spTgt spid="14"/>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2"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wipe(right)">
                                      <p:cBhvr>
                                        <p:cTn id="41" dur="500"/>
                                        <p:tgtEl>
                                          <p:spTgt spid="9"/>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2" fill="hold" grpId="0" nodeType="click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wipe(right)">
                                      <p:cBhvr>
                                        <p:cTn id="46" dur="500"/>
                                        <p:tgtEl>
                                          <p:spTgt spid="10"/>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2"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wipe(right)">
                                      <p:cBhvr>
                                        <p:cTn id="5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52" fill="hold" display="0">
                  <p:stCondLst>
                    <p:cond delay="indefinite"/>
                  </p:stCondLst>
                </p:cTn>
                <p:tgtEl>
                  <p:spTgt spid="13"/>
                </p:tgtEl>
              </p:cMediaNode>
            </p:video>
          </p:childTnLst>
        </p:cTn>
      </p:par>
    </p:tnLst>
    <p:bldLst>
      <p:bldP spid="3" grpId="0" animBg="1"/>
      <p:bldP spid="6" grpId="0" animBg="1"/>
      <p:bldP spid="8" grpId="0" animBg="1"/>
      <p:bldP spid="9" grpId="0" animBg="1"/>
      <p:bldP spid="10" grpId="0" animBg="1"/>
      <p:bldP spid="11" grpId="0" animBg="1"/>
      <p:bldP spid="12" grpId="0" animBg="1"/>
      <p:bldP spid="14" grpId="0" animBg="1"/>
      <p:bldP spid="1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5170" y="3024013"/>
            <a:ext cx="9515583" cy="1199504"/>
          </a:xfrm>
        </p:spPr>
        <p:txBody>
          <a:bodyPr/>
          <a:lstStyle/>
          <a:p>
            <a:pPr algn="ctr"/>
            <a:r>
              <a:rPr lang="fa-IR" b="1">
                <a:solidFill>
                  <a:srgbClr val="FFFF00"/>
                </a:solidFill>
                <a:cs typeface="B Zar" panose="00000400000000000000" pitchFamily="2" charset="-78"/>
              </a:rPr>
              <a:t>«و </a:t>
            </a:r>
            <a:r>
              <a:rPr lang="fa-IR" b="1" dirty="0">
                <a:solidFill>
                  <a:srgbClr val="FFFF00"/>
                </a:solidFill>
                <a:cs typeface="B Zar" panose="00000400000000000000" pitchFamily="2" charset="-78"/>
              </a:rPr>
              <a:t>آخِرُ </a:t>
            </a:r>
            <a:r>
              <a:rPr lang="fa-IR" b="1">
                <a:solidFill>
                  <a:srgbClr val="FFFF00"/>
                </a:solidFill>
                <a:cs typeface="B Zar" panose="00000400000000000000" pitchFamily="2" charset="-78"/>
              </a:rPr>
              <a:t>دَعواهُم أنِ </a:t>
            </a:r>
            <a:r>
              <a:rPr lang="fa-IR" b="1" dirty="0">
                <a:solidFill>
                  <a:srgbClr val="FFFF00"/>
                </a:solidFill>
                <a:cs typeface="B Zar" panose="00000400000000000000" pitchFamily="2" charset="-78"/>
              </a:rPr>
              <a:t>الحمدُ لله </a:t>
            </a:r>
            <a:r>
              <a:rPr lang="fa-IR" b="1">
                <a:solidFill>
                  <a:srgbClr val="FFFF00"/>
                </a:solidFill>
                <a:cs typeface="B Zar" panose="00000400000000000000" pitchFamily="2" charset="-78"/>
              </a:rPr>
              <a:t>ربّ العالَمین»</a:t>
            </a:r>
            <a:endParaRPr lang="fa-IR" b="1" dirty="0">
              <a:solidFill>
                <a:srgbClr val="FFFF00"/>
              </a:solidFill>
              <a:cs typeface="B Zar" panose="00000400000000000000" pitchFamily="2" charset="-78"/>
            </a:endParaRPr>
          </a:p>
        </p:txBody>
      </p:sp>
    </p:spTree>
    <p:extLst>
      <p:ext uri="{BB962C8B-B14F-4D97-AF65-F5344CB8AC3E}">
        <p14:creationId xmlns:p14="http://schemas.microsoft.com/office/powerpoint/2010/main" val="14517969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5762</TotalTime>
  <Words>1757</Words>
  <Application>Microsoft Office PowerPoint</Application>
  <PresentationFormat>Custom</PresentationFormat>
  <Paragraphs>224</Paragraphs>
  <Slides>18</Slides>
  <Notes>4</Notes>
  <HiddenSlides>0</HiddenSlides>
  <MMClips>15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Calibri Light</vt:lpstr>
      <vt:lpstr>DroidNaskh</vt:lpstr>
      <vt:lpstr>IranNastaliq</vt:lpstr>
      <vt:lpstr>mitra</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«و آخِرُ دَعواهُم أنِ الحمدُ لله ربّ العالَمین»</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boss</cp:lastModifiedBy>
  <cp:revision>486</cp:revision>
  <dcterms:created xsi:type="dcterms:W3CDTF">2023-01-15T12:58:36Z</dcterms:created>
  <dcterms:modified xsi:type="dcterms:W3CDTF">2023-06-25T08:56:53Z</dcterms:modified>
</cp:coreProperties>
</file>