
<file path=[Content_Types].xml><?xml version="1.0" encoding="utf-8"?>
<Types xmlns="http://schemas.openxmlformats.org/package/2006/content-types">
  <Default Extension="jpg" ContentType="image/jpeg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6"/>
  </p:notesMasterIdLst>
  <p:sldIdLst>
    <p:sldId id="301" r:id="rId2"/>
    <p:sldId id="303" r:id="rId3"/>
    <p:sldId id="279" r:id="rId4"/>
    <p:sldId id="280" r:id="rId5"/>
    <p:sldId id="268" r:id="rId6"/>
    <p:sldId id="311" r:id="rId7"/>
    <p:sldId id="313" r:id="rId8"/>
    <p:sldId id="295" r:id="rId9"/>
    <p:sldId id="328" r:id="rId10"/>
    <p:sldId id="315" r:id="rId11"/>
    <p:sldId id="316" r:id="rId12"/>
    <p:sldId id="330" r:id="rId13"/>
    <p:sldId id="308" r:id="rId14"/>
    <p:sldId id="329" r:id="rId15"/>
  </p:sldIdLst>
  <p:sldSz cx="12192000" cy="7578725"/>
  <p:notesSz cx="6858000" cy="9144000"/>
  <p:defaultTextStyle>
    <a:defPPr>
      <a:defRPr lang="en-US"/>
    </a:defPPr>
    <a:lvl1pPr marL="0" algn="l" defTabSz="1165008" rtl="0" eaLnBrk="1" latinLnBrk="0" hangingPunct="1">
      <a:defRPr sz="4587" kern="1200">
        <a:solidFill>
          <a:schemeClr val="tx1"/>
        </a:solidFill>
        <a:latin typeface="+mn-lt"/>
        <a:ea typeface="+mn-ea"/>
        <a:cs typeface="+mn-cs"/>
      </a:defRPr>
    </a:lvl1pPr>
    <a:lvl2pPr marL="1165008" algn="l" defTabSz="1165008" rtl="0" eaLnBrk="1" latinLnBrk="0" hangingPunct="1">
      <a:defRPr sz="4587" kern="1200">
        <a:solidFill>
          <a:schemeClr val="tx1"/>
        </a:solidFill>
        <a:latin typeface="+mn-lt"/>
        <a:ea typeface="+mn-ea"/>
        <a:cs typeface="+mn-cs"/>
      </a:defRPr>
    </a:lvl2pPr>
    <a:lvl3pPr marL="2330015" algn="l" defTabSz="1165008" rtl="0" eaLnBrk="1" latinLnBrk="0" hangingPunct="1">
      <a:defRPr sz="4587" kern="1200">
        <a:solidFill>
          <a:schemeClr val="tx1"/>
        </a:solidFill>
        <a:latin typeface="+mn-lt"/>
        <a:ea typeface="+mn-ea"/>
        <a:cs typeface="+mn-cs"/>
      </a:defRPr>
    </a:lvl3pPr>
    <a:lvl4pPr marL="3495023" algn="l" defTabSz="1165008" rtl="0" eaLnBrk="1" latinLnBrk="0" hangingPunct="1">
      <a:defRPr sz="4587" kern="1200">
        <a:solidFill>
          <a:schemeClr val="tx1"/>
        </a:solidFill>
        <a:latin typeface="+mn-lt"/>
        <a:ea typeface="+mn-ea"/>
        <a:cs typeface="+mn-cs"/>
      </a:defRPr>
    </a:lvl4pPr>
    <a:lvl5pPr marL="4660031" algn="l" defTabSz="1165008" rtl="0" eaLnBrk="1" latinLnBrk="0" hangingPunct="1">
      <a:defRPr sz="4587" kern="1200">
        <a:solidFill>
          <a:schemeClr val="tx1"/>
        </a:solidFill>
        <a:latin typeface="+mn-lt"/>
        <a:ea typeface="+mn-ea"/>
        <a:cs typeface="+mn-cs"/>
      </a:defRPr>
    </a:lvl5pPr>
    <a:lvl6pPr marL="5825038" algn="l" defTabSz="1165008" rtl="0" eaLnBrk="1" latinLnBrk="0" hangingPunct="1">
      <a:defRPr sz="4587" kern="1200">
        <a:solidFill>
          <a:schemeClr val="tx1"/>
        </a:solidFill>
        <a:latin typeface="+mn-lt"/>
        <a:ea typeface="+mn-ea"/>
        <a:cs typeface="+mn-cs"/>
      </a:defRPr>
    </a:lvl6pPr>
    <a:lvl7pPr marL="6990046" algn="l" defTabSz="1165008" rtl="0" eaLnBrk="1" latinLnBrk="0" hangingPunct="1">
      <a:defRPr sz="4587" kern="1200">
        <a:solidFill>
          <a:schemeClr val="tx1"/>
        </a:solidFill>
        <a:latin typeface="+mn-lt"/>
        <a:ea typeface="+mn-ea"/>
        <a:cs typeface="+mn-cs"/>
      </a:defRPr>
    </a:lvl7pPr>
    <a:lvl8pPr marL="8155053" algn="l" defTabSz="1165008" rtl="0" eaLnBrk="1" latinLnBrk="0" hangingPunct="1">
      <a:defRPr sz="4587" kern="1200">
        <a:solidFill>
          <a:schemeClr val="tx1"/>
        </a:solidFill>
        <a:latin typeface="+mn-lt"/>
        <a:ea typeface="+mn-ea"/>
        <a:cs typeface="+mn-cs"/>
      </a:defRPr>
    </a:lvl8pPr>
    <a:lvl9pPr marL="9320061" algn="l" defTabSz="1165008" rtl="0" eaLnBrk="1" latinLnBrk="0" hangingPunct="1">
      <a:defRPr sz="4587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64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DFD9F"/>
    <a:srgbClr val="000099"/>
    <a:srgbClr val="00FFFF"/>
    <a:srgbClr val="07345E"/>
    <a:srgbClr val="F6931E"/>
    <a:srgbClr val="2E2B33"/>
    <a:srgbClr val="D65E5F"/>
    <a:srgbClr val="0F74CF"/>
    <a:srgbClr val="C6FEC7"/>
    <a:srgbClr val="74FC7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5501" autoAdjust="0"/>
  </p:normalViewPr>
  <p:slideViewPr>
    <p:cSldViewPr snapToGrid="0">
      <p:cViewPr varScale="1">
        <p:scale>
          <a:sx n="100" d="100"/>
          <a:sy n="100" d="100"/>
        </p:scale>
        <p:origin x="852" y="96"/>
      </p:cViewPr>
      <p:guideLst>
        <p:guide orient="horz" pos="2364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388620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1"/>
          <a:lstStyle>
            <a:lvl1pPr algn="r">
              <a:defRPr sz="1200"/>
            </a:lvl1pPr>
          </a:lstStyle>
          <a:p>
            <a:endParaRPr lang="fa-IR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1588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1"/>
          <a:lstStyle>
            <a:lvl1pPr algn="l">
              <a:defRPr sz="1200"/>
            </a:lvl1pPr>
          </a:lstStyle>
          <a:p>
            <a:fld id="{D24972DC-5F4A-4FF5-8704-BEA589B0B399}" type="datetimeFigureOut">
              <a:rPr lang="fa-IR" smtClean="0"/>
              <a:t>27/11/1444</a:t>
            </a:fld>
            <a:endParaRPr lang="fa-IR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46150" y="1143000"/>
            <a:ext cx="49657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1" anchor="ctr"/>
          <a:lstStyle/>
          <a:p>
            <a:endParaRPr lang="fa-IR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a-I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388620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1" anchor="b"/>
          <a:lstStyle>
            <a:lvl1pPr algn="r">
              <a:defRPr sz="1200"/>
            </a:lvl1pPr>
          </a:lstStyle>
          <a:p>
            <a:endParaRPr lang="fa-I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1588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1" anchor="b"/>
          <a:lstStyle>
            <a:lvl1pPr algn="l">
              <a:defRPr sz="1200"/>
            </a:lvl1pPr>
          </a:lstStyle>
          <a:p>
            <a:fld id="{A801748F-2661-4F29-AFF3-423D9AA0FBC0}" type="slidenum">
              <a:rPr lang="fa-IR" smtClean="0"/>
              <a:t>‹#›</a:t>
            </a:fld>
            <a:endParaRPr lang="fa-IR"/>
          </a:p>
        </p:txBody>
      </p:sp>
    </p:spTree>
    <p:extLst>
      <p:ext uri="{BB962C8B-B14F-4D97-AF65-F5344CB8AC3E}">
        <p14:creationId xmlns:p14="http://schemas.microsoft.com/office/powerpoint/2010/main" val="14382916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a-IR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01748F-2661-4F29-AFF3-423D9AA0FBC0}" type="slidenum">
              <a:rPr lang="fa-IR" smtClean="0"/>
              <a:t>2</a:t>
            </a:fld>
            <a:endParaRPr lang="fa-IR"/>
          </a:p>
        </p:txBody>
      </p:sp>
    </p:spTree>
    <p:extLst>
      <p:ext uri="{BB962C8B-B14F-4D97-AF65-F5344CB8AC3E}">
        <p14:creationId xmlns:p14="http://schemas.microsoft.com/office/powerpoint/2010/main" val="27837608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a-IR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01748F-2661-4F29-AFF3-423D9AA0FBC0}" type="slidenum">
              <a:rPr lang="fa-IR" smtClean="0"/>
              <a:t>4</a:t>
            </a:fld>
            <a:endParaRPr lang="fa-IR"/>
          </a:p>
        </p:txBody>
      </p:sp>
    </p:spTree>
    <p:extLst>
      <p:ext uri="{BB962C8B-B14F-4D97-AF65-F5344CB8AC3E}">
        <p14:creationId xmlns:p14="http://schemas.microsoft.com/office/powerpoint/2010/main" val="41258631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a-IR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116500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801748F-2661-4F29-AFF3-423D9AA0FBC0}" type="slidenum">
              <a:rPr kumimoji="0" lang="fa-I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pPr marL="0" marR="0" lvl="0" indent="0" algn="l" defTabSz="1165008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fa-I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32055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a-IR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116500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801748F-2661-4F29-AFF3-423D9AA0FBC0}" type="slidenum">
              <a:rPr kumimoji="0" lang="fa-I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pPr marL="0" marR="0" lvl="0" indent="0" algn="l" defTabSz="1165008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fa-I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31436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a-IR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116500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801748F-2661-4F29-AFF3-423D9AA0FBC0}" type="slidenum">
              <a:rPr kumimoji="0" lang="fa-I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pPr marL="0" marR="0" lvl="0" indent="0" algn="l" defTabSz="1165008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fa-I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24062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01748F-2661-4F29-AFF3-423D9AA0FBC0}" type="slidenum">
              <a:rPr lang="fa-IR" smtClean="0"/>
              <a:t>10</a:t>
            </a:fld>
            <a:endParaRPr lang="fa-IR"/>
          </a:p>
        </p:txBody>
      </p:sp>
    </p:spTree>
    <p:extLst>
      <p:ext uri="{BB962C8B-B14F-4D97-AF65-F5344CB8AC3E}">
        <p14:creationId xmlns:p14="http://schemas.microsoft.com/office/powerpoint/2010/main" val="9064507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01748F-2661-4F29-AFF3-423D9AA0FBC0}" type="slidenum">
              <a:rPr lang="fa-IR" smtClean="0"/>
              <a:t>11</a:t>
            </a:fld>
            <a:endParaRPr lang="fa-IR"/>
          </a:p>
        </p:txBody>
      </p:sp>
    </p:spTree>
    <p:extLst>
      <p:ext uri="{BB962C8B-B14F-4D97-AF65-F5344CB8AC3E}">
        <p14:creationId xmlns:p14="http://schemas.microsoft.com/office/powerpoint/2010/main" val="172138063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01748F-2661-4F29-AFF3-423D9AA0FBC0}" type="slidenum">
              <a:rPr lang="fa-IR" smtClean="0"/>
              <a:t>12</a:t>
            </a:fld>
            <a:endParaRPr lang="fa-IR"/>
          </a:p>
        </p:txBody>
      </p:sp>
    </p:spTree>
    <p:extLst>
      <p:ext uri="{BB962C8B-B14F-4D97-AF65-F5344CB8AC3E}">
        <p14:creationId xmlns:p14="http://schemas.microsoft.com/office/powerpoint/2010/main" val="33240400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240315"/>
            <a:ext cx="9144000" cy="2638519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80586"/>
            <a:ext cx="9144000" cy="1829770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15FBF-9F25-4FDB-89EF-03AB53618AA8}" type="datetimeFigureOut">
              <a:rPr lang="en-US" smtClean="0"/>
              <a:t>6/15/2023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37A74-07A0-4946-9C02-C28E1F174C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69096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15FBF-9F25-4FDB-89EF-03AB53618AA8}" type="datetimeFigureOut">
              <a:rPr lang="en-US" smtClean="0"/>
              <a:t>6/15/2023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37A74-07A0-4946-9C02-C28E1F174C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31143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889419"/>
            <a:ext cx="10515600" cy="3152539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5071782"/>
            <a:ext cx="10515600" cy="1657846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15FBF-9F25-4FDB-89EF-03AB53618AA8}" type="datetimeFigureOut">
              <a:rPr lang="en-US" smtClean="0"/>
              <a:t>6/15/2023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37A74-07A0-4946-9C02-C28E1F174C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547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2017485"/>
            <a:ext cx="5181600" cy="48086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017485"/>
            <a:ext cx="5181600" cy="48086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15FBF-9F25-4FDB-89EF-03AB53618AA8}" type="datetimeFigureOut">
              <a:rPr lang="en-US" smtClean="0"/>
              <a:t>6/15/2023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37A74-07A0-4946-9C02-C28E1F174C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07329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03497"/>
            <a:ext cx="10515600" cy="146487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857841"/>
            <a:ext cx="5157787" cy="9104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768340"/>
            <a:ext cx="5157787" cy="40718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857841"/>
            <a:ext cx="5183188" cy="9104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768340"/>
            <a:ext cx="5183188" cy="40718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15FBF-9F25-4FDB-89EF-03AB53618AA8}" type="datetimeFigureOut">
              <a:rPr lang="en-US" smtClean="0"/>
              <a:t>6/15/2023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37A74-07A0-4946-9C02-C28E1F174C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61458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15FBF-9F25-4FDB-89EF-03AB53618AA8}" type="datetimeFigureOut">
              <a:rPr lang="en-US" smtClean="0"/>
              <a:t>6/15/2023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37A74-07A0-4946-9C02-C28E1F174C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84030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15FBF-9F25-4FDB-89EF-03AB53618AA8}" type="datetimeFigureOut">
              <a:rPr lang="en-US" smtClean="0"/>
              <a:t>6/15/2023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37A74-07A0-4946-9C02-C28E1F174C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33813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9" y="505248"/>
            <a:ext cx="3932237" cy="176836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1091197"/>
            <a:ext cx="6172200" cy="538580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9" y="2273617"/>
            <a:ext cx="3932237" cy="421215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15FBF-9F25-4FDB-89EF-03AB53618AA8}" type="datetimeFigureOut">
              <a:rPr lang="en-US" smtClean="0"/>
              <a:t>6/15/2023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37A74-07A0-4946-9C02-C28E1F174C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7643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9" y="505248"/>
            <a:ext cx="3932237" cy="176836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1091197"/>
            <a:ext cx="6172200" cy="5385807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9" y="2273617"/>
            <a:ext cx="3932237" cy="421215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15FBF-9F25-4FDB-89EF-03AB53618AA8}" type="datetimeFigureOut">
              <a:rPr lang="en-US" smtClean="0"/>
              <a:t>6/15/2023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37A74-07A0-4946-9C02-C28E1F174C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48147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15FBF-9F25-4FDB-89EF-03AB53618AA8}" type="datetimeFigureOut">
              <a:rPr lang="en-US" smtClean="0"/>
              <a:t>6/15/2023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37A74-07A0-4946-9C02-C28E1F174C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83212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03497"/>
            <a:ext cx="2628900" cy="6422619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03497"/>
            <a:ext cx="7734300" cy="642261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15FBF-9F25-4FDB-89EF-03AB53618AA8}" type="datetimeFigureOut">
              <a:rPr lang="en-US" smtClean="0"/>
              <a:t>6/15/2023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37A74-07A0-4946-9C02-C28E1F174C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2729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403497"/>
            <a:ext cx="10515600" cy="14648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2017485"/>
            <a:ext cx="10515600" cy="48086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7024356"/>
            <a:ext cx="2743200" cy="40349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A15FBF-9F25-4FDB-89EF-03AB53618AA8}" type="datetimeFigureOut">
              <a:rPr lang="en-US" smtClean="0"/>
              <a:t>6/15/2023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7024356"/>
            <a:ext cx="4114800" cy="40349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7024356"/>
            <a:ext cx="2743200" cy="40349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B37A74-07A0-4946-9C02-C28E1F174C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64391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1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r" defTabSz="914400" rtl="1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microsoft.com/office/2007/relationships/media" Target="../media/media2.mp4"/><Relationship Id="rId7" Type="http://schemas.openxmlformats.org/officeDocument/2006/relationships/image" Target="../media/image6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5.png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2.mp4"/><Relationship Id="rId9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microsoft.com/office/2007/relationships/hdphoto" Target="../media/hdphoto1.wdp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microsoft.com/office/2007/relationships/hdphoto" Target="../media/hdphoto2.wdp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microsoft.com/office/2007/relationships/media" Target="../media/media6.mp4"/><Relationship Id="rId7" Type="http://schemas.openxmlformats.org/officeDocument/2006/relationships/image" Target="../media/image11.png"/><Relationship Id="rId2" Type="http://schemas.microsoft.com/office/2007/relationships/media" Target="../media/media5.mp4"/><Relationship Id="rId1" Type="http://schemas.openxmlformats.org/officeDocument/2006/relationships/video" Target="NULL" TargetMode="External"/><Relationship Id="rId6" Type="http://schemas.openxmlformats.org/officeDocument/2006/relationships/image" Target="../media/image10.png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6.mp4"/><Relationship Id="rId9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microsoft.com/office/2007/relationships/hdphoto" Target="../media/hdphoto2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microsoft.com/office/2007/relationships/media" Target="../media/media8.mp4"/><Relationship Id="rId7" Type="http://schemas.openxmlformats.org/officeDocument/2006/relationships/slideLayout" Target="../slideLayouts/slideLayout6.xml"/><Relationship Id="rId12" Type="http://schemas.openxmlformats.org/officeDocument/2006/relationships/image" Target="../media/image14.png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video" Target="../media/media9.mp4"/><Relationship Id="rId11" Type="http://schemas.microsoft.com/office/2007/relationships/hdphoto" Target="../media/hdphoto1.wdp"/><Relationship Id="rId5" Type="http://schemas.microsoft.com/office/2007/relationships/media" Target="../media/media9.mp4"/><Relationship Id="rId10" Type="http://schemas.openxmlformats.org/officeDocument/2006/relationships/image" Target="../media/image4.png"/><Relationship Id="rId4" Type="http://schemas.openxmlformats.org/officeDocument/2006/relationships/video" Target="../media/media8.mp4"/><Relationship Id="rId9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microsoft.com/office/2007/relationships/hdphoto" Target="../media/hdphoto2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audio" Target="../media/media13.mp3"/><Relationship Id="rId13" Type="http://schemas.openxmlformats.org/officeDocument/2006/relationships/slideLayout" Target="../slideLayouts/slideLayout2.xml"/><Relationship Id="rId18" Type="http://schemas.openxmlformats.org/officeDocument/2006/relationships/image" Target="../media/image19.png"/><Relationship Id="rId3" Type="http://schemas.microsoft.com/office/2007/relationships/media" Target="../media/media11.mp4"/><Relationship Id="rId7" Type="http://schemas.microsoft.com/office/2007/relationships/media" Target="../media/media13.mp3"/><Relationship Id="rId12" Type="http://schemas.openxmlformats.org/officeDocument/2006/relationships/video" Target="../media/media15.mp4"/><Relationship Id="rId17" Type="http://schemas.openxmlformats.org/officeDocument/2006/relationships/image" Target="../media/image18.png"/><Relationship Id="rId2" Type="http://schemas.openxmlformats.org/officeDocument/2006/relationships/audio" Target="../media/media10.mp3"/><Relationship Id="rId16" Type="http://schemas.openxmlformats.org/officeDocument/2006/relationships/image" Target="../media/image17.png"/><Relationship Id="rId20" Type="http://schemas.microsoft.com/office/2007/relationships/hdphoto" Target="../media/hdphoto1.wdp"/><Relationship Id="rId1" Type="http://schemas.microsoft.com/office/2007/relationships/media" Target="../media/media10.mp3"/><Relationship Id="rId6" Type="http://schemas.openxmlformats.org/officeDocument/2006/relationships/video" Target="../media/media12.mp4"/><Relationship Id="rId11" Type="http://schemas.microsoft.com/office/2007/relationships/media" Target="../media/media15.mp4"/><Relationship Id="rId5" Type="http://schemas.microsoft.com/office/2007/relationships/media" Target="../media/media12.mp4"/><Relationship Id="rId15" Type="http://schemas.openxmlformats.org/officeDocument/2006/relationships/image" Target="../media/image16.png"/><Relationship Id="rId10" Type="http://schemas.openxmlformats.org/officeDocument/2006/relationships/video" Target="../media/media14.mp4"/><Relationship Id="rId19" Type="http://schemas.openxmlformats.org/officeDocument/2006/relationships/image" Target="../media/image4.png"/><Relationship Id="rId4" Type="http://schemas.openxmlformats.org/officeDocument/2006/relationships/video" Target="../media/media11.mp4"/><Relationship Id="rId9" Type="http://schemas.microsoft.com/office/2007/relationships/media" Target="../media/media14.mp4"/><Relationship Id="rId1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40F7368-D1C2-C221-1D48-016C79D6F52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2043" y="2263987"/>
            <a:ext cx="3027914" cy="305075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8ACB225-8D09-E760-EB12-9B00EA5D3E17}"/>
              </a:ext>
            </a:extLst>
          </p:cNvPr>
          <p:cNvSpPr txBox="1"/>
          <p:nvPr/>
        </p:nvSpPr>
        <p:spPr>
          <a:xfrm>
            <a:off x="2571748" y="1122362"/>
            <a:ext cx="7048500" cy="707886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defTabSz="914400">
              <a:defRPr/>
            </a:pPr>
            <a:r>
              <a:rPr lang="fa-IR" sz="4000" dirty="0">
                <a:solidFill>
                  <a:prstClr val="white"/>
                </a:solidFill>
                <a:latin typeface="IranNastaliq" panose="02020505000000020003" pitchFamily="18" charset="0"/>
                <a:cs typeface="IranNastaliq" panose="02020505000000020003" pitchFamily="18" charset="0"/>
              </a:rPr>
              <a:t>کارگاه آشنایی با بیانیه گام دوم انقلاب اسلامی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4187437-8BF2-87C3-61DC-2BFC645095B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97497" y="5725957"/>
            <a:ext cx="1397002" cy="1397002"/>
          </a:xfrm>
          <a:prstGeom prst="rect">
            <a:avLst/>
          </a:prstGeom>
        </p:spPr>
      </p:pic>
      <p:sp>
        <p:nvSpPr>
          <p:cNvPr id="3" name="Oval 2"/>
          <p:cNvSpPr/>
          <p:nvPr/>
        </p:nvSpPr>
        <p:spPr>
          <a:xfrm>
            <a:off x="152400" y="6837209"/>
            <a:ext cx="1177636" cy="571500"/>
          </a:xfrm>
          <a:prstGeom prst="ellipse">
            <a:avLst/>
          </a:prstGeom>
          <a:solidFill>
            <a:srgbClr val="00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 defTabSz="914400"/>
            <a:r>
              <a:rPr lang="fa-IR" sz="1400" dirty="0">
                <a:solidFill>
                  <a:srgbClr val="0A4E8C"/>
                </a:solidFill>
                <a:latin typeface="Calibri" panose="020F0502020204030204"/>
                <a:cs typeface="B Titr" panose="00000700000000000000" pitchFamily="2" charset="-78"/>
              </a:rPr>
              <a:t>جلسه سوم</a:t>
            </a:r>
          </a:p>
        </p:txBody>
      </p:sp>
    </p:spTree>
    <p:extLst>
      <p:ext uri="{BB962C8B-B14F-4D97-AF65-F5344CB8AC3E}">
        <p14:creationId xmlns:p14="http://schemas.microsoft.com/office/powerpoint/2010/main" val="7282826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9946548" y="3240890"/>
            <a:ext cx="1953209" cy="899879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1955" b="1" dirty="0">
                <a:solidFill>
                  <a:schemeClr val="accent1">
                    <a:lumMod val="50000"/>
                  </a:schemeClr>
                </a:solidFill>
                <a:cs typeface="B Titr" panose="00000700000000000000" pitchFamily="2" charset="-78"/>
              </a:rPr>
              <a:t>بیانیه‌ی گام دوّم</a:t>
            </a:r>
          </a:p>
          <a:p>
            <a:pPr algn="ctr" rtl="1">
              <a:lnSpc>
                <a:spcPct val="150000"/>
              </a:lnSpc>
            </a:pPr>
            <a:r>
              <a:rPr lang="fa-IR" sz="1955" b="1" dirty="0">
                <a:solidFill>
                  <a:schemeClr val="accent1">
                    <a:lumMod val="50000"/>
                  </a:schemeClr>
                </a:solidFill>
                <a:cs typeface="B Titr" panose="00000700000000000000" pitchFamily="2" charset="-78"/>
              </a:rPr>
              <a:t>انقلاب اسلامی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7719197" y="829210"/>
            <a:ext cx="1793232" cy="555967"/>
          </a:xfrm>
          <a:prstGeom prst="roundRect">
            <a:avLst/>
          </a:prstGeom>
          <a:noFill/>
          <a:ln w="190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1955" b="1" dirty="0">
                <a:solidFill>
                  <a:schemeClr val="accent4">
                    <a:lumMod val="60000"/>
                    <a:lumOff val="40000"/>
                  </a:schemeClr>
                </a:solidFill>
                <a:cs typeface="B Titr" panose="00000700000000000000" pitchFamily="2" charset="-78"/>
              </a:rPr>
              <a:t>چیستی</a:t>
            </a:r>
          </a:p>
        </p:txBody>
      </p:sp>
      <p:cxnSp>
        <p:nvCxnSpPr>
          <p:cNvPr id="9" name="Straight Connector 8"/>
          <p:cNvCxnSpPr>
            <a:stCxn id="4" idx="1"/>
            <a:endCxn id="5" idx="3"/>
          </p:cNvCxnSpPr>
          <p:nvPr/>
        </p:nvCxnSpPr>
        <p:spPr>
          <a:xfrm flipH="1" flipV="1">
            <a:off x="9512429" y="1107194"/>
            <a:ext cx="434120" cy="2583636"/>
          </a:xfrm>
          <a:prstGeom prst="line">
            <a:avLst/>
          </a:prstGeom>
          <a:noFill/>
          <a:ln w="190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Rounded Rectangle 11"/>
          <p:cNvSpPr/>
          <p:nvPr/>
        </p:nvSpPr>
        <p:spPr>
          <a:xfrm>
            <a:off x="7719199" y="3412848"/>
            <a:ext cx="1793232" cy="555967"/>
          </a:xfrm>
          <a:prstGeom prst="roundRect">
            <a:avLst/>
          </a:prstGeom>
          <a:noFill/>
          <a:ln w="190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1955" b="1" dirty="0">
                <a:solidFill>
                  <a:schemeClr val="accent4">
                    <a:lumMod val="60000"/>
                    <a:lumOff val="40000"/>
                  </a:schemeClr>
                </a:solidFill>
                <a:cs typeface="B Titr" panose="00000700000000000000" pitchFamily="2" charset="-78"/>
              </a:rPr>
              <a:t>چرایی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7719197" y="5996484"/>
            <a:ext cx="1793232" cy="555967"/>
          </a:xfrm>
          <a:prstGeom prst="roundRect">
            <a:avLst/>
          </a:prstGeom>
          <a:noFill/>
          <a:ln w="190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1955" b="1" dirty="0">
                <a:solidFill>
                  <a:schemeClr val="accent4">
                    <a:lumMod val="60000"/>
                    <a:lumOff val="40000"/>
                  </a:schemeClr>
                </a:solidFill>
                <a:cs typeface="B Titr" panose="00000700000000000000" pitchFamily="2" charset="-78"/>
              </a:rPr>
              <a:t>چگونگی</a:t>
            </a:r>
          </a:p>
        </p:txBody>
      </p:sp>
      <p:cxnSp>
        <p:nvCxnSpPr>
          <p:cNvPr id="14" name="Straight Connector 13"/>
          <p:cNvCxnSpPr>
            <a:stCxn id="4" idx="1"/>
            <a:endCxn id="12" idx="3"/>
          </p:cNvCxnSpPr>
          <p:nvPr/>
        </p:nvCxnSpPr>
        <p:spPr>
          <a:xfrm flipH="1">
            <a:off x="9512430" y="3690830"/>
            <a:ext cx="434117" cy="3"/>
          </a:xfrm>
          <a:prstGeom prst="line">
            <a:avLst/>
          </a:prstGeom>
          <a:noFill/>
          <a:ln w="190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Straight Connector 17"/>
          <p:cNvCxnSpPr>
            <a:stCxn id="4" idx="1"/>
            <a:endCxn id="13" idx="3"/>
          </p:cNvCxnSpPr>
          <p:nvPr/>
        </p:nvCxnSpPr>
        <p:spPr>
          <a:xfrm flipH="1">
            <a:off x="9512429" y="3690829"/>
            <a:ext cx="434120" cy="2583639"/>
          </a:xfrm>
          <a:prstGeom prst="line">
            <a:avLst/>
          </a:prstGeom>
          <a:noFill/>
          <a:ln w="190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6" name="Left Arrow 25"/>
          <p:cNvSpPr/>
          <p:nvPr/>
        </p:nvSpPr>
        <p:spPr>
          <a:xfrm>
            <a:off x="9288681" y="2959268"/>
            <a:ext cx="441246" cy="289372"/>
          </a:xfrm>
          <a:prstGeom prst="leftArrow">
            <a:avLst/>
          </a:prstGeom>
          <a:solidFill>
            <a:srgbClr val="00FFFF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endParaRPr lang="fa-IR" sz="1508" b="1">
              <a:solidFill>
                <a:srgbClr val="002060"/>
              </a:solidFill>
              <a:cs typeface="B Zar" panose="00000400000000000000" pitchFamily="2" charset="-78"/>
            </a:endParaRPr>
          </a:p>
        </p:txBody>
      </p:sp>
      <p:sp>
        <p:nvSpPr>
          <p:cNvPr id="27" name="Rounded Rectangle 26"/>
          <p:cNvSpPr/>
          <p:nvPr/>
        </p:nvSpPr>
        <p:spPr>
          <a:xfrm>
            <a:off x="6944932" y="2792361"/>
            <a:ext cx="2258275" cy="658704"/>
          </a:xfrm>
          <a:prstGeom prst="roundRect">
            <a:avLst/>
          </a:prstGeom>
          <a:solidFill>
            <a:srgbClr val="00FFFF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1508" b="1" dirty="0">
                <a:solidFill>
                  <a:srgbClr val="002060"/>
                </a:solidFill>
                <a:cs typeface="B Zar" panose="00000400000000000000" pitchFamily="2" charset="-78"/>
              </a:rPr>
              <a:t>ایجاد یک حرکت عمومی</a:t>
            </a:r>
          </a:p>
          <a:p>
            <a:pPr algn="ctr" rtl="1">
              <a:lnSpc>
                <a:spcPct val="150000"/>
              </a:lnSpc>
            </a:pPr>
            <a:r>
              <a:rPr lang="fa-IR" sz="1508" b="1" dirty="0">
                <a:solidFill>
                  <a:srgbClr val="002060"/>
                </a:solidFill>
                <a:cs typeface="B Zar" panose="00000400000000000000" pitchFamily="2" charset="-78"/>
              </a:rPr>
              <a:t>با محوریّت جوان متعهّد</a:t>
            </a:r>
          </a:p>
        </p:txBody>
      </p:sp>
      <p:sp>
        <p:nvSpPr>
          <p:cNvPr id="29" name="Right Brace 28"/>
          <p:cNvSpPr/>
          <p:nvPr/>
        </p:nvSpPr>
        <p:spPr>
          <a:xfrm>
            <a:off x="5349211" y="1176338"/>
            <a:ext cx="359251" cy="4281487"/>
          </a:xfrm>
          <a:prstGeom prst="rightBrace">
            <a:avLst>
              <a:gd name="adj1" fmla="val 94141"/>
              <a:gd name="adj2" fmla="val 46243"/>
            </a:avLst>
          </a:prstGeom>
          <a:ln w="190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1" anchor="ctr"/>
          <a:lstStyle/>
          <a:p>
            <a:pPr algn="ctr"/>
            <a:endParaRPr lang="fa-IR" sz="1508"/>
          </a:p>
        </p:txBody>
      </p:sp>
      <p:sp>
        <p:nvSpPr>
          <p:cNvPr id="30" name="Rounded Rectangle 29"/>
          <p:cNvSpPr/>
          <p:nvPr/>
        </p:nvSpPr>
        <p:spPr>
          <a:xfrm>
            <a:off x="3312056" y="1268101"/>
            <a:ext cx="2009761" cy="542728"/>
          </a:xfrm>
          <a:prstGeom prst="roundRect">
            <a:avLst/>
          </a:prstGeom>
          <a:noFill/>
          <a:ln w="19050">
            <a:solidFill>
              <a:srgbClr val="00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1884" b="1" dirty="0">
                <a:solidFill>
                  <a:srgbClr val="00FFFF"/>
                </a:solidFill>
                <a:cs typeface="B Zar" panose="00000400000000000000" pitchFamily="2" charset="-78"/>
              </a:rPr>
              <a:t>شناخت صحنه</a:t>
            </a:r>
          </a:p>
        </p:txBody>
      </p:sp>
      <p:sp>
        <p:nvSpPr>
          <p:cNvPr id="31" name="Rounded Rectangle 30"/>
          <p:cNvSpPr/>
          <p:nvPr/>
        </p:nvSpPr>
        <p:spPr>
          <a:xfrm>
            <a:off x="3326650" y="2344567"/>
            <a:ext cx="2009761" cy="542728"/>
          </a:xfrm>
          <a:prstGeom prst="roundRect">
            <a:avLst/>
          </a:prstGeom>
          <a:noFill/>
          <a:ln w="19050">
            <a:solidFill>
              <a:srgbClr val="00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1884" b="1" dirty="0">
                <a:solidFill>
                  <a:srgbClr val="00FFFF"/>
                </a:solidFill>
                <a:cs typeface="B Zar" panose="00000400000000000000" pitchFamily="2" charset="-78"/>
              </a:rPr>
              <a:t>جهتگیریِ مشخص</a:t>
            </a:r>
          </a:p>
        </p:txBody>
      </p:sp>
      <p:sp>
        <p:nvSpPr>
          <p:cNvPr id="38" name="Left Arrow 37"/>
          <p:cNvSpPr/>
          <p:nvPr/>
        </p:nvSpPr>
        <p:spPr>
          <a:xfrm rot="16200000">
            <a:off x="10771089" y="1322533"/>
            <a:ext cx="304126" cy="203679"/>
          </a:xfrm>
          <a:prstGeom prst="leftArrow">
            <a:avLst/>
          </a:prstGeom>
          <a:solidFill>
            <a:schemeClr val="accent4">
              <a:lumMod val="60000"/>
              <a:lumOff val="4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endParaRPr lang="fa-IR" sz="1661" b="1">
              <a:solidFill>
                <a:srgbClr val="002060"/>
              </a:solidFill>
              <a:cs typeface="B Zar" panose="00000400000000000000" pitchFamily="2" charset="-78"/>
            </a:endParaRPr>
          </a:p>
        </p:txBody>
      </p:sp>
      <p:sp>
        <p:nvSpPr>
          <p:cNvPr id="41" name="Rounded Rectangle 40"/>
          <p:cNvSpPr/>
          <p:nvPr/>
        </p:nvSpPr>
        <p:spPr>
          <a:xfrm>
            <a:off x="9907734" y="2829057"/>
            <a:ext cx="2030832" cy="555965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1759" b="1" dirty="0">
                <a:solidFill>
                  <a:srgbClr val="002060"/>
                </a:solidFill>
                <a:cs typeface="B Zar" panose="00000400000000000000" pitchFamily="2" charset="-78"/>
              </a:rPr>
              <a:t>راهکار تحقّق عینی</a:t>
            </a:r>
          </a:p>
        </p:txBody>
      </p:sp>
      <p:sp>
        <p:nvSpPr>
          <p:cNvPr id="42" name="Left Arrow 41"/>
          <p:cNvSpPr/>
          <p:nvPr/>
        </p:nvSpPr>
        <p:spPr>
          <a:xfrm rot="16200000">
            <a:off x="10771092" y="2420777"/>
            <a:ext cx="304126" cy="203679"/>
          </a:xfrm>
          <a:prstGeom prst="leftArrow">
            <a:avLst/>
          </a:prstGeom>
          <a:solidFill>
            <a:schemeClr val="accent4">
              <a:lumMod val="60000"/>
              <a:lumOff val="4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endParaRPr lang="fa-IR" sz="1661" b="1">
              <a:solidFill>
                <a:srgbClr val="002060"/>
              </a:solidFill>
              <a:cs typeface="B Zar" panose="00000400000000000000" pitchFamily="2" charset="-78"/>
            </a:endParaRPr>
          </a:p>
        </p:txBody>
      </p:sp>
      <p:sp>
        <p:nvSpPr>
          <p:cNvPr id="2" name="Oval 1"/>
          <p:cNvSpPr/>
          <p:nvPr/>
        </p:nvSpPr>
        <p:spPr>
          <a:xfrm>
            <a:off x="10032022" y="2896494"/>
            <a:ext cx="1133745" cy="393275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fa-IR" sz="1508"/>
          </a:p>
        </p:txBody>
      </p:sp>
      <p:sp>
        <p:nvSpPr>
          <p:cNvPr id="11" name="Rounded Rectangle 10"/>
          <p:cNvSpPr/>
          <p:nvPr/>
        </p:nvSpPr>
        <p:spPr>
          <a:xfrm>
            <a:off x="6944932" y="2266145"/>
            <a:ext cx="3026510" cy="299352"/>
          </a:xfrm>
          <a:prstGeom prst="roundRect">
            <a:avLst/>
          </a:prstGeom>
          <a:noFill/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1256" b="1" dirty="0">
                <a:solidFill>
                  <a:schemeClr val="bg1"/>
                </a:solidFill>
                <a:cs typeface="B Zar" panose="00000400000000000000" pitchFamily="2" charset="-78"/>
              </a:rPr>
              <a:t>حرکت روبه‌جلو و منضبط انقلاب در گام دوّم</a:t>
            </a:r>
          </a:p>
        </p:txBody>
      </p:sp>
      <p:cxnSp>
        <p:nvCxnSpPr>
          <p:cNvPr id="6" name="Curved Connector 5"/>
          <p:cNvCxnSpPr>
            <a:stCxn id="2" idx="0"/>
            <a:endCxn id="11" idx="3"/>
          </p:cNvCxnSpPr>
          <p:nvPr/>
        </p:nvCxnSpPr>
        <p:spPr>
          <a:xfrm rot="16200000" flipV="1">
            <a:off x="10044833" y="2342431"/>
            <a:ext cx="480673" cy="627453"/>
          </a:xfrm>
          <a:prstGeom prst="curvedConnector2">
            <a:avLst/>
          </a:prstGeom>
          <a:ln w="19050">
            <a:solidFill>
              <a:srgbClr val="FF0000"/>
            </a:solidFill>
            <a:headEnd w="sm" len="med"/>
            <a:tailEnd type="triangle" w="sm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ight Arrow Callout 19"/>
          <p:cNvSpPr/>
          <p:nvPr/>
        </p:nvSpPr>
        <p:spPr>
          <a:xfrm>
            <a:off x="5857875" y="2853740"/>
            <a:ext cx="1064618" cy="517750"/>
          </a:xfrm>
          <a:prstGeom prst="rightArrowCallout">
            <a:avLst>
              <a:gd name="adj1" fmla="val 25000"/>
              <a:gd name="adj2" fmla="val 25000"/>
              <a:gd name="adj3" fmla="val 25000"/>
              <a:gd name="adj4" fmla="val 79548"/>
            </a:avLst>
          </a:prstGeom>
          <a:solidFill>
            <a:schemeClr val="accent4">
              <a:lumMod val="60000"/>
              <a:lumOff val="4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1759" b="1" dirty="0">
                <a:solidFill>
                  <a:srgbClr val="002060"/>
                </a:solidFill>
                <a:cs typeface="B Titr" panose="00000700000000000000" pitchFamily="2" charset="-78"/>
              </a:rPr>
              <a:t>الزامات</a:t>
            </a:r>
          </a:p>
        </p:txBody>
      </p:sp>
      <p:sp>
        <p:nvSpPr>
          <p:cNvPr id="53" name="Left Arrow 52"/>
          <p:cNvSpPr/>
          <p:nvPr/>
        </p:nvSpPr>
        <p:spPr>
          <a:xfrm rot="10800000" flipH="1">
            <a:off x="2853410" y="2498822"/>
            <a:ext cx="323827" cy="232690"/>
          </a:xfrm>
          <a:prstGeom prst="leftArrow">
            <a:avLst>
              <a:gd name="adj1" fmla="val 45907"/>
              <a:gd name="adj2" fmla="val 46832"/>
            </a:avLst>
          </a:prstGeom>
          <a:solidFill>
            <a:srgbClr val="9DFD9F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a-IR" sz="1508" b="1" dirty="0">
              <a:solidFill>
                <a:srgbClr val="002060"/>
              </a:solidFill>
              <a:cs typeface="B Zar" panose="00000400000000000000" pitchFamily="2" charset="-78"/>
            </a:endParaRPr>
          </a:p>
        </p:txBody>
      </p:sp>
      <p:sp>
        <p:nvSpPr>
          <p:cNvPr id="54" name="Rounded Rectangle 53"/>
          <p:cNvSpPr/>
          <p:nvPr/>
        </p:nvSpPr>
        <p:spPr>
          <a:xfrm>
            <a:off x="981733" y="2450610"/>
            <a:ext cx="1797034" cy="357934"/>
          </a:xfrm>
          <a:prstGeom prst="roundRect">
            <a:avLst/>
          </a:prstGeom>
          <a:noFill/>
          <a:ln w="12700">
            <a:solidFill>
              <a:srgbClr val="9DFD9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1759" b="1" dirty="0">
                <a:solidFill>
                  <a:srgbClr val="9DFD9F"/>
                </a:solidFill>
                <a:cs typeface="B Zar" panose="00000400000000000000" pitchFamily="2" charset="-78"/>
              </a:rPr>
              <a:t>تمدّن نوین اسلامی</a:t>
            </a: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44187437-8BF2-87C3-61DC-2BFC645095B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hotocopy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6956425"/>
            <a:ext cx="622300" cy="622300"/>
          </a:xfrm>
          <a:prstGeom prst="rect">
            <a:avLst/>
          </a:prstGeom>
        </p:spPr>
      </p:pic>
      <p:sp>
        <p:nvSpPr>
          <p:cNvPr id="3" name="Rounded Rectangle 31">
            <a:extLst>
              <a:ext uri="{FF2B5EF4-FFF2-40B4-BE49-F238E27FC236}">
                <a16:creationId xmlns:a16="http://schemas.microsoft.com/office/drawing/2014/main" id="{3D5050CB-0534-2201-0C32-BD5DDF2CBAA2}"/>
              </a:ext>
            </a:extLst>
          </p:cNvPr>
          <p:cNvSpPr/>
          <p:nvPr/>
        </p:nvSpPr>
        <p:spPr>
          <a:xfrm>
            <a:off x="3339449" y="3421033"/>
            <a:ext cx="2009761" cy="542728"/>
          </a:xfrm>
          <a:prstGeom prst="roundRect">
            <a:avLst/>
          </a:prstGeom>
          <a:noFill/>
          <a:ln w="19050">
            <a:solidFill>
              <a:srgbClr val="00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1884" b="1" dirty="0">
                <a:solidFill>
                  <a:srgbClr val="00FFFF"/>
                </a:solidFill>
                <a:cs typeface="B Zar" panose="00000400000000000000" pitchFamily="2" charset="-78"/>
              </a:rPr>
              <a:t>عامل امیدبخش</a:t>
            </a:r>
          </a:p>
        </p:txBody>
      </p:sp>
      <p:sp>
        <p:nvSpPr>
          <p:cNvPr id="8" name="Rounded Rectangle 32">
            <a:extLst>
              <a:ext uri="{FF2B5EF4-FFF2-40B4-BE49-F238E27FC236}">
                <a16:creationId xmlns:a16="http://schemas.microsoft.com/office/drawing/2014/main" id="{EB81A2A5-C2FE-34D5-4CFE-6C8EB0710A0B}"/>
              </a:ext>
            </a:extLst>
          </p:cNvPr>
          <p:cNvSpPr/>
          <p:nvPr/>
        </p:nvSpPr>
        <p:spPr>
          <a:xfrm>
            <a:off x="3325754" y="4820064"/>
            <a:ext cx="2009761" cy="542728"/>
          </a:xfrm>
          <a:prstGeom prst="roundRect">
            <a:avLst/>
          </a:prstGeom>
          <a:noFill/>
          <a:ln w="19050">
            <a:solidFill>
              <a:srgbClr val="00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1884" b="1" dirty="0">
                <a:solidFill>
                  <a:srgbClr val="00FFFF"/>
                </a:solidFill>
                <a:cs typeface="B Zar" panose="00000400000000000000" pitchFamily="2" charset="-78"/>
              </a:rPr>
              <a:t>راهکارهای عملی</a:t>
            </a:r>
          </a:p>
        </p:txBody>
      </p:sp>
      <p:sp>
        <p:nvSpPr>
          <p:cNvPr id="10" name="Rounded Rectangle 33">
            <a:extLst>
              <a:ext uri="{FF2B5EF4-FFF2-40B4-BE49-F238E27FC236}">
                <a16:creationId xmlns:a16="http://schemas.microsoft.com/office/drawing/2014/main" id="{2ACD68F0-9659-40D0-A617-39F1CBC70F24}"/>
              </a:ext>
            </a:extLst>
          </p:cNvPr>
          <p:cNvSpPr/>
          <p:nvPr/>
        </p:nvSpPr>
        <p:spPr>
          <a:xfrm>
            <a:off x="1365420" y="3097705"/>
            <a:ext cx="1623282" cy="357934"/>
          </a:xfrm>
          <a:prstGeom prst="roundRect">
            <a:avLst/>
          </a:prstGeom>
          <a:noFill/>
          <a:ln w="12700">
            <a:solidFill>
              <a:srgbClr val="9DFD9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1759" b="1" dirty="0">
                <a:solidFill>
                  <a:srgbClr val="9DFD9F"/>
                </a:solidFill>
                <a:cs typeface="B Zar" panose="00000400000000000000" pitchFamily="2" charset="-78"/>
              </a:rPr>
              <a:t>ظرفیت‌های ملّی</a:t>
            </a:r>
          </a:p>
        </p:txBody>
      </p:sp>
      <p:sp>
        <p:nvSpPr>
          <p:cNvPr id="15" name="Rounded Rectangle 35">
            <a:extLst>
              <a:ext uri="{FF2B5EF4-FFF2-40B4-BE49-F238E27FC236}">
                <a16:creationId xmlns:a16="http://schemas.microsoft.com/office/drawing/2014/main" id="{772B322B-4A2F-7BC6-1CD9-A8BF04B96129}"/>
              </a:ext>
            </a:extLst>
          </p:cNvPr>
          <p:cNvSpPr/>
          <p:nvPr/>
        </p:nvSpPr>
        <p:spPr>
          <a:xfrm>
            <a:off x="1375473" y="3533985"/>
            <a:ext cx="1623282" cy="357934"/>
          </a:xfrm>
          <a:prstGeom prst="roundRect">
            <a:avLst/>
          </a:prstGeom>
          <a:noFill/>
          <a:ln w="12700">
            <a:solidFill>
              <a:srgbClr val="9DFD9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1759" b="1">
                <a:solidFill>
                  <a:srgbClr val="9DFD9F"/>
                </a:solidFill>
                <a:cs typeface="B Zar" panose="00000400000000000000" pitchFamily="2" charset="-78"/>
              </a:rPr>
              <a:t>فرسودگی دشمن</a:t>
            </a:r>
            <a:endParaRPr lang="fa-IR" sz="1759" b="1" dirty="0">
              <a:solidFill>
                <a:srgbClr val="9DFD9F"/>
              </a:solidFill>
              <a:cs typeface="B Zar" panose="00000400000000000000" pitchFamily="2" charset="-78"/>
            </a:endParaRPr>
          </a:p>
        </p:txBody>
      </p:sp>
      <p:sp>
        <p:nvSpPr>
          <p:cNvPr id="16" name="Rounded Rectangle 43">
            <a:extLst>
              <a:ext uri="{FF2B5EF4-FFF2-40B4-BE49-F238E27FC236}">
                <a16:creationId xmlns:a16="http://schemas.microsoft.com/office/drawing/2014/main" id="{9843B212-BBB2-DAB9-66C2-3A6C9D725041}"/>
              </a:ext>
            </a:extLst>
          </p:cNvPr>
          <p:cNvSpPr/>
          <p:nvPr/>
        </p:nvSpPr>
        <p:spPr>
          <a:xfrm>
            <a:off x="1375473" y="3961802"/>
            <a:ext cx="1623282" cy="357934"/>
          </a:xfrm>
          <a:prstGeom prst="roundRect">
            <a:avLst/>
          </a:prstGeom>
          <a:noFill/>
          <a:ln w="12700">
            <a:solidFill>
              <a:srgbClr val="9DFD9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1800" b="1" dirty="0">
                <a:solidFill>
                  <a:srgbClr val="9DFD9F"/>
                </a:solidFill>
                <a:cs typeface="B Zar" panose="00000400000000000000" pitchFamily="2" charset="-78"/>
              </a:rPr>
              <a:t>وعده‌های الهی</a:t>
            </a:r>
          </a:p>
        </p:txBody>
      </p:sp>
      <p:sp>
        <p:nvSpPr>
          <p:cNvPr id="19" name="Right Brace 18">
            <a:extLst>
              <a:ext uri="{FF2B5EF4-FFF2-40B4-BE49-F238E27FC236}">
                <a16:creationId xmlns:a16="http://schemas.microsoft.com/office/drawing/2014/main" id="{0E892423-3145-9FE2-4F84-23AE23C92FA4}"/>
              </a:ext>
            </a:extLst>
          </p:cNvPr>
          <p:cNvSpPr/>
          <p:nvPr/>
        </p:nvSpPr>
        <p:spPr>
          <a:xfrm>
            <a:off x="3034876" y="3079356"/>
            <a:ext cx="201009" cy="1278480"/>
          </a:xfrm>
          <a:prstGeom prst="rightBrace">
            <a:avLst>
              <a:gd name="adj1" fmla="val 94141"/>
              <a:gd name="adj2" fmla="val 46520"/>
            </a:avLst>
          </a:prstGeom>
          <a:noFill/>
          <a:ln w="12700">
            <a:solidFill>
              <a:srgbClr val="9DFD9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endParaRPr lang="fa-IR" sz="1800" b="1">
              <a:solidFill>
                <a:srgbClr val="9DFD9F"/>
              </a:solidFill>
              <a:cs typeface="B Zar" panose="00000400000000000000" pitchFamily="2" charset="-78"/>
            </a:endParaRPr>
          </a:p>
        </p:txBody>
      </p:sp>
      <p:sp>
        <p:nvSpPr>
          <p:cNvPr id="33" name="Rounded Rectangle 56">
            <a:extLst>
              <a:ext uri="{FF2B5EF4-FFF2-40B4-BE49-F238E27FC236}">
                <a16:creationId xmlns:a16="http://schemas.microsoft.com/office/drawing/2014/main" id="{E0EE49B6-E8C5-DCBC-2822-F90ED02256FD}"/>
              </a:ext>
            </a:extLst>
          </p:cNvPr>
          <p:cNvSpPr/>
          <p:nvPr/>
        </p:nvSpPr>
        <p:spPr>
          <a:xfrm>
            <a:off x="3480329" y="5651500"/>
            <a:ext cx="1700609" cy="1038066"/>
          </a:xfrm>
          <a:prstGeom prst="roundRect">
            <a:avLst/>
          </a:prstGeom>
          <a:noFill/>
          <a:ln w="9525">
            <a:solidFill>
              <a:srgbClr val="00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1884" dirty="0">
                <a:solidFill>
                  <a:srgbClr val="00FFFF"/>
                </a:solidFill>
                <a:cs typeface="B Zar" panose="00000400000000000000" pitchFamily="2" charset="-78"/>
              </a:rPr>
              <a:t>اقدامات عملی برای به‌میدان‌آوردنِ</a:t>
            </a:r>
          </a:p>
          <a:p>
            <a:pPr algn="ctr" rtl="1"/>
            <a:r>
              <a:rPr lang="fa-IR" sz="1884" dirty="0">
                <a:solidFill>
                  <a:srgbClr val="00FFFF"/>
                </a:solidFill>
                <a:cs typeface="B Zar" panose="00000400000000000000" pitchFamily="2" charset="-78"/>
              </a:rPr>
              <a:t>عموم مردم</a:t>
            </a:r>
          </a:p>
        </p:txBody>
      </p: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7D5D06FF-0C26-EC6C-E89D-54C6D8CA29C8}"/>
              </a:ext>
            </a:extLst>
          </p:cNvPr>
          <p:cNvCxnSpPr>
            <a:stCxn id="8" idx="2"/>
            <a:endCxn id="33" idx="0"/>
          </p:cNvCxnSpPr>
          <p:nvPr/>
        </p:nvCxnSpPr>
        <p:spPr>
          <a:xfrm flipH="1">
            <a:off x="4330634" y="5362792"/>
            <a:ext cx="1" cy="288708"/>
          </a:xfrm>
          <a:prstGeom prst="straightConnector1">
            <a:avLst/>
          </a:prstGeom>
          <a:ln w="12700">
            <a:solidFill>
              <a:srgbClr val="00FF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AD6F5882-33A4-3D39-5649-65364F45BC33}"/>
              </a:ext>
            </a:extLst>
          </p:cNvPr>
          <p:cNvCxnSpPr/>
          <p:nvPr/>
        </p:nvCxnSpPr>
        <p:spPr>
          <a:xfrm flipH="1">
            <a:off x="1543050" y="6406276"/>
            <a:ext cx="7856" cy="1199437"/>
          </a:xfrm>
          <a:prstGeom prst="straightConnector1">
            <a:avLst/>
          </a:prstGeom>
          <a:ln w="28575">
            <a:solidFill>
              <a:schemeClr val="accent4">
                <a:lumMod val="60000"/>
                <a:lumOff val="40000"/>
              </a:schemeClr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Right Arrow Callout 60">
            <a:extLst>
              <a:ext uri="{FF2B5EF4-FFF2-40B4-BE49-F238E27FC236}">
                <a16:creationId xmlns:a16="http://schemas.microsoft.com/office/drawing/2014/main" id="{18BCB7C1-657B-A290-C524-82E4E1F8BCF0}"/>
              </a:ext>
            </a:extLst>
          </p:cNvPr>
          <p:cNvSpPr/>
          <p:nvPr/>
        </p:nvSpPr>
        <p:spPr>
          <a:xfrm>
            <a:off x="468222" y="4502371"/>
            <a:ext cx="2792532" cy="1216716"/>
          </a:xfrm>
          <a:prstGeom prst="rightArrowCallout">
            <a:avLst>
              <a:gd name="adj1" fmla="val 25000"/>
              <a:gd name="adj2" fmla="val 25000"/>
              <a:gd name="adj3" fmla="val 25000"/>
              <a:gd name="adj4" fmla="val 82041"/>
            </a:avLst>
          </a:prstGeom>
          <a:noFill/>
          <a:ln w="190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1800" b="1" dirty="0">
                <a:solidFill>
                  <a:schemeClr val="accent4">
                    <a:lumMod val="60000"/>
                    <a:lumOff val="40000"/>
                  </a:schemeClr>
                </a:solidFill>
                <a:cs typeface="B Zar" panose="00000400000000000000" pitchFamily="2" charset="-78"/>
              </a:rPr>
              <a:t>احتیاج دارد به تمرکز،</a:t>
            </a:r>
          </a:p>
          <a:p>
            <a:pPr algn="ctr" rtl="1">
              <a:lnSpc>
                <a:spcPct val="150000"/>
              </a:lnSpc>
            </a:pPr>
            <a:r>
              <a:rPr lang="fa-IR" sz="1800" b="1" dirty="0">
                <a:solidFill>
                  <a:schemeClr val="accent4">
                    <a:lumMod val="60000"/>
                    <a:lumOff val="40000"/>
                  </a:schemeClr>
                </a:solidFill>
                <a:cs typeface="B Zar" panose="00000400000000000000" pitchFamily="2" charset="-78"/>
              </a:rPr>
              <a:t>پیگیری، فعّالیّتِ پی‌درپی و لحظه‌به‌لحظه </a:t>
            </a:r>
          </a:p>
        </p:txBody>
      </p:sp>
      <p:sp>
        <p:nvSpPr>
          <p:cNvPr id="37" name="Up Arrow Callout 42">
            <a:extLst>
              <a:ext uri="{FF2B5EF4-FFF2-40B4-BE49-F238E27FC236}">
                <a16:creationId xmlns:a16="http://schemas.microsoft.com/office/drawing/2014/main" id="{08960208-408F-48E6-E3A9-FE5D40D9F9BD}"/>
              </a:ext>
            </a:extLst>
          </p:cNvPr>
          <p:cNvSpPr/>
          <p:nvPr/>
        </p:nvSpPr>
        <p:spPr>
          <a:xfrm>
            <a:off x="823716" y="5741094"/>
            <a:ext cx="1509260" cy="693082"/>
          </a:xfrm>
          <a:prstGeom prst="upArrowCallout">
            <a:avLst>
              <a:gd name="adj1" fmla="val 25000"/>
              <a:gd name="adj2" fmla="val 25000"/>
              <a:gd name="adj3" fmla="val 25000"/>
              <a:gd name="adj4" fmla="val 59480"/>
            </a:avLst>
          </a:prstGeom>
          <a:solidFill>
            <a:schemeClr val="accent4">
              <a:lumMod val="60000"/>
              <a:lumOff val="4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2400" b="1" dirty="0">
                <a:solidFill>
                  <a:srgbClr val="002060"/>
                </a:solidFill>
                <a:cs typeface="B Titr" panose="00000700000000000000" pitchFamily="2" charset="-78"/>
              </a:rPr>
              <a:t>برعهده‌ی</a:t>
            </a:r>
          </a:p>
        </p:txBody>
      </p:sp>
    </p:spTree>
    <p:extLst>
      <p:ext uri="{BB962C8B-B14F-4D97-AF65-F5344CB8AC3E}">
        <p14:creationId xmlns:p14="http://schemas.microsoft.com/office/powerpoint/2010/main" val="3305510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2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9019E-6 -0.02947 L 3.89019E-6 -0.39105 " pathEditMode="relative" rAng="0" ptsTypes="AA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8105"/>
                                    </p:animMotion>
                                  </p:childTnLst>
                                </p:cTn>
                              </p:par>
                              <p:par>
                                <p:cTn id="2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25E-7 2.65605E-6 L 0.18971 -0.56996 " pathEditMode="relative" rAng="0" ptsTypes="AA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479" y="-28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"/>
                            </p:stCondLst>
                            <p:childTnLst>
                              <p:par>
                                <p:cTn id="2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"/>
                            </p:stCondLst>
                            <p:childTnLst>
                              <p:par>
                                <p:cTn id="5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00"/>
                            </p:stCondLst>
                            <p:childTnLst>
                              <p:par>
                                <p:cTn id="81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2" grpId="0" animBg="1"/>
      <p:bldP spid="13" grpId="0" animBg="1"/>
      <p:bldP spid="26" grpId="0" animBg="1"/>
      <p:bldP spid="27" grpId="0" animBg="1"/>
      <p:bldP spid="29" grpId="0" animBg="1"/>
      <p:bldP spid="30" grpId="0" animBg="1"/>
      <p:bldP spid="31" grpId="0" animBg="1"/>
      <p:bldP spid="38" grpId="0" animBg="1"/>
      <p:bldP spid="41" grpId="0" animBg="1"/>
      <p:bldP spid="42" grpId="0" animBg="1"/>
      <p:bldP spid="2" grpId="0" animBg="1"/>
      <p:bldP spid="11" grpId="0" animBg="1"/>
      <p:bldP spid="20" grpId="0" animBg="1"/>
      <p:bldP spid="53" grpId="0" animBg="1"/>
      <p:bldP spid="54" grpId="0" animBg="1"/>
      <p:bldP spid="3" grpId="0" animBg="1"/>
      <p:bldP spid="8" grpId="0" animBg="1"/>
      <p:bldP spid="10" grpId="0" animBg="1"/>
      <p:bldP spid="15" grpId="0" animBg="1"/>
      <p:bldP spid="16" grpId="0" animBg="1"/>
      <p:bldP spid="19" grpId="0" animBg="1"/>
      <p:bldP spid="33" grpId="0" animBg="1"/>
      <p:bldP spid="36" grpId="0" animBg="1"/>
      <p:bldP spid="3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/>
          <p:cNvSpPr/>
          <p:nvPr/>
        </p:nvSpPr>
        <p:spPr>
          <a:xfrm>
            <a:off x="6674289" y="1662185"/>
            <a:ext cx="944640" cy="430367"/>
          </a:xfrm>
          <a:prstGeom prst="rect">
            <a:avLst/>
          </a:prstGeom>
          <a:solidFill>
            <a:srgbClr val="9DFD9F"/>
          </a:solidFill>
          <a:ln w="28575">
            <a:solidFill>
              <a:srgbClr val="9DFD9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1800" b="1" dirty="0">
                <a:solidFill>
                  <a:srgbClr val="002060"/>
                </a:solidFill>
                <a:cs typeface="B Zar" panose="00000400000000000000" pitchFamily="2" charset="-78"/>
              </a:rPr>
              <a:t>نمونه‌ها</a:t>
            </a:r>
          </a:p>
        </p:txBody>
      </p:sp>
      <p:pic>
        <p:nvPicPr>
          <p:cNvPr id="5" name="نُه راهکار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25678" y="3111909"/>
            <a:ext cx="7493251" cy="4211656"/>
          </a:xfrm>
          <a:prstGeom prst="roundRect">
            <a:avLst>
              <a:gd name="adj" fmla="val 9381"/>
            </a:avLst>
          </a:prstGeom>
          <a:ln>
            <a:solidFill>
              <a:schemeClr val="accent4">
                <a:lumMod val="60000"/>
                <a:lumOff val="40000"/>
              </a:schemeClr>
            </a:solidFill>
          </a:ln>
          <a:effectLst>
            <a:innerShdw blurRad="114300" dist="50800">
              <a:srgbClr val="000000">
                <a:alpha val="0"/>
              </a:srgbClr>
            </a:innerShdw>
          </a:effectLst>
        </p:spPr>
      </p:pic>
      <p:sp>
        <p:nvSpPr>
          <p:cNvPr id="12" name="Right Arrow Callout 11"/>
          <p:cNvSpPr/>
          <p:nvPr/>
        </p:nvSpPr>
        <p:spPr>
          <a:xfrm>
            <a:off x="1436052" y="784225"/>
            <a:ext cx="2183448" cy="676396"/>
          </a:xfrm>
          <a:prstGeom prst="rightArrowCallout">
            <a:avLst>
              <a:gd name="adj1" fmla="val 32510"/>
              <a:gd name="adj2" fmla="val 29694"/>
              <a:gd name="adj3" fmla="val 29694"/>
              <a:gd name="adj4" fmla="val 85359"/>
            </a:avLst>
          </a:prstGeom>
          <a:solidFill>
            <a:schemeClr val="accent4">
              <a:lumMod val="60000"/>
              <a:lumOff val="4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2400" b="1">
                <a:solidFill>
                  <a:srgbClr val="002060"/>
                </a:solidFill>
                <a:cs typeface="B Zar" panose="00000400000000000000" pitchFamily="2" charset="-78"/>
              </a:rPr>
              <a:t>حلقه‌های میانی</a:t>
            </a:r>
            <a:endParaRPr lang="fa-IR" sz="2400" b="1" dirty="0">
              <a:solidFill>
                <a:srgbClr val="002060"/>
              </a:solidFill>
              <a:cs typeface="B Zar" panose="00000400000000000000" pitchFamily="2" charset="-78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3619500" y="784225"/>
            <a:ext cx="3051566" cy="2098675"/>
          </a:xfrm>
          <a:prstGeom prst="roundRect">
            <a:avLst>
              <a:gd name="adj" fmla="val 5480"/>
            </a:avLst>
          </a:prstGeom>
          <a:noFill/>
          <a:ln w="28575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 rtl="1"/>
            <a:r>
              <a:rPr lang="fa-IR" sz="1800" b="1" dirty="0">
                <a:solidFill>
                  <a:schemeClr val="accent4">
                    <a:lumMod val="60000"/>
                    <a:lumOff val="40000"/>
                  </a:schemeClr>
                </a:solidFill>
                <a:cs typeface="B Zar" panose="00000400000000000000" pitchFamily="2" charset="-78"/>
              </a:rPr>
              <a:t>مجموعه‌هایی از خودِ مردم</a:t>
            </a:r>
          </a:p>
          <a:p>
            <a:pPr algn="r" rtl="1">
              <a:lnSpc>
                <a:spcPct val="150000"/>
              </a:lnSpc>
            </a:pPr>
            <a:r>
              <a:rPr lang="fa-IR" sz="1800" b="1" dirty="0">
                <a:solidFill>
                  <a:schemeClr val="accent4">
                    <a:lumMod val="60000"/>
                    <a:lumOff val="40000"/>
                  </a:schemeClr>
                </a:solidFill>
                <a:cs typeface="B Zar" panose="00000400000000000000" pitchFamily="2" charset="-78"/>
              </a:rPr>
              <a:t>که با اندیشه‌ورزی و برنامه‌ریزی،</a:t>
            </a:r>
          </a:p>
          <a:p>
            <a:pPr algn="r" rtl="1">
              <a:lnSpc>
                <a:spcPct val="150000"/>
              </a:lnSpc>
            </a:pPr>
            <a:r>
              <a:rPr lang="fa-IR" sz="1800" b="1" dirty="0">
                <a:solidFill>
                  <a:schemeClr val="accent4">
                    <a:lumMod val="60000"/>
                    <a:lumOff val="40000"/>
                  </a:schemeClr>
                </a:solidFill>
                <a:cs typeface="B Zar" panose="00000400000000000000" pitchFamily="2" charset="-78"/>
              </a:rPr>
              <a:t>کاروان عظیم جامعه را</a:t>
            </a:r>
          </a:p>
          <a:p>
            <a:pPr algn="r" rtl="1">
              <a:lnSpc>
                <a:spcPct val="150000"/>
              </a:lnSpc>
            </a:pPr>
            <a:r>
              <a:rPr lang="fa-IR" sz="1800" b="1" dirty="0">
                <a:solidFill>
                  <a:schemeClr val="accent4">
                    <a:lumMod val="60000"/>
                    <a:lumOff val="40000"/>
                  </a:schemeClr>
                </a:solidFill>
                <a:cs typeface="B Zar" panose="00000400000000000000" pitchFamily="2" charset="-78"/>
              </a:rPr>
              <a:t>با محوریت جوانان</a:t>
            </a:r>
          </a:p>
          <a:p>
            <a:pPr algn="r" rtl="1">
              <a:lnSpc>
                <a:spcPct val="150000"/>
              </a:lnSpc>
            </a:pPr>
            <a:r>
              <a:rPr lang="fa-IR" sz="1800" b="1" dirty="0">
                <a:solidFill>
                  <a:schemeClr val="accent4">
                    <a:lumMod val="60000"/>
                    <a:lumOff val="40000"/>
                  </a:schemeClr>
                </a:solidFill>
                <a:cs typeface="B Zar" panose="00000400000000000000" pitchFamily="2" charset="-78"/>
              </a:rPr>
              <a:t>هدایت کند و به پیش ببرد.</a:t>
            </a:r>
          </a:p>
        </p:txBody>
      </p:sp>
      <p:pic>
        <p:nvPicPr>
          <p:cNvPr id="84" name="حلقه های میانی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73731" y="963322"/>
            <a:ext cx="566138" cy="318202"/>
          </a:xfrm>
          <a:prstGeom prst="roundRect">
            <a:avLst>
              <a:gd name="adj" fmla="val 31594"/>
            </a:avLst>
          </a:prstGeom>
          <a:ln>
            <a:solidFill>
              <a:schemeClr val="accent4">
                <a:lumMod val="60000"/>
                <a:lumOff val="40000"/>
              </a:schemeClr>
            </a:solidFill>
          </a:ln>
          <a:effectLst>
            <a:innerShdw blurRad="114300" dist="50800">
              <a:srgbClr val="000000">
                <a:alpha val="0"/>
              </a:srgbClr>
            </a:innerShdw>
          </a:effectLst>
        </p:spPr>
      </p:pic>
      <p:cxnSp>
        <p:nvCxnSpPr>
          <p:cNvPr id="85" name="Straight Arrow Connector 84"/>
          <p:cNvCxnSpPr/>
          <p:nvPr/>
        </p:nvCxnSpPr>
        <p:spPr>
          <a:xfrm flipH="1">
            <a:off x="1529102" y="-58024"/>
            <a:ext cx="5475" cy="842249"/>
          </a:xfrm>
          <a:prstGeom prst="straightConnector1">
            <a:avLst/>
          </a:prstGeom>
          <a:ln w="28575">
            <a:solidFill>
              <a:schemeClr val="accent4">
                <a:lumMod val="60000"/>
                <a:lumOff val="40000"/>
              </a:schemeClr>
            </a:solidFill>
            <a:headEnd type="none" w="med" len="med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6" name="Picture 35">
            <a:extLst>
              <a:ext uri="{FF2B5EF4-FFF2-40B4-BE49-F238E27FC236}">
                <a16:creationId xmlns:a16="http://schemas.microsoft.com/office/drawing/2014/main" id="{44187437-8BF2-87C3-61DC-2BFC645095B7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artisticPhotocopy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569700" y="6956425"/>
            <a:ext cx="622300" cy="622300"/>
          </a:xfrm>
          <a:prstGeom prst="rect">
            <a:avLst/>
          </a:prstGeom>
        </p:spPr>
      </p:pic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58288B36-0857-535A-FD57-1B60D1D306E2}"/>
              </a:ext>
            </a:extLst>
          </p:cNvPr>
          <p:cNvCxnSpPr/>
          <p:nvPr/>
        </p:nvCxnSpPr>
        <p:spPr>
          <a:xfrm flipV="1">
            <a:off x="7621291" y="368672"/>
            <a:ext cx="2" cy="1520602"/>
          </a:xfrm>
          <a:prstGeom prst="line">
            <a:avLst/>
          </a:prstGeom>
          <a:noFill/>
          <a:ln w="28575">
            <a:solidFill>
              <a:srgbClr val="9DFD9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A47AB2E-003E-1822-B46A-A543E34F0A73}"/>
              </a:ext>
            </a:extLst>
          </p:cNvPr>
          <p:cNvCxnSpPr/>
          <p:nvPr/>
        </p:nvCxnSpPr>
        <p:spPr>
          <a:xfrm>
            <a:off x="7627407" y="382957"/>
            <a:ext cx="439821" cy="1"/>
          </a:xfrm>
          <a:prstGeom prst="line">
            <a:avLst/>
          </a:prstGeom>
          <a:noFill/>
          <a:ln w="28575">
            <a:solidFill>
              <a:srgbClr val="9DFD9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Rounded Rectangle 26">
            <a:extLst>
              <a:ext uri="{FF2B5EF4-FFF2-40B4-BE49-F238E27FC236}">
                <a16:creationId xmlns:a16="http://schemas.microsoft.com/office/drawing/2014/main" id="{FC347F03-CF6F-0D54-1A6B-E16773935FE1}"/>
              </a:ext>
            </a:extLst>
          </p:cNvPr>
          <p:cNvSpPr/>
          <p:nvPr/>
        </p:nvSpPr>
        <p:spPr>
          <a:xfrm>
            <a:off x="8073342" y="100013"/>
            <a:ext cx="3924946" cy="565887"/>
          </a:xfrm>
          <a:prstGeom prst="roundRect">
            <a:avLst>
              <a:gd name="adj" fmla="val 5480"/>
            </a:avLst>
          </a:prstGeom>
          <a:noFill/>
          <a:ln w="28575">
            <a:solidFill>
              <a:srgbClr val="9DFD9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1800" b="1" dirty="0">
                <a:solidFill>
                  <a:srgbClr val="9DFD9F"/>
                </a:solidFill>
                <a:cs typeface="B Zar" panose="00000400000000000000" pitchFamily="2" charset="-78"/>
              </a:rPr>
              <a:t>کارگروه‌های فرهنگی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017A8F0-2EBE-C2E8-3D1F-A00E708C5309}"/>
              </a:ext>
            </a:extLst>
          </p:cNvPr>
          <p:cNvCxnSpPr/>
          <p:nvPr/>
        </p:nvCxnSpPr>
        <p:spPr>
          <a:xfrm>
            <a:off x="7627407" y="1128973"/>
            <a:ext cx="439821" cy="1"/>
          </a:xfrm>
          <a:prstGeom prst="line">
            <a:avLst/>
          </a:prstGeom>
          <a:noFill/>
          <a:ln w="28575">
            <a:solidFill>
              <a:srgbClr val="9DFD9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Rounded Rectangle 32">
            <a:extLst>
              <a:ext uri="{FF2B5EF4-FFF2-40B4-BE49-F238E27FC236}">
                <a16:creationId xmlns:a16="http://schemas.microsoft.com/office/drawing/2014/main" id="{FD9BB041-3752-16B1-5E4C-14ED2D8D0B83}"/>
              </a:ext>
            </a:extLst>
          </p:cNvPr>
          <p:cNvSpPr/>
          <p:nvPr/>
        </p:nvSpPr>
        <p:spPr>
          <a:xfrm>
            <a:off x="8061114" y="847219"/>
            <a:ext cx="3924946" cy="565887"/>
          </a:xfrm>
          <a:prstGeom prst="roundRect">
            <a:avLst>
              <a:gd name="adj" fmla="val 5480"/>
            </a:avLst>
          </a:prstGeom>
          <a:noFill/>
          <a:ln w="28575">
            <a:solidFill>
              <a:srgbClr val="9DFD9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1800" b="1" dirty="0">
                <a:solidFill>
                  <a:srgbClr val="9DFD9F"/>
                </a:solidFill>
                <a:cs typeface="B Zar" panose="00000400000000000000" pitchFamily="2" charset="-78"/>
              </a:rPr>
              <a:t>کارگروه‌های سیاسی </a:t>
            </a:r>
            <a:r>
              <a:rPr lang="fa-IR" sz="1800" b="1" dirty="0">
                <a:solidFill>
                  <a:srgbClr val="FF0000"/>
                </a:solidFill>
                <a:cs typeface="B Zar" panose="00000400000000000000" pitchFamily="2" charset="-78"/>
              </a:rPr>
              <a:t>(حزب‌بازی ممنوع)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6F888BB-91EA-3579-9589-A07FB7BE0140}"/>
              </a:ext>
            </a:extLst>
          </p:cNvPr>
          <p:cNvCxnSpPr/>
          <p:nvPr/>
        </p:nvCxnSpPr>
        <p:spPr>
          <a:xfrm>
            <a:off x="7621292" y="1877369"/>
            <a:ext cx="439821" cy="1"/>
          </a:xfrm>
          <a:prstGeom prst="line">
            <a:avLst/>
          </a:prstGeom>
          <a:noFill/>
          <a:ln w="28575">
            <a:solidFill>
              <a:srgbClr val="9DFD9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Rounded Rectangle 34">
            <a:extLst>
              <a:ext uri="{FF2B5EF4-FFF2-40B4-BE49-F238E27FC236}">
                <a16:creationId xmlns:a16="http://schemas.microsoft.com/office/drawing/2014/main" id="{3137D2F9-58AD-2898-7DE7-1F7D9E8F3F43}"/>
              </a:ext>
            </a:extLst>
          </p:cNvPr>
          <p:cNvSpPr/>
          <p:nvPr/>
        </p:nvSpPr>
        <p:spPr>
          <a:xfrm>
            <a:off x="8061114" y="1594426"/>
            <a:ext cx="3924946" cy="565887"/>
          </a:xfrm>
          <a:prstGeom prst="roundRect">
            <a:avLst>
              <a:gd name="adj" fmla="val 5480"/>
            </a:avLst>
          </a:prstGeom>
          <a:noFill/>
          <a:ln w="28575">
            <a:solidFill>
              <a:srgbClr val="9DFD9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1800" b="1" dirty="0">
                <a:solidFill>
                  <a:srgbClr val="9DFD9F"/>
                </a:solidFill>
                <a:cs typeface="B Zar" panose="00000400000000000000" pitchFamily="2" charset="-78"/>
              </a:rPr>
              <a:t>میزگرد و کرسی آزاداندیشی در دانشگاه‌ها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78D586B-6CBB-E037-5B56-677007FCBD39}"/>
              </a:ext>
            </a:extLst>
          </p:cNvPr>
          <p:cNvCxnSpPr/>
          <p:nvPr/>
        </p:nvCxnSpPr>
        <p:spPr>
          <a:xfrm flipH="1" flipV="1">
            <a:off x="7621177" y="1833563"/>
            <a:ext cx="10109" cy="801726"/>
          </a:xfrm>
          <a:prstGeom prst="line">
            <a:avLst/>
          </a:prstGeom>
          <a:noFill/>
          <a:ln w="28575">
            <a:solidFill>
              <a:srgbClr val="9DFD9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Rounded Rectangle 39">
            <a:extLst>
              <a:ext uri="{FF2B5EF4-FFF2-40B4-BE49-F238E27FC236}">
                <a16:creationId xmlns:a16="http://schemas.microsoft.com/office/drawing/2014/main" id="{FF58FB02-06EE-3CD4-9DFD-0878DF280501}"/>
              </a:ext>
            </a:extLst>
          </p:cNvPr>
          <p:cNvSpPr/>
          <p:nvPr/>
        </p:nvSpPr>
        <p:spPr>
          <a:xfrm>
            <a:off x="8061114" y="2341633"/>
            <a:ext cx="3924946" cy="565887"/>
          </a:xfrm>
          <a:prstGeom prst="roundRect">
            <a:avLst>
              <a:gd name="adj" fmla="val 5480"/>
            </a:avLst>
          </a:prstGeom>
          <a:noFill/>
          <a:ln w="28575">
            <a:solidFill>
              <a:srgbClr val="9DFD9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1800" b="1" dirty="0">
                <a:solidFill>
                  <a:srgbClr val="9DFD9F"/>
                </a:solidFill>
                <a:cs typeface="B Zar" panose="00000400000000000000" pitchFamily="2" charset="-78"/>
              </a:rPr>
              <a:t>گروه‌های نهضتی در ارتباط با مسائل بین‌المللی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3FDE4F-2C36-CAE0-B7FC-6410413C4793}"/>
              </a:ext>
            </a:extLst>
          </p:cNvPr>
          <p:cNvCxnSpPr/>
          <p:nvPr/>
        </p:nvCxnSpPr>
        <p:spPr>
          <a:xfrm>
            <a:off x="7633521" y="2621362"/>
            <a:ext cx="439821" cy="1"/>
          </a:xfrm>
          <a:prstGeom prst="line">
            <a:avLst/>
          </a:prstGeom>
          <a:noFill/>
          <a:ln w="28575">
            <a:solidFill>
              <a:srgbClr val="9DFD9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6981CD7-6D07-44BC-E7F8-812199BB05CC}"/>
              </a:ext>
            </a:extLst>
          </p:cNvPr>
          <p:cNvCxnSpPr/>
          <p:nvPr/>
        </p:nvCxnSpPr>
        <p:spPr>
          <a:xfrm flipH="1" flipV="1">
            <a:off x="7633534" y="2603839"/>
            <a:ext cx="10109" cy="801726"/>
          </a:xfrm>
          <a:prstGeom prst="line">
            <a:avLst/>
          </a:prstGeom>
          <a:noFill/>
          <a:ln w="28575">
            <a:solidFill>
              <a:srgbClr val="9DFD9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Rounded Rectangle 45">
            <a:extLst>
              <a:ext uri="{FF2B5EF4-FFF2-40B4-BE49-F238E27FC236}">
                <a16:creationId xmlns:a16="http://schemas.microsoft.com/office/drawing/2014/main" id="{C8B8ACC8-A788-E126-65B0-2BF6C6EF5F5A}"/>
              </a:ext>
            </a:extLst>
          </p:cNvPr>
          <p:cNvSpPr/>
          <p:nvPr/>
        </p:nvSpPr>
        <p:spPr>
          <a:xfrm>
            <a:off x="8073471" y="3111909"/>
            <a:ext cx="3924946" cy="565887"/>
          </a:xfrm>
          <a:prstGeom prst="roundRect">
            <a:avLst>
              <a:gd name="adj" fmla="val 5480"/>
            </a:avLst>
          </a:prstGeom>
          <a:noFill/>
          <a:ln w="28575">
            <a:solidFill>
              <a:srgbClr val="9DFD9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1800" b="1" dirty="0">
                <a:solidFill>
                  <a:srgbClr val="9DFD9F"/>
                </a:solidFill>
                <a:cs typeface="B Zar" panose="00000400000000000000" pitchFamily="2" charset="-78"/>
              </a:rPr>
              <a:t>گروه‌های علمی و همکاری با مراکز علمی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8C8A3DC-44AD-3A30-07D8-6145F0B318FD}"/>
              </a:ext>
            </a:extLst>
          </p:cNvPr>
          <p:cNvCxnSpPr/>
          <p:nvPr/>
        </p:nvCxnSpPr>
        <p:spPr>
          <a:xfrm>
            <a:off x="7645878" y="3391638"/>
            <a:ext cx="439821" cy="1"/>
          </a:xfrm>
          <a:prstGeom prst="line">
            <a:avLst/>
          </a:prstGeom>
          <a:noFill/>
          <a:ln w="28575">
            <a:solidFill>
              <a:srgbClr val="9DFD9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4653DC87-52C0-6CE4-0619-D45F573863E4}"/>
              </a:ext>
            </a:extLst>
          </p:cNvPr>
          <p:cNvCxnSpPr/>
          <p:nvPr/>
        </p:nvCxnSpPr>
        <p:spPr>
          <a:xfrm flipH="1" flipV="1">
            <a:off x="7652677" y="4180615"/>
            <a:ext cx="10451" cy="813978"/>
          </a:xfrm>
          <a:prstGeom prst="line">
            <a:avLst/>
          </a:prstGeom>
          <a:noFill/>
          <a:ln w="28575">
            <a:solidFill>
              <a:srgbClr val="9DFD9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0" name="Rounded Rectangle 54">
            <a:extLst>
              <a:ext uri="{FF2B5EF4-FFF2-40B4-BE49-F238E27FC236}">
                <a16:creationId xmlns:a16="http://schemas.microsoft.com/office/drawing/2014/main" id="{22E86F45-A1D9-9BDE-A810-F1B42CE6D95F}"/>
              </a:ext>
            </a:extLst>
          </p:cNvPr>
          <p:cNvSpPr/>
          <p:nvPr/>
        </p:nvSpPr>
        <p:spPr>
          <a:xfrm>
            <a:off x="8092955" y="4700937"/>
            <a:ext cx="3924946" cy="565887"/>
          </a:xfrm>
          <a:prstGeom prst="roundRect">
            <a:avLst>
              <a:gd name="adj" fmla="val 5480"/>
            </a:avLst>
          </a:prstGeom>
          <a:noFill/>
          <a:ln w="28575">
            <a:solidFill>
              <a:srgbClr val="9DFD9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1800" b="1" dirty="0">
                <a:solidFill>
                  <a:srgbClr val="9DFD9F"/>
                </a:solidFill>
                <a:cs typeface="B Zar" panose="00000400000000000000" pitchFamily="2" charset="-78"/>
              </a:rPr>
              <a:t>فعالیت‌های خدماتی </a:t>
            </a:r>
            <a:r>
              <a:rPr lang="fa-IR" sz="1800" dirty="0">
                <a:solidFill>
                  <a:srgbClr val="9DFD9F"/>
                </a:solidFill>
                <a:cs typeface="B Zar" panose="00000400000000000000" pitchFamily="2" charset="-78"/>
              </a:rPr>
              <a:t>(مثل اردوهای جهادی)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7FE720D-ED1D-2B0D-25BA-EE8BE5608B4D}"/>
              </a:ext>
            </a:extLst>
          </p:cNvPr>
          <p:cNvCxnSpPr/>
          <p:nvPr/>
        </p:nvCxnSpPr>
        <p:spPr>
          <a:xfrm>
            <a:off x="7665362" y="4980666"/>
            <a:ext cx="439821" cy="1"/>
          </a:xfrm>
          <a:prstGeom prst="line">
            <a:avLst/>
          </a:prstGeom>
          <a:noFill/>
          <a:ln w="28575">
            <a:solidFill>
              <a:srgbClr val="9DFD9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2425EF2-5724-A1CD-D2CC-F75BD58E1192}"/>
              </a:ext>
            </a:extLst>
          </p:cNvPr>
          <p:cNvCxnSpPr/>
          <p:nvPr/>
        </p:nvCxnSpPr>
        <p:spPr>
          <a:xfrm flipH="1" flipV="1">
            <a:off x="7662659" y="4990152"/>
            <a:ext cx="12548" cy="773392"/>
          </a:xfrm>
          <a:prstGeom prst="line">
            <a:avLst/>
          </a:prstGeom>
          <a:noFill/>
          <a:ln w="28575" cap="flat">
            <a:solidFill>
              <a:srgbClr val="9DFD9F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4" name="Rounded Rectangle 57">
            <a:extLst>
              <a:ext uri="{FF2B5EF4-FFF2-40B4-BE49-F238E27FC236}">
                <a16:creationId xmlns:a16="http://schemas.microsoft.com/office/drawing/2014/main" id="{5AF991A7-F047-A552-184E-23BAE7B57335}"/>
              </a:ext>
            </a:extLst>
          </p:cNvPr>
          <p:cNvSpPr/>
          <p:nvPr/>
        </p:nvSpPr>
        <p:spPr>
          <a:xfrm>
            <a:off x="8105312" y="5471213"/>
            <a:ext cx="3924946" cy="565887"/>
          </a:xfrm>
          <a:prstGeom prst="roundRect">
            <a:avLst>
              <a:gd name="adj" fmla="val 5480"/>
            </a:avLst>
          </a:prstGeom>
          <a:noFill/>
          <a:ln w="28575">
            <a:solidFill>
              <a:srgbClr val="9DFD9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1800" b="1" dirty="0">
                <a:solidFill>
                  <a:srgbClr val="9DFD9F"/>
                </a:solidFill>
                <a:cs typeface="B Zar" panose="00000400000000000000" pitchFamily="2" charset="-78"/>
              </a:rPr>
              <a:t>فعّالیّتهای اطلاعاتیِ مردمی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E2D1FD5E-86C1-1372-306F-AA18AF0BE797}"/>
              </a:ext>
            </a:extLst>
          </p:cNvPr>
          <p:cNvCxnSpPr/>
          <p:nvPr/>
        </p:nvCxnSpPr>
        <p:spPr>
          <a:xfrm>
            <a:off x="7674544" y="5750942"/>
            <a:ext cx="439821" cy="1"/>
          </a:xfrm>
          <a:prstGeom prst="line">
            <a:avLst/>
          </a:prstGeom>
          <a:noFill/>
          <a:ln w="28575">
            <a:solidFill>
              <a:srgbClr val="9DFD9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96751F75-EF84-4DCB-32B1-DC7ADB0759EE}"/>
              </a:ext>
            </a:extLst>
          </p:cNvPr>
          <p:cNvCxnSpPr/>
          <p:nvPr/>
        </p:nvCxnSpPr>
        <p:spPr>
          <a:xfrm flipV="1">
            <a:off x="7675078" y="5760428"/>
            <a:ext cx="277" cy="779663"/>
          </a:xfrm>
          <a:prstGeom prst="line">
            <a:avLst/>
          </a:prstGeom>
          <a:noFill/>
          <a:ln w="28575" cap="flat">
            <a:solidFill>
              <a:srgbClr val="9DFD9F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Rounded Rectangle 73">
            <a:extLst>
              <a:ext uri="{FF2B5EF4-FFF2-40B4-BE49-F238E27FC236}">
                <a16:creationId xmlns:a16="http://schemas.microsoft.com/office/drawing/2014/main" id="{D6EF8D9A-F643-D3BC-60EA-9C152568088C}"/>
              </a:ext>
            </a:extLst>
          </p:cNvPr>
          <p:cNvSpPr/>
          <p:nvPr/>
        </p:nvSpPr>
        <p:spPr>
          <a:xfrm>
            <a:off x="8105183" y="6247761"/>
            <a:ext cx="3924946" cy="565887"/>
          </a:xfrm>
          <a:prstGeom prst="roundRect">
            <a:avLst>
              <a:gd name="adj" fmla="val 5480"/>
            </a:avLst>
          </a:prstGeom>
          <a:noFill/>
          <a:ln w="28575">
            <a:solidFill>
              <a:srgbClr val="9DFD9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1800" b="1" dirty="0">
                <a:solidFill>
                  <a:srgbClr val="9DFD9F"/>
                </a:solidFill>
                <a:cs typeface="B Zar" panose="00000400000000000000" pitchFamily="2" charset="-78"/>
              </a:rPr>
              <a:t>فعّالیّت‌های اجتماعی </a:t>
            </a:r>
            <a:r>
              <a:rPr lang="fa-IR" sz="1800" dirty="0">
                <a:solidFill>
                  <a:srgbClr val="9DFD9F"/>
                </a:solidFill>
                <a:cs typeface="B Zar" panose="00000400000000000000" pitchFamily="2" charset="-78"/>
              </a:rPr>
              <a:t>(مثل ماجرای هفت‌تپه)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00C39F69-FF32-6299-F01F-6A8C6F9BC36A}"/>
              </a:ext>
            </a:extLst>
          </p:cNvPr>
          <p:cNvCxnSpPr/>
          <p:nvPr/>
        </p:nvCxnSpPr>
        <p:spPr>
          <a:xfrm>
            <a:off x="7674415" y="6527490"/>
            <a:ext cx="439821" cy="1"/>
          </a:xfrm>
          <a:prstGeom prst="line">
            <a:avLst/>
          </a:prstGeom>
          <a:noFill/>
          <a:ln w="28575">
            <a:solidFill>
              <a:srgbClr val="9DFD9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E29D2321-ADE4-2B95-78C3-3760C18F9557}"/>
              </a:ext>
            </a:extLst>
          </p:cNvPr>
          <p:cNvCxnSpPr/>
          <p:nvPr/>
        </p:nvCxnSpPr>
        <p:spPr>
          <a:xfrm flipH="1" flipV="1">
            <a:off x="7642695" y="3397779"/>
            <a:ext cx="10109" cy="801726"/>
          </a:xfrm>
          <a:prstGeom prst="line">
            <a:avLst/>
          </a:prstGeom>
          <a:noFill/>
          <a:ln w="28575">
            <a:solidFill>
              <a:srgbClr val="9DFD9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Rounded Rectangle 77">
            <a:extLst>
              <a:ext uri="{FF2B5EF4-FFF2-40B4-BE49-F238E27FC236}">
                <a16:creationId xmlns:a16="http://schemas.microsoft.com/office/drawing/2014/main" id="{80F35297-AF61-B4D7-6333-0679761A4FD9}"/>
              </a:ext>
            </a:extLst>
          </p:cNvPr>
          <p:cNvSpPr/>
          <p:nvPr/>
        </p:nvSpPr>
        <p:spPr>
          <a:xfrm>
            <a:off x="8090252" y="3905849"/>
            <a:ext cx="3924946" cy="565887"/>
          </a:xfrm>
          <a:prstGeom prst="roundRect">
            <a:avLst>
              <a:gd name="adj" fmla="val 5480"/>
            </a:avLst>
          </a:prstGeom>
          <a:noFill/>
          <a:ln w="28575">
            <a:solidFill>
              <a:srgbClr val="9DFD9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1800" b="1" dirty="0">
                <a:solidFill>
                  <a:srgbClr val="9DFD9F"/>
                </a:solidFill>
                <a:cs typeface="B Zar" panose="00000400000000000000" pitchFamily="2" charset="-78"/>
              </a:rPr>
              <a:t>کار اقتصادی در قالب شرکت‌های دانش‌بنیان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90D70658-59B7-52FA-8A29-87B8CB47B0CA}"/>
              </a:ext>
            </a:extLst>
          </p:cNvPr>
          <p:cNvCxnSpPr/>
          <p:nvPr/>
        </p:nvCxnSpPr>
        <p:spPr>
          <a:xfrm>
            <a:off x="7662659" y="4185578"/>
            <a:ext cx="439821" cy="1"/>
          </a:xfrm>
          <a:prstGeom prst="line">
            <a:avLst/>
          </a:prstGeom>
          <a:noFill/>
          <a:ln w="28575">
            <a:solidFill>
              <a:srgbClr val="9DFD9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8" name="Right Arrow 81">
            <a:extLst>
              <a:ext uri="{FF2B5EF4-FFF2-40B4-BE49-F238E27FC236}">
                <a16:creationId xmlns:a16="http://schemas.microsoft.com/office/drawing/2014/main" id="{8BE82750-2F63-1F9D-E3A6-9845E5AF49FB}"/>
              </a:ext>
            </a:extLst>
          </p:cNvPr>
          <p:cNvSpPr/>
          <p:nvPr/>
        </p:nvSpPr>
        <p:spPr>
          <a:xfrm>
            <a:off x="2793530" y="1546341"/>
            <a:ext cx="700759" cy="466498"/>
          </a:xfrm>
          <a:prstGeom prst="rightArrow">
            <a:avLst/>
          </a:prstGeom>
          <a:solidFill>
            <a:srgbClr val="C00000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fa-IR" sz="2800" b="1">
              <a:cs typeface="B Zar" panose="00000400000000000000" pitchFamily="2" charset="-78"/>
            </a:endParaRPr>
          </a:p>
        </p:txBody>
      </p:sp>
      <p:sp>
        <p:nvSpPr>
          <p:cNvPr id="42" name="Rounded Rectangle 82">
            <a:extLst>
              <a:ext uri="{FF2B5EF4-FFF2-40B4-BE49-F238E27FC236}">
                <a16:creationId xmlns:a16="http://schemas.microsoft.com/office/drawing/2014/main" id="{2E1F825C-D6EF-2EAB-A3D5-3E4D4B122F14}"/>
              </a:ext>
            </a:extLst>
          </p:cNvPr>
          <p:cNvSpPr/>
          <p:nvPr/>
        </p:nvSpPr>
        <p:spPr>
          <a:xfrm>
            <a:off x="146958" y="1662185"/>
            <a:ext cx="2635286" cy="1220715"/>
          </a:xfrm>
          <a:prstGeom prst="roundRect">
            <a:avLst>
              <a:gd name="adj" fmla="val 0"/>
            </a:avLst>
          </a:prstGeom>
          <a:solidFill>
            <a:srgbClr val="C00000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1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1"/>
            <a:r>
              <a:rPr lang="fa-IR" sz="1800" b="1" dirty="0">
                <a:cs typeface="B Zar" panose="00000400000000000000" pitchFamily="2" charset="-78"/>
              </a:rPr>
              <a:t>تذکّر: </a:t>
            </a:r>
          </a:p>
          <a:p>
            <a:pPr algn="ctr" rtl="1">
              <a:lnSpc>
                <a:spcPct val="150000"/>
              </a:lnSpc>
            </a:pPr>
            <a:r>
              <a:rPr lang="fa-IR" sz="1800" b="1" dirty="0">
                <a:cs typeface="B Zar" panose="00000400000000000000" pitchFamily="2" charset="-78"/>
              </a:rPr>
              <a:t>این اقدامات نباید در فعّالیت و رشد علمی خلل ایجاد کنند.</a:t>
            </a:r>
          </a:p>
        </p:txBody>
      </p:sp>
    </p:spTree>
    <p:extLst>
      <p:ext uri="{BB962C8B-B14F-4D97-AF65-F5344CB8AC3E}">
        <p14:creationId xmlns:p14="http://schemas.microsoft.com/office/powerpoint/2010/main" val="3244534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000"/>
                            </p:stCondLst>
                            <p:childTnLst>
                              <p:par>
                                <p:cTn id="6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"/>
                            </p:stCondLst>
                            <p:childTnLst>
                              <p:par>
                                <p:cTn id="7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000"/>
                            </p:stCondLst>
                            <p:childTnLst>
                              <p:par>
                                <p:cTn id="7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500"/>
                            </p:stCondLst>
                            <p:childTnLst>
                              <p:par>
                                <p:cTn id="8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000"/>
                            </p:stCondLst>
                            <p:childTnLst>
                              <p:par>
                                <p:cTn id="8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500"/>
                            </p:stCondLst>
                            <p:childTnLst>
                              <p:par>
                                <p:cTn id="9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1000"/>
                            </p:stCondLst>
                            <p:childTnLst>
                              <p:par>
                                <p:cTn id="10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500"/>
                            </p:stCondLst>
                            <p:childTnLst>
                              <p:par>
                                <p:cTn id="12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1000"/>
                            </p:stCondLst>
                            <p:childTnLst>
                              <p:par>
                                <p:cTn id="12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143" fill="hold" display="0">
                  <p:stCondLst>
                    <p:cond delay="indefinite"/>
                  </p:stCondLst>
                </p:cTn>
                <p:tgtEl>
                  <p:spTgt spid="84"/>
                </p:tgtEl>
              </p:cMediaNode>
            </p:video>
            <p:video>
              <p:cMediaNode vol="80000">
                <p:cTn id="144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  <p:bldLst>
      <p:bldP spid="71" grpId="0" animBg="1"/>
      <p:bldP spid="12" grpId="0" animBg="1"/>
      <p:bldP spid="4" grpId="0" animBg="1"/>
      <p:bldP spid="6" grpId="0" animBg="1"/>
      <p:bldP spid="8" grpId="0" animBg="1"/>
      <p:bldP spid="10" grpId="0" animBg="1"/>
      <p:bldP spid="13" grpId="0" animBg="1"/>
      <p:bldP spid="17" grpId="0" animBg="1"/>
      <p:bldP spid="20" grpId="0" animBg="1"/>
      <p:bldP spid="24" grpId="0" animBg="1"/>
      <p:bldP spid="28" grpId="0" animBg="1"/>
      <p:bldP spid="31" grpId="0" animBg="1"/>
      <p:bldP spid="38" grpId="0" animBg="1"/>
      <p:bldP spid="4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ight Brace 42"/>
          <p:cNvSpPr/>
          <p:nvPr/>
        </p:nvSpPr>
        <p:spPr>
          <a:xfrm>
            <a:off x="5349211" y="1176338"/>
            <a:ext cx="359251" cy="4281487"/>
          </a:xfrm>
          <a:prstGeom prst="rightBrace">
            <a:avLst>
              <a:gd name="adj1" fmla="val 94141"/>
              <a:gd name="adj2" fmla="val 46243"/>
            </a:avLst>
          </a:prstGeom>
          <a:ln w="190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1" anchor="ctr"/>
          <a:lstStyle/>
          <a:p>
            <a:pPr algn="ctr"/>
            <a:endParaRPr lang="fa-IR" sz="1508"/>
          </a:p>
        </p:txBody>
      </p:sp>
      <p:sp>
        <p:nvSpPr>
          <p:cNvPr id="5" name="Rounded Rectangle 4"/>
          <p:cNvSpPr/>
          <p:nvPr/>
        </p:nvSpPr>
        <p:spPr>
          <a:xfrm>
            <a:off x="7719197" y="829210"/>
            <a:ext cx="1793232" cy="555967"/>
          </a:xfrm>
          <a:prstGeom prst="roundRect">
            <a:avLst/>
          </a:prstGeom>
          <a:noFill/>
          <a:ln w="190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1955" b="1" dirty="0">
                <a:solidFill>
                  <a:schemeClr val="accent4">
                    <a:lumMod val="60000"/>
                    <a:lumOff val="40000"/>
                  </a:schemeClr>
                </a:solidFill>
                <a:cs typeface="B Titr" panose="00000700000000000000" pitchFamily="2" charset="-78"/>
              </a:rPr>
              <a:t>چیستی</a:t>
            </a:r>
          </a:p>
        </p:txBody>
      </p:sp>
      <p:sp>
        <p:nvSpPr>
          <p:cNvPr id="26" name="Left Arrow 25"/>
          <p:cNvSpPr/>
          <p:nvPr/>
        </p:nvSpPr>
        <p:spPr>
          <a:xfrm>
            <a:off x="9288681" y="2959268"/>
            <a:ext cx="441246" cy="289372"/>
          </a:xfrm>
          <a:prstGeom prst="leftArrow">
            <a:avLst/>
          </a:prstGeom>
          <a:solidFill>
            <a:srgbClr val="00FFFF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endParaRPr lang="fa-IR" sz="1508" b="1">
              <a:solidFill>
                <a:srgbClr val="002060"/>
              </a:solidFill>
              <a:cs typeface="B Zar" panose="00000400000000000000" pitchFamily="2" charset="-78"/>
            </a:endParaRPr>
          </a:p>
        </p:txBody>
      </p:sp>
      <p:sp>
        <p:nvSpPr>
          <p:cNvPr id="27" name="Rounded Rectangle 26"/>
          <p:cNvSpPr/>
          <p:nvPr/>
        </p:nvSpPr>
        <p:spPr>
          <a:xfrm>
            <a:off x="6944932" y="2792361"/>
            <a:ext cx="2258275" cy="658704"/>
          </a:xfrm>
          <a:prstGeom prst="roundRect">
            <a:avLst/>
          </a:prstGeom>
          <a:solidFill>
            <a:srgbClr val="00FFFF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1508" b="1" dirty="0">
                <a:solidFill>
                  <a:srgbClr val="002060"/>
                </a:solidFill>
                <a:cs typeface="B Zar" panose="00000400000000000000" pitchFamily="2" charset="-78"/>
              </a:rPr>
              <a:t>ایجاد یک حرکت عمومی</a:t>
            </a:r>
          </a:p>
          <a:p>
            <a:pPr algn="ctr" rtl="1">
              <a:lnSpc>
                <a:spcPct val="150000"/>
              </a:lnSpc>
            </a:pPr>
            <a:r>
              <a:rPr lang="fa-IR" sz="1508" b="1" dirty="0">
                <a:solidFill>
                  <a:srgbClr val="002060"/>
                </a:solidFill>
                <a:cs typeface="B Zar" panose="00000400000000000000" pitchFamily="2" charset="-78"/>
              </a:rPr>
              <a:t>با محوریّت جوان متعهّد</a:t>
            </a:r>
          </a:p>
        </p:txBody>
      </p:sp>
      <p:sp>
        <p:nvSpPr>
          <p:cNvPr id="30" name="Rounded Rectangle 29"/>
          <p:cNvSpPr/>
          <p:nvPr/>
        </p:nvSpPr>
        <p:spPr>
          <a:xfrm>
            <a:off x="3312056" y="1268101"/>
            <a:ext cx="2009761" cy="542728"/>
          </a:xfrm>
          <a:prstGeom prst="roundRect">
            <a:avLst/>
          </a:prstGeom>
          <a:noFill/>
          <a:ln w="19050">
            <a:solidFill>
              <a:srgbClr val="00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1884" b="1" dirty="0">
                <a:solidFill>
                  <a:srgbClr val="00FFFF"/>
                </a:solidFill>
                <a:cs typeface="B Zar" panose="00000400000000000000" pitchFamily="2" charset="-78"/>
              </a:rPr>
              <a:t>شناخت صحنه</a:t>
            </a:r>
          </a:p>
        </p:txBody>
      </p:sp>
      <p:sp>
        <p:nvSpPr>
          <p:cNvPr id="31" name="Rounded Rectangle 30"/>
          <p:cNvSpPr/>
          <p:nvPr/>
        </p:nvSpPr>
        <p:spPr>
          <a:xfrm>
            <a:off x="3326650" y="2344567"/>
            <a:ext cx="2009761" cy="542728"/>
          </a:xfrm>
          <a:prstGeom prst="roundRect">
            <a:avLst/>
          </a:prstGeom>
          <a:noFill/>
          <a:ln w="19050">
            <a:solidFill>
              <a:srgbClr val="00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1884" b="1" dirty="0">
                <a:solidFill>
                  <a:srgbClr val="00FFFF"/>
                </a:solidFill>
                <a:cs typeface="B Zar" panose="00000400000000000000" pitchFamily="2" charset="-78"/>
              </a:rPr>
              <a:t>جهتگیریِ مشخص</a:t>
            </a:r>
          </a:p>
        </p:txBody>
      </p:sp>
      <p:sp>
        <p:nvSpPr>
          <p:cNvPr id="32" name="Rounded Rectangle 31"/>
          <p:cNvSpPr/>
          <p:nvPr/>
        </p:nvSpPr>
        <p:spPr>
          <a:xfrm>
            <a:off x="3339449" y="3421033"/>
            <a:ext cx="2009761" cy="542728"/>
          </a:xfrm>
          <a:prstGeom prst="roundRect">
            <a:avLst/>
          </a:prstGeom>
          <a:noFill/>
          <a:ln w="19050">
            <a:solidFill>
              <a:srgbClr val="00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1884" b="1" dirty="0">
                <a:solidFill>
                  <a:srgbClr val="00FFFF"/>
                </a:solidFill>
                <a:cs typeface="B Zar" panose="00000400000000000000" pitchFamily="2" charset="-78"/>
              </a:rPr>
              <a:t>عامل امیدبخش</a:t>
            </a:r>
          </a:p>
        </p:txBody>
      </p:sp>
      <p:sp>
        <p:nvSpPr>
          <p:cNvPr id="37" name="Rounded Rectangle 36"/>
          <p:cNvSpPr/>
          <p:nvPr/>
        </p:nvSpPr>
        <p:spPr>
          <a:xfrm>
            <a:off x="8724567" y="4540268"/>
            <a:ext cx="1470932" cy="1180546"/>
          </a:xfrm>
          <a:prstGeom prst="roundRect">
            <a:avLst/>
          </a:prstGeom>
          <a:solidFill>
            <a:srgbClr val="9DFD9F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1800" b="1" dirty="0">
                <a:solidFill>
                  <a:srgbClr val="002060"/>
                </a:solidFill>
                <a:cs typeface="B Zar" panose="00000400000000000000" pitchFamily="2" charset="-78"/>
              </a:rPr>
              <a:t>صاحبانِ</a:t>
            </a:r>
          </a:p>
          <a:p>
            <a:pPr algn="ctr" rtl="1">
              <a:lnSpc>
                <a:spcPct val="150000"/>
              </a:lnSpc>
            </a:pPr>
            <a:r>
              <a:rPr lang="fa-IR" sz="1800" b="1" dirty="0">
                <a:solidFill>
                  <a:srgbClr val="002060"/>
                </a:solidFill>
                <a:cs typeface="B Zar" panose="00000400000000000000" pitchFamily="2" charset="-78"/>
              </a:rPr>
              <a:t>ذهن فعّال</a:t>
            </a:r>
          </a:p>
          <a:p>
            <a:pPr algn="ctr" rtl="1">
              <a:lnSpc>
                <a:spcPct val="150000"/>
              </a:lnSpc>
            </a:pPr>
            <a:r>
              <a:rPr lang="fa-IR" sz="1800" b="1" dirty="0">
                <a:solidFill>
                  <a:srgbClr val="002060"/>
                </a:solidFill>
                <a:cs typeface="B Zar" panose="00000400000000000000" pitchFamily="2" charset="-78"/>
              </a:rPr>
              <a:t>و زبان گویا</a:t>
            </a:r>
          </a:p>
        </p:txBody>
      </p:sp>
      <p:sp>
        <p:nvSpPr>
          <p:cNvPr id="73" name="Left Arrow 72"/>
          <p:cNvSpPr/>
          <p:nvPr/>
        </p:nvSpPr>
        <p:spPr>
          <a:xfrm rot="5400000" flipH="1">
            <a:off x="9347390" y="5808539"/>
            <a:ext cx="323827" cy="232690"/>
          </a:xfrm>
          <a:prstGeom prst="leftArrow">
            <a:avLst>
              <a:gd name="adj1" fmla="val 45907"/>
              <a:gd name="adj2" fmla="val 46832"/>
            </a:avLst>
          </a:prstGeom>
          <a:solidFill>
            <a:srgbClr val="9DFD9F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a-IR" sz="1508" b="1" dirty="0">
              <a:solidFill>
                <a:srgbClr val="002060"/>
              </a:solidFill>
              <a:cs typeface="B Zar" panose="00000400000000000000" pitchFamily="2" charset="-78"/>
            </a:endParaRPr>
          </a:p>
        </p:txBody>
      </p:sp>
      <p:sp>
        <p:nvSpPr>
          <p:cNvPr id="74" name="Rounded Rectangle 73"/>
          <p:cNvSpPr/>
          <p:nvPr/>
        </p:nvSpPr>
        <p:spPr>
          <a:xfrm>
            <a:off x="8466375" y="6107276"/>
            <a:ext cx="2085856" cy="432251"/>
          </a:xfrm>
          <a:prstGeom prst="roundRect">
            <a:avLst/>
          </a:prstGeom>
          <a:solidFill>
            <a:srgbClr val="9DFD9F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2000" b="1" dirty="0">
                <a:solidFill>
                  <a:srgbClr val="002060"/>
                </a:solidFill>
                <a:cs typeface="B Zar" panose="00000400000000000000" pitchFamily="2" charset="-78"/>
              </a:rPr>
              <a:t>دانشجو مؤذن جامعه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6944932" y="2266145"/>
            <a:ext cx="3026510" cy="299352"/>
          </a:xfrm>
          <a:prstGeom prst="roundRect">
            <a:avLst/>
          </a:prstGeom>
          <a:noFill/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1256" b="1" dirty="0">
                <a:solidFill>
                  <a:schemeClr val="bg1"/>
                </a:solidFill>
                <a:cs typeface="B Zar" panose="00000400000000000000" pitchFamily="2" charset="-78"/>
              </a:rPr>
              <a:t>حرکت روبه‌جلو و منضبط انقلاب در گام دوّم</a:t>
            </a:r>
          </a:p>
        </p:txBody>
      </p:sp>
      <p:sp>
        <p:nvSpPr>
          <p:cNvPr id="20" name="Right Arrow Callout 19"/>
          <p:cNvSpPr/>
          <p:nvPr/>
        </p:nvSpPr>
        <p:spPr>
          <a:xfrm>
            <a:off x="5857875" y="2853740"/>
            <a:ext cx="1064618" cy="517750"/>
          </a:xfrm>
          <a:prstGeom prst="rightArrowCallout">
            <a:avLst>
              <a:gd name="adj1" fmla="val 25000"/>
              <a:gd name="adj2" fmla="val 25000"/>
              <a:gd name="adj3" fmla="val 25000"/>
              <a:gd name="adj4" fmla="val 79548"/>
            </a:avLst>
          </a:prstGeom>
          <a:solidFill>
            <a:schemeClr val="accent4">
              <a:lumMod val="60000"/>
              <a:lumOff val="4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1759" b="1" dirty="0">
                <a:solidFill>
                  <a:srgbClr val="002060"/>
                </a:solidFill>
                <a:cs typeface="B Titr" panose="00000700000000000000" pitchFamily="2" charset="-78"/>
              </a:rPr>
              <a:t>الزامات</a:t>
            </a:r>
          </a:p>
        </p:txBody>
      </p:sp>
      <p:sp>
        <p:nvSpPr>
          <p:cNvPr id="34" name="Rounded Rectangle 33"/>
          <p:cNvSpPr/>
          <p:nvPr/>
        </p:nvSpPr>
        <p:spPr>
          <a:xfrm>
            <a:off x="1365420" y="3097705"/>
            <a:ext cx="1623282" cy="357934"/>
          </a:xfrm>
          <a:prstGeom prst="roundRect">
            <a:avLst/>
          </a:prstGeom>
          <a:noFill/>
          <a:ln w="12700">
            <a:solidFill>
              <a:srgbClr val="9DFD9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1759" b="1" dirty="0">
                <a:solidFill>
                  <a:srgbClr val="9DFD9F"/>
                </a:solidFill>
                <a:cs typeface="B Zar" panose="00000400000000000000" pitchFamily="2" charset="-78"/>
              </a:rPr>
              <a:t>ظرفیت‌های ملّی</a:t>
            </a:r>
          </a:p>
        </p:txBody>
      </p:sp>
      <p:sp>
        <p:nvSpPr>
          <p:cNvPr id="36" name="Rounded Rectangle 35"/>
          <p:cNvSpPr/>
          <p:nvPr/>
        </p:nvSpPr>
        <p:spPr>
          <a:xfrm>
            <a:off x="1375473" y="3533985"/>
            <a:ext cx="1623282" cy="357934"/>
          </a:xfrm>
          <a:prstGeom prst="roundRect">
            <a:avLst/>
          </a:prstGeom>
          <a:noFill/>
          <a:ln w="12700">
            <a:solidFill>
              <a:srgbClr val="9DFD9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1759" b="1">
                <a:solidFill>
                  <a:srgbClr val="9DFD9F"/>
                </a:solidFill>
                <a:cs typeface="B Zar" panose="00000400000000000000" pitchFamily="2" charset="-78"/>
              </a:rPr>
              <a:t>فرسودگی دشمن</a:t>
            </a:r>
            <a:endParaRPr lang="fa-IR" sz="1759" b="1" dirty="0">
              <a:solidFill>
                <a:srgbClr val="9DFD9F"/>
              </a:solidFill>
              <a:cs typeface="B Zar" panose="00000400000000000000" pitchFamily="2" charset="-78"/>
            </a:endParaRPr>
          </a:p>
        </p:txBody>
      </p:sp>
      <p:cxnSp>
        <p:nvCxnSpPr>
          <p:cNvPr id="48" name="Curved Connector 47"/>
          <p:cNvCxnSpPr>
            <a:endCxn id="51" idx="0"/>
          </p:cNvCxnSpPr>
          <p:nvPr/>
        </p:nvCxnSpPr>
        <p:spPr>
          <a:xfrm>
            <a:off x="5467442" y="3702136"/>
            <a:ext cx="1760643" cy="1192950"/>
          </a:xfrm>
          <a:prstGeom prst="curvedConnector2">
            <a:avLst/>
          </a:prstGeom>
          <a:ln w="38100">
            <a:solidFill>
              <a:srgbClr val="FF0000"/>
            </a:solidFill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Right Arrow Callout 50"/>
          <p:cNvSpPr/>
          <p:nvPr/>
        </p:nvSpPr>
        <p:spPr>
          <a:xfrm>
            <a:off x="6096000" y="4895086"/>
            <a:ext cx="2566737" cy="483030"/>
          </a:xfrm>
          <a:prstGeom prst="rightArrowCallout">
            <a:avLst>
              <a:gd name="adj1" fmla="val 25000"/>
              <a:gd name="adj2" fmla="val 25000"/>
              <a:gd name="adj3" fmla="val 25000"/>
              <a:gd name="adj4" fmla="val 88212"/>
            </a:avLst>
          </a:prstGeom>
          <a:solidFill>
            <a:srgbClr val="FF0000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1800" b="1">
                <a:solidFill>
                  <a:schemeClr val="bg1"/>
                </a:solidFill>
                <a:cs typeface="B Zar" panose="00000400000000000000" pitchFamily="2" charset="-78"/>
              </a:rPr>
              <a:t>مسئولیتِ تبیین برعهده‌ی </a:t>
            </a:r>
            <a:endParaRPr lang="fa-IR" sz="1800" b="1" dirty="0">
              <a:solidFill>
                <a:schemeClr val="bg1"/>
              </a:solidFill>
              <a:cs typeface="B Zar" panose="00000400000000000000" pitchFamily="2" charset="-78"/>
            </a:endParaRPr>
          </a:p>
        </p:txBody>
      </p:sp>
      <p:sp>
        <p:nvSpPr>
          <p:cNvPr id="44" name="Rounded Rectangle 43"/>
          <p:cNvSpPr/>
          <p:nvPr/>
        </p:nvSpPr>
        <p:spPr>
          <a:xfrm>
            <a:off x="1375473" y="3961802"/>
            <a:ext cx="1623282" cy="357934"/>
          </a:xfrm>
          <a:prstGeom prst="roundRect">
            <a:avLst/>
          </a:prstGeom>
          <a:noFill/>
          <a:ln w="12700">
            <a:solidFill>
              <a:srgbClr val="9DFD9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1800" b="1" dirty="0">
                <a:solidFill>
                  <a:srgbClr val="9DFD9F"/>
                </a:solidFill>
                <a:cs typeface="B Zar" panose="00000400000000000000" pitchFamily="2" charset="-78"/>
              </a:rPr>
              <a:t>وعده‌های الهی</a:t>
            </a:r>
          </a:p>
        </p:txBody>
      </p:sp>
      <p:sp>
        <p:nvSpPr>
          <p:cNvPr id="47" name="Right Brace 46"/>
          <p:cNvSpPr/>
          <p:nvPr/>
        </p:nvSpPr>
        <p:spPr>
          <a:xfrm>
            <a:off x="3034876" y="3079356"/>
            <a:ext cx="201009" cy="1278480"/>
          </a:xfrm>
          <a:prstGeom prst="rightBrace">
            <a:avLst>
              <a:gd name="adj1" fmla="val 94141"/>
              <a:gd name="adj2" fmla="val 46520"/>
            </a:avLst>
          </a:prstGeom>
          <a:noFill/>
          <a:ln w="12700">
            <a:solidFill>
              <a:srgbClr val="9DFD9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endParaRPr lang="fa-IR" sz="1800" b="1">
              <a:solidFill>
                <a:srgbClr val="9DFD9F"/>
              </a:solidFill>
              <a:cs typeface="B Zar" panose="00000400000000000000" pitchFamily="2" charset="-78"/>
            </a:endParaRPr>
          </a:p>
        </p:txBody>
      </p:sp>
      <p:sp>
        <p:nvSpPr>
          <p:cNvPr id="53" name="Left Arrow 52"/>
          <p:cNvSpPr/>
          <p:nvPr/>
        </p:nvSpPr>
        <p:spPr>
          <a:xfrm rot="10800000" flipH="1">
            <a:off x="2853410" y="2498822"/>
            <a:ext cx="323827" cy="232690"/>
          </a:xfrm>
          <a:prstGeom prst="leftArrow">
            <a:avLst>
              <a:gd name="adj1" fmla="val 45907"/>
              <a:gd name="adj2" fmla="val 46832"/>
            </a:avLst>
          </a:prstGeom>
          <a:solidFill>
            <a:srgbClr val="9DFD9F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a-IR" sz="1508" b="1" dirty="0">
              <a:solidFill>
                <a:srgbClr val="002060"/>
              </a:solidFill>
              <a:cs typeface="B Zar" panose="00000400000000000000" pitchFamily="2" charset="-78"/>
            </a:endParaRPr>
          </a:p>
        </p:txBody>
      </p:sp>
      <p:sp>
        <p:nvSpPr>
          <p:cNvPr id="54" name="Rounded Rectangle 53"/>
          <p:cNvSpPr/>
          <p:nvPr/>
        </p:nvSpPr>
        <p:spPr>
          <a:xfrm>
            <a:off x="981733" y="2450610"/>
            <a:ext cx="1797034" cy="357934"/>
          </a:xfrm>
          <a:prstGeom prst="roundRect">
            <a:avLst/>
          </a:prstGeom>
          <a:noFill/>
          <a:ln w="12700">
            <a:solidFill>
              <a:srgbClr val="9DFD9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1759" b="1" dirty="0">
                <a:solidFill>
                  <a:srgbClr val="9DFD9F"/>
                </a:solidFill>
                <a:cs typeface="B Zar" panose="00000400000000000000" pitchFamily="2" charset="-78"/>
              </a:rPr>
              <a:t>تمدّن نوین اسلامی</a:t>
            </a:r>
          </a:p>
        </p:txBody>
      </p:sp>
      <p:sp>
        <p:nvSpPr>
          <p:cNvPr id="49" name="Rounded Rectangle 48"/>
          <p:cNvSpPr/>
          <p:nvPr/>
        </p:nvSpPr>
        <p:spPr>
          <a:xfrm>
            <a:off x="9946544" y="285404"/>
            <a:ext cx="1953209" cy="899879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1955" b="1" dirty="0">
                <a:solidFill>
                  <a:schemeClr val="accent1">
                    <a:lumMod val="50000"/>
                  </a:schemeClr>
                </a:solidFill>
                <a:cs typeface="B Titr" panose="00000700000000000000" pitchFamily="2" charset="-78"/>
              </a:rPr>
              <a:t>بیانیه‌ی گام دوّم</a:t>
            </a:r>
          </a:p>
          <a:p>
            <a:pPr algn="ctr" rtl="1">
              <a:lnSpc>
                <a:spcPct val="150000"/>
              </a:lnSpc>
            </a:pPr>
            <a:r>
              <a:rPr lang="fa-IR" sz="1955" b="1" dirty="0">
                <a:solidFill>
                  <a:schemeClr val="accent1">
                    <a:lumMod val="50000"/>
                  </a:schemeClr>
                </a:solidFill>
                <a:cs typeface="B Titr" panose="00000700000000000000" pitchFamily="2" charset="-78"/>
              </a:rPr>
              <a:t>انقلاب اسلامی</a:t>
            </a:r>
          </a:p>
        </p:txBody>
      </p:sp>
      <p:sp>
        <p:nvSpPr>
          <p:cNvPr id="52" name="Left Arrow 51"/>
          <p:cNvSpPr/>
          <p:nvPr/>
        </p:nvSpPr>
        <p:spPr>
          <a:xfrm rot="16200000">
            <a:off x="10771089" y="1322533"/>
            <a:ext cx="304126" cy="203679"/>
          </a:xfrm>
          <a:prstGeom prst="leftArrow">
            <a:avLst/>
          </a:prstGeom>
          <a:solidFill>
            <a:schemeClr val="accent4">
              <a:lumMod val="60000"/>
              <a:lumOff val="4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endParaRPr lang="fa-IR" sz="1661" b="1">
              <a:solidFill>
                <a:srgbClr val="002060"/>
              </a:solidFill>
              <a:cs typeface="B Zar" panose="00000400000000000000" pitchFamily="2" charset="-78"/>
            </a:endParaRPr>
          </a:p>
        </p:txBody>
      </p:sp>
      <p:sp>
        <p:nvSpPr>
          <p:cNvPr id="55" name="Rounded Rectangle 54"/>
          <p:cNvSpPr/>
          <p:nvPr/>
        </p:nvSpPr>
        <p:spPr>
          <a:xfrm>
            <a:off x="9907734" y="2829057"/>
            <a:ext cx="2030832" cy="555965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1759" b="1" dirty="0">
                <a:solidFill>
                  <a:srgbClr val="002060"/>
                </a:solidFill>
                <a:cs typeface="B Zar" panose="00000400000000000000" pitchFamily="2" charset="-78"/>
              </a:rPr>
              <a:t>راهکار تحقّق عینی</a:t>
            </a:r>
          </a:p>
        </p:txBody>
      </p:sp>
      <p:sp>
        <p:nvSpPr>
          <p:cNvPr id="56" name="Left Arrow 55"/>
          <p:cNvSpPr/>
          <p:nvPr/>
        </p:nvSpPr>
        <p:spPr>
          <a:xfrm rot="16200000">
            <a:off x="10771092" y="2420777"/>
            <a:ext cx="304126" cy="203679"/>
          </a:xfrm>
          <a:prstGeom prst="leftArrow">
            <a:avLst/>
          </a:prstGeom>
          <a:solidFill>
            <a:schemeClr val="accent4">
              <a:lumMod val="60000"/>
              <a:lumOff val="4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endParaRPr lang="fa-IR" sz="1661" b="1">
              <a:solidFill>
                <a:srgbClr val="002060"/>
              </a:solidFill>
              <a:cs typeface="B Zar" panose="00000400000000000000" pitchFamily="2" charset="-78"/>
            </a:endParaRPr>
          </a:p>
        </p:txBody>
      </p:sp>
      <p:sp>
        <p:nvSpPr>
          <p:cNvPr id="58" name="Rounded Rectangle 57"/>
          <p:cNvSpPr/>
          <p:nvPr/>
        </p:nvSpPr>
        <p:spPr>
          <a:xfrm>
            <a:off x="10026533" y="1692270"/>
            <a:ext cx="1793232" cy="555967"/>
          </a:xfrm>
          <a:prstGeom prst="roundRect">
            <a:avLst/>
          </a:prstGeom>
          <a:noFill/>
          <a:ln w="190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1955" b="1" dirty="0">
                <a:solidFill>
                  <a:schemeClr val="accent4">
                    <a:lumMod val="60000"/>
                    <a:lumOff val="40000"/>
                  </a:schemeClr>
                </a:solidFill>
                <a:cs typeface="B Titr" panose="00000700000000000000" pitchFamily="2" charset="-78"/>
              </a:rPr>
              <a:t>چگونگی</a:t>
            </a:r>
          </a:p>
        </p:txBody>
      </p:sp>
      <p:sp>
        <p:nvSpPr>
          <p:cNvPr id="59" name="Oval 58"/>
          <p:cNvSpPr/>
          <p:nvPr/>
        </p:nvSpPr>
        <p:spPr>
          <a:xfrm>
            <a:off x="10032022" y="2896494"/>
            <a:ext cx="1133745" cy="393275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fa-IR" sz="1508"/>
          </a:p>
        </p:txBody>
      </p:sp>
      <p:cxnSp>
        <p:nvCxnSpPr>
          <p:cNvPr id="60" name="Curved Connector 59"/>
          <p:cNvCxnSpPr>
            <a:stCxn id="59" idx="0"/>
          </p:cNvCxnSpPr>
          <p:nvPr/>
        </p:nvCxnSpPr>
        <p:spPr>
          <a:xfrm rot="16200000" flipV="1">
            <a:off x="10044833" y="2342431"/>
            <a:ext cx="480673" cy="627453"/>
          </a:xfrm>
          <a:prstGeom prst="curvedConnector2">
            <a:avLst/>
          </a:prstGeom>
          <a:ln w="19050">
            <a:solidFill>
              <a:srgbClr val="FF0000"/>
            </a:solidFill>
            <a:headEnd w="sm" len="med"/>
            <a:tailEnd type="triangle" w="sm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Rounded Rectangle 61"/>
          <p:cNvSpPr/>
          <p:nvPr/>
        </p:nvSpPr>
        <p:spPr>
          <a:xfrm>
            <a:off x="3325754" y="4820064"/>
            <a:ext cx="2009761" cy="542728"/>
          </a:xfrm>
          <a:prstGeom prst="roundRect">
            <a:avLst/>
          </a:prstGeom>
          <a:noFill/>
          <a:ln w="19050">
            <a:solidFill>
              <a:srgbClr val="00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1884" b="1" dirty="0">
                <a:solidFill>
                  <a:srgbClr val="00FFFF"/>
                </a:solidFill>
                <a:cs typeface="B Zar" panose="00000400000000000000" pitchFamily="2" charset="-78"/>
              </a:rPr>
              <a:t>راهکارهای عملی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3247723" y="1028700"/>
            <a:ext cx="2199589" cy="4488477"/>
          </a:xfrm>
          <a:prstGeom prst="roundRect">
            <a:avLst>
              <a:gd name="adj" fmla="val 12048"/>
            </a:avLst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fa-IR"/>
          </a:p>
        </p:txBody>
      </p:sp>
      <p:pic>
        <p:nvPicPr>
          <p:cNvPr id="42" name="Picture 41">
            <a:extLst>
              <a:ext uri="{FF2B5EF4-FFF2-40B4-BE49-F238E27FC236}">
                <a16:creationId xmlns:a16="http://schemas.microsoft.com/office/drawing/2014/main" id="{44187437-8BF2-87C3-61DC-2BFC645095B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artisticPhotocopy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6956425"/>
            <a:ext cx="622300" cy="622300"/>
          </a:xfrm>
          <a:prstGeom prst="rect">
            <a:avLst/>
          </a:prstGeom>
        </p:spPr>
      </p:pic>
      <p:pic>
        <p:nvPicPr>
          <p:cNvPr id="3" name="دانشجو تصمیم ساز">
            <a:hlinkClick r:id="" action="ppaction://media"/>
            <a:extLst>
              <a:ext uri="{FF2B5EF4-FFF2-40B4-BE49-F238E27FC236}">
                <a16:creationId xmlns:a16="http://schemas.microsoft.com/office/drawing/2014/main" id="{34EDF931-D44D-8371-1466-8909F84AC79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221455" y="6688614"/>
            <a:ext cx="575695" cy="323828"/>
          </a:xfrm>
          <a:prstGeom prst="roundRect">
            <a:avLst>
              <a:gd name="adj" fmla="val 23087"/>
            </a:avLst>
          </a:prstGeom>
          <a:ln w="12700">
            <a:solidFill>
              <a:srgbClr val="9DFD9F"/>
            </a:solidFill>
          </a:ln>
          <a:effectLst>
            <a:innerShdw blurRad="114300" dist="50800">
              <a:srgbClr val="000000">
                <a:alpha val="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1549371877"/>
      </p:ext>
    </p:extLst>
  </p:cSld>
  <p:clrMapOvr>
    <a:masterClrMapping/>
  </p:clrMapOvr>
  <p:transition spd="slow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36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  <p:bldLst>
      <p:bldP spid="37" grpId="0" animBg="1"/>
      <p:bldP spid="73" grpId="0" animBg="1"/>
      <p:bldP spid="74" grpId="0" animBg="1"/>
      <p:bldP spid="51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9580364" y="618625"/>
            <a:ext cx="1767462" cy="814302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1769" b="1" dirty="0">
                <a:solidFill>
                  <a:srgbClr val="5B9BD5">
                    <a:lumMod val="50000"/>
                  </a:srgbClr>
                </a:solidFill>
                <a:latin typeface="Calibri" panose="020F0502020204030204"/>
                <a:cs typeface="B Titr" panose="00000700000000000000" pitchFamily="2" charset="-78"/>
              </a:rPr>
              <a:t>بیانیه‌ی گام دوّم</a:t>
            </a:r>
          </a:p>
          <a:p>
            <a:pPr algn="ctr" defTabSz="1054216" rtl="1">
              <a:lnSpc>
                <a:spcPct val="150000"/>
              </a:lnSpc>
            </a:pPr>
            <a:r>
              <a:rPr lang="fa-IR" sz="1769" b="1" dirty="0">
                <a:solidFill>
                  <a:srgbClr val="5B9BD5">
                    <a:lumMod val="50000"/>
                  </a:srgbClr>
                </a:solidFill>
                <a:latin typeface="Calibri" panose="020F0502020204030204"/>
                <a:cs typeface="B Titr" panose="00000700000000000000" pitchFamily="2" charset="-78"/>
              </a:rPr>
              <a:t>انقلاب اسلامی</a:t>
            </a:r>
          </a:p>
        </p:txBody>
      </p:sp>
      <p:sp>
        <p:nvSpPr>
          <p:cNvPr id="38" name="Left Arrow 37"/>
          <p:cNvSpPr/>
          <p:nvPr/>
        </p:nvSpPr>
        <p:spPr>
          <a:xfrm rot="16200000">
            <a:off x="10326495" y="1557126"/>
            <a:ext cx="275204" cy="184309"/>
          </a:xfrm>
          <a:prstGeom prst="leftArrow">
            <a:avLst/>
          </a:prstGeom>
          <a:solidFill>
            <a:schemeClr val="accent4">
              <a:lumMod val="60000"/>
              <a:lumOff val="4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endParaRPr lang="fa-IR" sz="1503" b="1">
              <a:solidFill>
                <a:srgbClr val="002060"/>
              </a:solidFill>
              <a:latin typeface="Calibri" panose="020F0502020204030204"/>
              <a:cs typeface="B Zar" panose="00000400000000000000" pitchFamily="2" charset="-78"/>
            </a:endParaRPr>
          </a:p>
        </p:txBody>
      </p:sp>
      <p:sp>
        <p:nvSpPr>
          <p:cNvPr id="41" name="Rounded Rectangle 40"/>
          <p:cNvSpPr/>
          <p:nvPr/>
        </p:nvSpPr>
        <p:spPr>
          <a:xfrm>
            <a:off x="9545245" y="2920381"/>
            <a:ext cx="1837703" cy="503094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1592" b="1" dirty="0">
                <a:solidFill>
                  <a:srgbClr val="002060"/>
                </a:solidFill>
                <a:latin typeface="Calibri" panose="020F0502020204030204"/>
                <a:cs typeface="B Zar" panose="00000400000000000000" pitchFamily="2" charset="-78"/>
              </a:rPr>
              <a:t>راهکار تحقّق عینی</a:t>
            </a:r>
          </a:p>
        </p:txBody>
      </p:sp>
      <p:sp>
        <p:nvSpPr>
          <p:cNvPr id="42" name="Left Arrow 41"/>
          <p:cNvSpPr/>
          <p:nvPr/>
        </p:nvSpPr>
        <p:spPr>
          <a:xfrm rot="16200000">
            <a:off x="10326498" y="2550929"/>
            <a:ext cx="275204" cy="184309"/>
          </a:xfrm>
          <a:prstGeom prst="leftArrow">
            <a:avLst/>
          </a:prstGeom>
          <a:solidFill>
            <a:schemeClr val="accent4">
              <a:lumMod val="60000"/>
              <a:lumOff val="4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endParaRPr lang="fa-IR" sz="1503" b="1">
              <a:solidFill>
                <a:srgbClr val="002060"/>
              </a:solidFill>
              <a:latin typeface="Calibri" panose="020F0502020204030204"/>
              <a:cs typeface="B Zar" panose="00000400000000000000" pitchFamily="2" charset="-78"/>
            </a:endParaRPr>
          </a:p>
        </p:txBody>
      </p:sp>
      <p:sp>
        <p:nvSpPr>
          <p:cNvPr id="53" name="Rounded Rectangle 52"/>
          <p:cNvSpPr/>
          <p:nvPr/>
        </p:nvSpPr>
        <p:spPr>
          <a:xfrm>
            <a:off x="9545245" y="4134863"/>
            <a:ext cx="1837703" cy="503094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1629" b="1" dirty="0">
                <a:solidFill>
                  <a:srgbClr val="002060"/>
                </a:solidFill>
                <a:latin typeface="Calibri" panose="020F0502020204030204"/>
                <a:cs typeface="B Zar" panose="00000400000000000000" pitchFamily="2" charset="-78"/>
              </a:rPr>
              <a:t>مخاطب بیانیه</a:t>
            </a:r>
          </a:p>
        </p:txBody>
      </p:sp>
      <p:sp>
        <p:nvSpPr>
          <p:cNvPr id="45" name="Rounded Rectangle 44"/>
          <p:cNvSpPr/>
          <p:nvPr/>
        </p:nvSpPr>
        <p:spPr>
          <a:xfrm>
            <a:off x="9652746" y="1891702"/>
            <a:ext cx="1622698" cy="503095"/>
          </a:xfrm>
          <a:prstGeom prst="roundRect">
            <a:avLst/>
          </a:prstGeom>
          <a:noFill/>
          <a:ln w="190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1769" b="1" dirty="0">
                <a:solidFill>
                  <a:srgbClr val="FFC000">
                    <a:lumMod val="60000"/>
                    <a:lumOff val="40000"/>
                  </a:srgbClr>
                </a:solidFill>
                <a:latin typeface="Calibri" panose="020F0502020204030204"/>
                <a:cs typeface="B Titr" panose="00000700000000000000" pitchFamily="2" charset="-78"/>
              </a:rPr>
              <a:t>چگونگی</a:t>
            </a:r>
          </a:p>
        </p:txBody>
      </p:sp>
      <p:sp>
        <p:nvSpPr>
          <p:cNvPr id="72" name="Rounded Rectangle 71"/>
          <p:cNvSpPr/>
          <p:nvPr/>
        </p:nvSpPr>
        <p:spPr>
          <a:xfrm>
            <a:off x="6135438" y="4176271"/>
            <a:ext cx="2833133" cy="503094"/>
          </a:xfrm>
          <a:prstGeom prst="roundRect">
            <a:avLst/>
          </a:prstGeom>
          <a:solidFill>
            <a:srgbClr val="00FFFF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1629" b="1" dirty="0">
                <a:solidFill>
                  <a:srgbClr val="002060"/>
                </a:solidFill>
                <a:latin typeface="Calibri" panose="020F0502020204030204"/>
                <a:cs typeface="B Zar" panose="00000400000000000000" pitchFamily="2" charset="-78"/>
              </a:rPr>
              <a:t>عموم مردم به‌ویژه جوانان</a:t>
            </a:r>
          </a:p>
        </p:txBody>
      </p:sp>
      <p:sp>
        <p:nvSpPr>
          <p:cNvPr id="75" name="Left Arrow 74"/>
          <p:cNvSpPr/>
          <p:nvPr/>
        </p:nvSpPr>
        <p:spPr>
          <a:xfrm>
            <a:off x="9010637" y="4296893"/>
            <a:ext cx="399284" cy="261853"/>
          </a:xfrm>
          <a:prstGeom prst="leftArrow">
            <a:avLst/>
          </a:prstGeom>
          <a:solidFill>
            <a:srgbClr val="00FFFF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endParaRPr lang="fa-IR" sz="1365" b="1">
              <a:solidFill>
                <a:srgbClr val="002060"/>
              </a:solidFill>
              <a:latin typeface="Calibri" panose="020F0502020204030204"/>
              <a:cs typeface="B Zar" panose="00000400000000000000" pitchFamily="2" charset="-78"/>
            </a:endParaRPr>
          </a:p>
        </p:txBody>
      </p:sp>
      <p:sp>
        <p:nvSpPr>
          <p:cNvPr id="57" name="Plus 56"/>
          <p:cNvSpPr/>
          <p:nvPr/>
        </p:nvSpPr>
        <p:spPr>
          <a:xfrm>
            <a:off x="10357520" y="3690810"/>
            <a:ext cx="213148" cy="197107"/>
          </a:xfrm>
          <a:prstGeom prst="mathPlus">
            <a:avLst/>
          </a:prstGeom>
          <a:solidFill>
            <a:schemeClr val="accent4">
              <a:lumMod val="60000"/>
              <a:lumOff val="4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endParaRPr lang="fa-IR" sz="1503" b="1">
              <a:solidFill>
                <a:srgbClr val="002060"/>
              </a:solidFill>
              <a:latin typeface="Calibri" panose="020F0502020204030204"/>
              <a:cs typeface="B Zar" panose="00000400000000000000" pitchFamily="2" charset="-78"/>
            </a:endParaRPr>
          </a:p>
        </p:txBody>
      </p:sp>
      <p:pic>
        <p:nvPicPr>
          <p:cNvPr id="2" name="محوریت جوانان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559020" y="4280059"/>
            <a:ext cx="495831" cy="278687"/>
          </a:xfrm>
          <a:prstGeom prst="roundRect">
            <a:avLst>
              <a:gd name="adj" fmla="val 30181"/>
            </a:avLst>
          </a:prstGeom>
          <a:ln>
            <a:solidFill>
              <a:srgbClr val="00FFFF"/>
            </a:solidFill>
          </a:ln>
          <a:effectLst>
            <a:innerShdw blurRad="114300" dist="50800">
              <a:srgbClr val="000000">
                <a:alpha val="0"/>
              </a:srgbClr>
            </a:innerShdw>
          </a:effectLst>
        </p:spPr>
      </p:pic>
      <p:sp>
        <p:nvSpPr>
          <p:cNvPr id="32" name="Left Brace 31"/>
          <p:cNvSpPr/>
          <p:nvPr/>
        </p:nvSpPr>
        <p:spPr>
          <a:xfrm>
            <a:off x="3735801" y="1381900"/>
            <a:ext cx="208229" cy="1444193"/>
          </a:xfrm>
          <a:prstGeom prst="leftBrace">
            <a:avLst>
              <a:gd name="adj1" fmla="val 50301"/>
              <a:gd name="adj2" fmla="val 16732"/>
            </a:avLst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1" anchor="ctr"/>
          <a:lstStyle/>
          <a:p>
            <a:pPr algn="ctr" defTabSz="827441">
              <a:defRPr/>
            </a:pPr>
            <a:endParaRPr lang="fa-IR" sz="1629">
              <a:solidFill>
                <a:prstClr val="black"/>
              </a:solidFill>
              <a:latin typeface="Calibri" panose="020F0502020204030204"/>
              <a:cs typeface="Arial" panose="020B0604020202020204" pitchFamily="34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121515" y="1438576"/>
            <a:ext cx="3588086" cy="5101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 defTabSz="827441" rtl="1">
              <a:defRPr/>
            </a:pPr>
            <a:r>
              <a:rPr lang="fa-IR" sz="1629" b="1" dirty="0">
                <a:solidFill>
                  <a:srgbClr val="66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/>
                <a:cs typeface="B Zar" panose="00000400000000000000" pitchFamily="2" charset="-78"/>
              </a:rPr>
              <a:t>حدود ۳۵ میلیون نفر</a:t>
            </a:r>
            <a:endParaRPr lang="en-US" sz="1629" b="1" dirty="0">
              <a:solidFill>
                <a:srgbClr val="66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/>
              <a:cs typeface="B Zar" panose="00000400000000000000" pitchFamily="2" charset="-78"/>
            </a:endParaRPr>
          </a:p>
          <a:p>
            <a:pPr algn="r" defTabSz="827441" rtl="1">
              <a:defRPr/>
            </a:pPr>
            <a:r>
              <a:rPr lang="fa-IR" sz="1086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/>
                <a:cs typeface="B Zar" panose="00000400000000000000" pitchFamily="2" charset="-78"/>
              </a:rPr>
              <a:t>(اگر فقط جوانان ایرانی را مخاطب این بیانیه بدانیم)</a:t>
            </a:r>
            <a:endParaRPr lang="fa-IR" sz="1086" dirty="0">
              <a:solidFill>
                <a:prstClr val="black"/>
              </a:solidFill>
              <a:latin typeface="Calibri" panose="020F0502020204030204"/>
              <a:cs typeface="Arial" panose="020B0604020202020204" pitchFamily="34" charset="0"/>
            </a:endParaRPr>
          </a:p>
        </p:txBody>
      </p:sp>
      <p:sp>
        <p:nvSpPr>
          <p:cNvPr id="5" name="Oval 4"/>
          <p:cNvSpPr/>
          <p:nvPr/>
        </p:nvSpPr>
        <p:spPr>
          <a:xfrm>
            <a:off x="6463539" y="4238998"/>
            <a:ext cx="699994" cy="360808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 defTabSz="1054216"/>
            <a:endParaRPr lang="fa-IR" sz="4151">
              <a:solidFill>
                <a:prstClr val="white"/>
              </a:solidFill>
              <a:latin typeface="Calibri" panose="020F0502020204030204"/>
              <a:cs typeface="Arial" panose="020B0604020202020204" pitchFamily="34" charset="0"/>
            </a:endParaRPr>
          </a:p>
        </p:txBody>
      </p:sp>
      <p:sp>
        <p:nvSpPr>
          <p:cNvPr id="34" name="Rounded Rectangle 33"/>
          <p:cNvSpPr/>
          <p:nvPr/>
        </p:nvSpPr>
        <p:spPr>
          <a:xfrm>
            <a:off x="903515" y="1088466"/>
            <a:ext cx="4655504" cy="1925120"/>
          </a:xfrm>
          <a:prstGeom prst="roundRect">
            <a:avLst/>
          </a:prstGeom>
          <a:noFill/>
          <a:ln w="28575">
            <a:solidFill>
              <a:srgbClr val="9DFD9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28966" indent="-258575" algn="r" defTabSz="814512" rtl="1">
              <a:lnSpc>
                <a:spcPct val="150000"/>
              </a:lnSpc>
              <a:buFont typeface="Wingdings" panose="05000000000000000000" pitchFamily="2" charset="2"/>
              <a:buChar char="ü"/>
              <a:defRPr/>
            </a:pPr>
            <a:r>
              <a:rPr lang="fa-IR" sz="1810" b="1" dirty="0">
                <a:solidFill>
                  <a:srgbClr val="9DFD9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/>
                <a:cs typeface="B Zar" panose="00000400000000000000" pitchFamily="2" charset="-78"/>
              </a:rPr>
              <a:t>جمعیتی انبوه</a:t>
            </a:r>
          </a:p>
          <a:p>
            <a:pPr marL="328966" indent="-258575" algn="r" defTabSz="814512" rtl="1">
              <a:lnSpc>
                <a:spcPct val="150000"/>
              </a:lnSpc>
              <a:buFont typeface="Wingdings" panose="05000000000000000000" pitchFamily="2" charset="2"/>
              <a:buChar char="ü"/>
              <a:defRPr/>
            </a:pPr>
            <a:r>
              <a:rPr lang="fa-IR" sz="1810" b="1" dirty="0">
                <a:solidFill>
                  <a:srgbClr val="9DFD9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/>
                <a:cs typeface="B Zar" panose="00000400000000000000" pitchFamily="2" charset="-78"/>
              </a:rPr>
              <a:t>تحصیل‌کرده</a:t>
            </a:r>
          </a:p>
          <a:p>
            <a:pPr marL="328966" indent="-258575" algn="r" defTabSz="814512" rtl="1">
              <a:lnSpc>
                <a:spcPct val="150000"/>
              </a:lnSpc>
              <a:buFont typeface="Wingdings" panose="05000000000000000000" pitchFamily="2" charset="2"/>
              <a:buChar char="ü"/>
              <a:defRPr/>
            </a:pPr>
            <a:r>
              <a:rPr lang="fa-IR" sz="1810" b="1" dirty="0">
                <a:solidFill>
                  <a:srgbClr val="9DFD9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/>
                <a:cs typeface="B Zar" panose="00000400000000000000" pitchFamily="2" charset="-78"/>
              </a:rPr>
              <a:t>پُرانرژی</a:t>
            </a:r>
          </a:p>
          <a:p>
            <a:pPr marL="328966" indent="-258575" algn="r" defTabSz="814512" rtl="1">
              <a:lnSpc>
                <a:spcPct val="150000"/>
              </a:lnSpc>
              <a:buFont typeface="Wingdings" panose="05000000000000000000" pitchFamily="2" charset="2"/>
              <a:buChar char="ü"/>
              <a:defRPr/>
            </a:pPr>
            <a:r>
              <a:rPr lang="fa-IR" sz="1810" b="1" dirty="0">
                <a:solidFill>
                  <a:srgbClr val="9DFD9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/>
                <a:cs typeface="B Zar" panose="00000400000000000000" pitchFamily="2" charset="-78"/>
              </a:rPr>
              <a:t>آینده‌ساز</a:t>
            </a:r>
          </a:p>
        </p:txBody>
      </p:sp>
      <p:sp>
        <p:nvSpPr>
          <p:cNvPr id="7" name="Rectangle 6"/>
          <p:cNvSpPr/>
          <p:nvPr/>
        </p:nvSpPr>
        <p:spPr>
          <a:xfrm>
            <a:off x="903515" y="1956827"/>
            <a:ext cx="2916660" cy="9558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827441" rtl="1">
              <a:defRPr/>
            </a:pPr>
            <a:r>
              <a:rPr lang="fa-IR" sz="1448" b="1" dirty="0">
                <a:solidFill>
                  <a:srgbClr val="9DFD9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/>
                <a:cs typeface="B Zar" panose="00000400000000000000" pitchFamily="2" charset="-78"/>
              </a:rPr>
              <a:t>که هر کدامشان </a:t>
            </a:r>
            <a:r>
              <a:rPr lang="fa-IR" sz="1448" b="1" dirty="0" err="1">
                <a:solidFill>
                  <a:srgbClr val="9DFD9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/>
                <a:cs typeface="B Zar" panose="00000400000000000000" pitchFamily="2" charset="-78"/>
              </a:rPr>
              <a:t>می‌توانند</a:t>
            </a:r>
            <a:r>
              <a:rPr lang="en-US" sz="1448" b="1" dirty="0">
                <a:solidFill>
                  <a:srgbClr val="9DFD9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/>
                <a:cs typeface="B Zar" panose="00000400000000000000" pitchFamily="2" charset="-78"/>
              </a:rPr>
              <a:t> </a:t>
            </a:r>
            <a:r>
              <a:rPr lang="fa-IR" sz="1448" b="1" dirty="0" err="1">
                <a:solidFill>
                  <a:srgbClr val="9DFD9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/>
                <a:cs typeface="B Zar" panose="00000400000000000000" pitchFamily="2" charset="-78"/>
              </a:rPr>
              <a:t>پیشرانِ</a:t>
            </a:r>
            <a:endParaRPr lang="en-US" sz="1448" b="1" dirty="0">
              <a:solidFill>
                <a:srgbClr val="9DFD9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/>
              <a:cs typeface="B Zar" panose="00000400000000000000" pitchFamily="2" charset="-78"/>
            </a:endParaRPr>
          </a:p>
          <a:p>
            <a:pPr algn="ctr" defTabSz="827441" rtl="1">
              <a:lnSpc>
                <a:spcPct val="150000"/>
              </a:lnSpc>
              <a:defRPr/>
            </a:pPr>
            <a:r>
              <a:rPr lang="fa-IR" sz="1448" b="1" dirty="0">
                <a:solidFill>
                  <a:srgbClr val="9DFD9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/>
                <a:cs typeface="B Zar" panose="00000400000000000000" pitchFamily="2" charset="-78"/>
              </a:rPr>
              <a:t>حرکت و اقدامی مهم و سازنده</a:t>
            </a:r>
          </a:p>
          <a:p>
            <a:pPr algn="ctr" defTabSz="827441" rtl="1">
              <a:lnSpc>
                <a:spcPct val="150000"/>
              </a:lnSpc>
              <a:defRPr/>
            </a:pPr>
            <a:r>
              <a:rPr lang="fa-IR" sz="1448" b="1" dirty="0">
                <a:solidFill>
                  <a:srgbClr val="9DFD9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/>
                <a:cs typeface="B Zar" panose="00000400000000000000" pitchFamily="2" charset="-78"/>
              </a:rPr>
              <a:t>برای کشور باشند.</a:t>
            </a:r>
            <a:endParaRPr lang="en-US" sz="1448" b="1" dirty="0">
              <a:solidFill>
                <a:srgbClr val="9DFD9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/>
              <a:cs typeface="B Zar" panose="00000400000000000000" pitchFamily="2" charset="-78"/>
            </a:endParaRPr>
          </a:p>
        </p:txBody>
      </p:sp>
      <p:cxnSp>
        <p:nvCxnSpPr>
          <p:cNvPr id="9" name="Straight Arrow Connector 8"/>
          <p:cNvCxnSpPr>
            <a:stCxn id="5" idx="0"/>
            <a:endCxn id="24" idx="2"/>
          </p:cNvCxnSpPr>
          <p:nvPr/>
        </p:nvCxnSpPr>
        <p:spPr>
          <a:xfrm flipV="1">
            <a:off x="6813536" y="2566944"/>
            <a:ext cx="0" cy="1672054"/>
          </a:xfrm>
          <a:prstGeom prst="straightConnector1">
            <a:avLst/>
          </a:prstGeom>
          <a:noFill/>
          <a:ln w="28575">
            <a:solidFill>
              <a:srgbClr val="FF0000"/>
            </a:solidFill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4" name="Rounded Rectangle 23"/>
          <p:cNvSpPr/>
          <p:nvPr/>
        </p:nvSpPr>
        <p:spPr>
          <a:xfrm>
            <a:off x="5607852" y="1522386"/>
            <a:ext cx="2411368" cy="1044559"/>
          </a:xfrm>
          <a:prstGeom prst="roundRect">
            <a:avLst/>
          </a:prstGeom>
          <a:solidFill>
            <a:srgbClr val="9DFD9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/>
            <a:r>
              <a:rPr lang="fa-IR" sz="2172" b="1" dirty="0">
                <a:solidFill>
                  <a:srgbClr val="C00000"/>
                </a:solidFill>
                <a:latin typeface="Calibri" panose="020F0502020204030204"/>
                <a:cs typeface="B Titr" panose="00000700000000000000" pitchFamily="2" charset="-78"/>
              </a:rPr>
              <a:t>محور حرکت تمدّنیِ</a:t>
            </a:r>
          </a:p>
          <a:p>
            <a:pPr algn="ctr" defTabSz="1054216">
              <a:lnSpc>
                <a:spcPct val="150000"/>
              </a:lnSpc>
            </a:pPr>
            <a:r>
              <a:rPr lang="fa-IR" sz="2172" b="1" dirty="0">
                <a:solidFill>
                  <a:srgbClr val="C00000"/>
                </a:solidFill>
                <a:latin typeface="Calibri" panose="020F0502020204030204"/>
                <a:cs typeface="B Titr" panose="00000700000000000000" pitchFamily="2" charset="-78"/>
              </a:rPr>
              <a:t>انقلاب اسلامی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44187437-8BF2-87C3-61DC-2BFC645095B7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artisticPhotocopy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7057742"/>
            <a:ext cx="563120" cy="563120"/>
          </a:xfrm>
          <a:prstGeom prst="rect">
            <a:avLst/>
          </a:prstGeom>
        </p:spPr>
      </p:pic>
      <p:sp>
        <p:nvSpPr>
          <p:cNvPr id="3" name="Rounded Rectangle 12">
            <a:extLst>
              <a:ext uri="{FF2B5EF4-FFF2-40B4-BE49-F238E27FC236}">
                <a16:creationId xmlns:a16="http://schemas.microsoft.com/office/drawing/2014/main" id="{2DD63610-578D-7409-315C-6C5FD174660A}"/>
              </a:ext>
            </a:extLst>
          </p:cNvPr>
          <p:cNvSpPr/>
          <p:nvPr/>
        </p:nvSpPr>
        <p:spPr>
          <a:xfrm>
            <a:off x="1420684" y="4062292"/>
            <a:ext cx="3535494" cy="1089144"/>
          </a:xfrm>
          <a:prstGeom prst="roundRect">
            <a:avLst/>
          </a:prstGeom>
          <a:solidFill>
            <a:srgbClr val="9DFD9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2400" b="1" dirty="0">
                <a:solidFill>
                  <a:srgbClr val="C00000"/>
                </a:solidFill>
                <a:cs typeface="B Titr" panose="00000700000000000000" pitchFamily="2" charset="-78"/>
              </a:rPr>
              <a:t>دانشجو</a:t>
            </a:r>
          </a:p>
          <a:p>
            <a:pPr algn="ctr" rtl="1">
              <a:lnSpc>
                <a:spcPct val="150000"/>
              </a:lnSpc>
            </a:pPr>
            <a:r>
              <a:rPr lang="fa-IR" sz="2400" b="1" dirty="0" err="1">
                <a:solidFill>
                  <a:srgbClr val="07345E"/>
                </a:solidFill>
                <a:cs typeface="B Titr" panose="00000700000000000000" pitchFamily="2" charset="-78"/>
              </a:rPr>
              <a:t>موتورِ</a:t>
            </a:r>
            <a:r>
              <a:rPr lang="fa-IR" sz="2400" b="1" dirty="0">
                <a:solidFill>
                  <a:srgbClr val="130A01"/>
                </a:solidFill>
                <a:cs typeface="B Titr" panose="00000700000000000000" pitchFamily="2" charset="-78"/>
              </a:rPr>
              <a:t> </a:t>
            </a:r>
            <a:r>
              <a:rPr lang="fa-IR" sz="2400" b="1" dirty="0">
                <a:solidFill>
                  <a:srgbClr val="07345E"/>
                </a:solidFill>
                <a:cs typeface="B Titr" panose="00000700000000000000" pitchFamily="2" charset="-78"/>
              </a:rPr>
              <a:t>این</a:t>
            </a:r>
            <a:r>
              <a:rPr lang="fa-IR" sz="2400" b="1" dirty="0">
                <a:solidFill>
                  <a:srgbClr val="130A01"/>
                </a:solidFill>
                <a:cs typeface="B Titr" panose="00000700000000000000" pitchFamily="2" charset="-78"/>
              </a:rPr>
              <a:t> </a:t>
            </a:r>
            <a:r>
              <a:rPr lang="fa-IR" sz="2400" b="1" dirty="0">
                <a:solidFill>
                  <a:srgbClr val="07345E"/>
                </a:solidFill>
                <a:cs typeface="B Titr" panose="00000700000000000000" pitchFamily="2" charset="-78"/>
              </a:rPr>
              <a:t>حرکت </a:t>
            </a:r>
            <a:r>
              <a:rPr lang="fa-IR" sz="2400" b="1" dirty="0" err="1">
                <a:solidFill>
                  <a:srgbClr val="07345E"/>
                </a:solidFill>
                <a:cs typeface="B Titr" panose="00000700000000000000" pitchFamily="2" charset="-78"/>
              </a:rPr>
              <a:t>تمدّنی</a:t>
            </a:r>
            <a:r>
              <a:rPr lang="fa-IR" sz="2400" b="1" dirty="0">
                <a:solidFill>
                  <a:srgbClr val="07345E"/>
                </a:solidFill>
                <a:cs typeface="B Titr" panose="00000700000000000000" pitchFamily="2" charset="-78"/>
              </a:rPr>
              <a:t> است.</a:t>
            </a:r>
            <a:endParaRPr lang="fa-IR" sz="2400" b="1" dirty="0">
              <a:solidFill>
                <a:srgbClr val="130A01"/>
              </a:solidFill>
              <a:cs typeface="B Titr" panose="00000700000000000000" pitchFamily="2" charset="-78"/>
            </a:endParaRPr>
          </a:p>
        </p:txBody>
      </p:sp>
      <p:sp>
        <p:nvSpPr>
          <p:cNvPr id="12" name="Callout: Down Arrow 11">
            <a:extLst>
              <a:ext uri="{FF2B5EF4-FFF2-40B4-BE49-F238E27FC236}">
                <a16:creationId xmlns:a16="http://schemas.microsoft.com/office/drawing/2014/main" id="{83E13D43-3252-A64F-878E-401A5226C355}"/>
              </a:ext>
            </a:extLst>
          </p:cNvPr>
          <p:cNvSpPr/>
          <p:nvPr/>
        </p:nvSpPr>
        <p:spPr>
          <a:xfrm>
            <a:off x="2464004" y="3237335"/>
            <a:ext cx="1480026" cy="752796"/>
          </a:xfrm>
          <a:prstGeom prst="downArrowCallout">
            <a:avLst/>
          </a:prstGeom>
          <a:solidFill>
            <a:srgbClr val="00FFFF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1800" b="1" dirty="0">
                <a:solidFill>
                  <a:srgbClr val="002060"/>
                </a:solidFill>
                <a:latin typeface="Calibri" panose="020F0502020204030204"/>
                <a:cs typeface="B Zar" panose="00000400000000000000" pitchFamily="2" charset="-78"/>
              </a:rPr>
              <a:t>از میان جوانان</a:t>
            </a:r>
            <a:endParaRPr lang="en-US" sz="1800" b="1" dirty="0">
              <a:solidFill>
                <a:srgbClr val="002060"/>
              </a:solidFill>
              <a:latin typeface="Calibri" panose="020F0502020204030204"/>
              <a:cs typeface="B Zar" panose="00000400000000000000" pitchFamily="2" charset="-78"/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565F59F-6EED-768F-56A6-682519EBF4B3}"/>
              </a:ext>
            </a:extLst>
          </p:cNvPr>
          <p:cNvCxnSpPr>
            <a:cxnSpLocks/>
            <a:stCxn id="3" idx="1"/>
          </p:cNvCxnSpPr>
          <p:nvPr/>
        </p:nvCxnSpPr>
        <p:spPr>
          <a:xfrm flipH="1" flipV="1">
            <a:off x="0" y="4599806"/>
            <a:ext cx="1420684" cy="7058"/>
          </a:xfrm>
          <a:prstGeom prst="line">
            <a:avLst/>
          </a:prstGeom>
          <a:ln w="38100">
            <a:solidFill>
              <a:srgbClr val="9DFD9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4768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0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50"/>
                            </p:stCondLst>
                            <p:childTnLst>
                              <p:par>
                                <p:cTn id="3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250"/>
                            </p:stCondLst>
                            <p:childTnLst>
                              <p:par>
                                <p:cTn id="3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5" dur="500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8" dur="500"/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1" dur="500"/>
                                        <p:tgtEl>
                                          <p:spTgt spid="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4" dur="500"/>
                                        <p:tgtEl>
                                          <p:spTgt spid="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2" dur="5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00"/>
                            </p:stCondLst>
                            <p:childTnLst>
                              <p:par>
                                <p:cTn id="64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6" dur="500"/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000"/>
                            </p:stCondLst>
                            <p:childTnLst>
                              <p:par>
                                <p:cTn id="68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500"/>
                            </p:stCondLst>
                            <p:childTnLst>
                              <p:par>
                                <p:cTn id="72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4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2000"/>
                            </p:stCondLst>
                            <p:childTnLst>
                              <p:par>
                                <p:cTn id="76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8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500"/>
                            </p:stCondLst>
                            <p:childTnLst>
                              <p:par>
                                <p:cTn id="8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95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53" grpId="0" animBg="1"/>
      <p:bldP spid="72" grpId="0" animBg="1"/>
      <p:bldP spid="75" grpId="0" animBg="1"/>
      <p:bldP spid="57" grpId="0" animBg="1"/>
      <p:bldP spid="32" grpId="0" animBg="1"/>
      <p:bldP spid="5" grpId="0" animBg="1"/>
      <p:bldP spid="34" grpId="0" animBg="1"/>
      <p:bldP spid="24" grpId="0" animBg="1"/>
      <p:bldP spid="3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229E5F7-5A63-AF64-58B7-B7923C25C567}"/>
              </a:ext>
            </a:extLst>
          </p:cNvPr>
          <p:cNvCxnSpPr>
            <a:cxnSpLocks/>
          </p:cNvCxnSpPr>
          <p:nvPr/>
        </p:nvCxnSpPr>
        <p:spPr>
          <a:xfrm flipH="1">
            <a:off x="11668539" y="4599806"/>
            <a:ext cx="636104" cy="0"/>
          </a:xfrm>
          <a:prstGeom prst="line">
            <a:avLst/>
          </a:prstGeom>
          <a:ln w="38100">
            <a:solidFill>
              <a:srgbClr val="9DFD9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ounded Rectangle 12">
            <a:extLst>
              <a:ext uri="{FF2B5EF4-FFF2-40B4-BE49-F238E27FC236}">
                <a16:creationId xmlns:a16="http://schemas.microsoft.com/office/drawing/2014/main" id="{6BCE40F9-376B-8EA2-491E-67FA3C97E901}"/>
              </a:ext>
            </a:extLst>
          </p:cNvPr>
          <p:cNvSpPr/>
          <p:nvPr/>
        </p:nvSpPr>
        <p:spPr>
          <a:xfrm>
            <a:off x="9203635" y="3742906"/>
            <a:ext cx="2464904" cy="1637399"/>
          </a:xfrm>
          <a:prstGeom prst="roundRect">
            <a:avLst/>
          </a:prstGeom>
          <a:solidFill>
            <a:srgbClr val="9DFD9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2400" b="1" dirty="0">
                <a:solidFill>
                  <a:srgbClr val="000099"/>
                </a:solidFill>
                <a:cs typeface="B Titr" panose="00000700000000000000" pitchFamily="2" charset="-78"/>
              </a:rPr>
              <a:t>نقش</a:t>
            </a:r>
            <a:r>
              <a:rPr lang="fa-IR" sz="2400" b="1" dirty="0">
                <a:solidFill>
                  <a:srgbClr val="C00000"/>
                </a:solidFill>
                <a:cs typeface="B Titr" panose="00000700000000000000" pitchFamily="2" charset="-78"/>
              </a:rPr>
              <a:t> دانشجو</a:t>
            </a:r>
          </a:p>
          <a:p>
            <a:pPr algn="ctr" rtl="1">
              <a:lnSpc>
                <a:spcPct val="150000"/>
              </a:lnSpc>
            </a:pPr>
            <a:r>
              <a:rPr lang="fa-IR" sz="2400" b="1" dirty="0">
                <a:solidFill>
                  <a:srgbClr val="000099"/>
                </a:solidFill>
                <a:cs typeface="B Titr" panose="00000700000000000000" pitchFamily="2" charset="-78"/>
              </a:rPr>
              <a:t>در حرکت </a:t>
            </a:r>
            <a:r>
              <a:rPr lang="fa-IR" sz="2400" b="1" dirty="0" err="1">
                <a:solidFill>
                  <a:srgbClr val="000099"/>
                </a:solidFill>
                <a:cs typeface="B Titr" panose="00000700000000000000" pitchFamily="2" charset="-78"/>
              </a:rPr>
              <a:t>تمدّنیِ</a:t>
            </a:r>
            <a:endParaRPr lang="fa-IR" sz="2400" b="1" dirty="0">
              <a:solidFill>
                <a:srgbClr val="000099"/>
              </a:solidFill>
              <a:cs typeface="B Titr" panose="00000700000000000000" pitchFamily="2" charset="-78"/>
            </a:endParaRPr>
          </a:p>
          <a:p>
            <a:pPr algn="ctr" rtl="1">
              <a:lnSpc>
                <a:spcPct val="150000"/>
              </a:lnSpc>
            </a:pPr>
            <a:r>
              <a:rPr lang="fa-IR" sz="2400" b="1" dirty="0">
                <a:solidFill>
                  <a:srgbClr val="000099"/>
                </a:solidFill>
                <a:cs typeface="B Titr" panose="00000700000000000000" pitchFamily="2" charset="-78"/>
              </a:rPr>
              <a:t>انقلاب اسلامی </a:t>
            </a:r>
          </a:p>
        </p:txBody>
      </p:sp>
      <p:sp>
        <p:nvSpPr>
          <p:cNvPr id="10" name="Rounded Rectangle 5">
            <a:extLst>
              <a:ext uri="{FF2B5EF4-FFF2-40B4-BE49-F238E27FC236}">
                <a16:creationId xmlns:a16="http://schemas.microsoft.com/office/drawing/2014/main" id="{76D82A03-CC22-136E-7EBE-15659051E6C4}"/>
              </a:ext>
            </a:extLst>
          </p:cNvPr>
          <p:cNvSpPr/>
          <p:nvPr/>
        </p:nvSpPr>
        <p:spPr>
          <a:xfrm>
            <a:off x="6096000" y="3072212"/>
            <a:ext cx="2290844" cy="591011"/>
          </a:xfrm>
          <a:prstGeom prst="roundRect">
            <a:avLst/>
          </a:prstGeom>
          <a:solidFill>
            <a:srgbClr val="00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2400" b="1" dirty="0">
                <a:solidFill>
                  <a:srgbClr val="130A01"/>
                </a:solidFill>
                <a:cs typeface="B Titr" panose="00000700000000000000" pitchFamily="2" charset="-78"/>
              </a:rPr>
              <a:t>حرکت اجتماعی</a:t>
            </a:r>
          </a:p>
        </p:txBody>
      </p:sp>
      <p:sp>
        <p:nvSpPr>
          <p:cNvPr id="11" name="Rounded Rectangle 5">
            <a:extLst>
              <a:ext uri="{FF2B5EF4-FFF2-40B4-BE49-F238E27FC236}">
                <a16:creationId xmlns:a16="http://schemas.microsoft.com/office/drawing/2014/main" id="{14053B31-F2FB-45AA-E874-480FA22B2AB3}"/>
              </a:ext>
            </a:extLst>
          </p:cNvPr>
          <p:cNvSpPr/>
          <p:nvPr/>
        </p:nvSpPr>
        <p:spPr>
          <a:xfrm>
            <a:off x="6096000" y="4254969"/>
            <a:ext cx="2290844" cy="591011"/>
          </a:xfrm>
          <a:prstGeom prst="roundRect">
            <a:avLst/>
          </a:prstGeom>
          <a:solidFill>
            <a:srgbClr val="00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2400" b="1" dirty="0">
                <a:solidFill>
                  <a:srgbClr val="130A01"/>
                </a:solidFill>
                <a:cs typeface="B Titr" panose="00000700000000000000" pitchFamily="2" charset="-78"/>
              </a:rPr>
              <a:t>حرکت سیاسی</a:t>
            </a:r>
          </a:p>
        </p:txBody>
      </p:sp>
      <p:sp>
        <p:nvSpPr>
          <p:cNvPr id="12" name="Rounded Rectangle 5">
            <a:extLst>
              <a:ext uri="{FF2B5EF4-FFF2-40B4-BE49-F238E27FC236}">
                <a16:creationId xmlns:a16="http://schemas.microsoft.com/office/drawing/2014/main" id="{3712E9C2-A0C9-1492-516E-E3CD8EF9E6EF}"/>
              </a:ext>
            </a:extLst>
          </p:cNvPr>
          <p:cNvSpPr/>
          <p:nvPr/>
        </p:nvSpPr>
        <p:spPr>
          <a:xfrm>
            <a:off x="6104464" y="5412055"/>
            <a:ext cx="2290844" cy="591011"/>
          </a:xfrm>
          <a:prstGeom prst="roundRect">
            <a:avLst/>
          </a:prstGeom>
          <a:solidFill>
            <a:srgbClr val="00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2400" b="1" dirty="0">
                <a:solidFill>
                  <a:srgbClr val="130A01"/>
                </a:solidFill>
                <a:cs typeface="B Titr" panose="00000700000000000000" pitchFamily="2" charset="-78"/>
              </a:rPr>
              <a:t>حرکت علمی</a:t>
            </a:r>
          </a:p>
        </p:txBody>
      </p:sp>
      <p:cxnSp>
        <p:nvCxnSpPr>
          <p:cNvPr id="14" name="Connector: Curved 13">
            <a:extLst>
              <a:ext uri="{FF2B5EF4-FFF2-40B4-BE49-F238E27FC236}">
                <a16:creationId xmlns:a16="http://schemas.microsoft.com/office/drawing/2014/main" id="{2B72E4F1-DD46-A8A7-E825-2C87B5CC690B}"/>
              </a:ext>
            </a:extLst>
          </p:cNvPr>
          <p:cNvCxnSpPr>
            <a:stCxn id="8" idx="1"/>
            <a:endCxn id="10" idx="3"/>
          </p:cNvCxnSpPr>
          <p:nvPr/>
        </p:nvCxnSpPr>
        <p:spPr>
          <a:xfrm rot="10800000">
            <a:off x="8386845" y="3367718"/>
            <a:ext cx="816791" cy="1193888"/>
          </a:xfrm>
          <a:prstGeom prst="curvedConnector3">
            <a:avLst/>
          </a:prstGeom>
          <a:ln w="38100">
            <a:solidFill>
              <a:srgbClr val="00FFFF"/>
            </a:solidFill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Connector: Curved 14">
            <a:extLst>
              <a:ext uri="{FF2B5EF4-FFF2-40B4-BE49-F238E27FC236}">
                <a16:creationId xmlns:a16="http://schemas.microsoft.com/office/drawing/2014/main" id="{EBB905B4-50FB-9D14-6FEE-EAA805356A1E}"/>
              </a:ext>
            </a:extLst>
          </p:cNvPr>
          <p:cNvCxnSpPr>
            <a:cxnSpLocks/>
            <a:stCxn id="8" idx="1"/>
            <a:endCxn id="11" idx="3"/>
          </p:cNvCxnSpPr>
          <p:nvPr/>
        </p:nvCxnSpPr>
        <p:spPr>
          <a:xfrm rot="10800000">
            <a:off x="8386845" y="4550476"/>
            <a:ext cx="816791" cy="11131"/>
          </a:xfrm>
          <a:prstGeom prst="curvedConnector3">
            <a:avLst>
              <a:gd name="adj1" fmla="val 50000"/>
            </a:avLst>
          </a:prstGeom>
          <a:ln w="38100">
            <a:solidFill>
              <a:srgbClr val="00FFFF"/>
            </a:solidFill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Connector: Curved 17">
            <a:extLst>
              <a:ext uri="{FF2B5EF4-FFF2-40B4-BE49-F238E27FC236}">
                <a16:creationId xmlns:a16="http://schemas.microsoft.com/office/drawing/2014/main" id="{D7E8C4CD-8B77-1219-3155-D4150836C8D8}"/>
              </a:ext>
            </a:extLst>
          </p:cNvPr>
          <p:cNvCxnSpPr>
            <a:cxnSpLocks/>
            <a:stCxn id="8" idx="1"/>
            <a:endCxn id="12" idx="3"/>
          </p:cNvCxnSpPr>
          <p:nvPr/>
        </p:nvCxnSpPr>
        <p:spPr>
          <a:xfrm rot="10800000" flipV="1">
            <a:off x="8395309" y="4561605"/>
            <a:ext cx="808327" cy="1145955"/>
          </a:xfrm>
          <a:prstGeom prst="curvedConnector3">
            <a:avLst>
              <a:gd name="adj1" fmla="val 50000"/>
            </a:avLst>
          </a:prstGeom>
          <a:ln w="38100">
            <a:solidFill>
              <a:srgbClr val="00FFFF"/>
            </a:solidFill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Connector: Curved 26">
            <a:extLst>
              <a:ext uri="{FF2B5EF4-FFF2-40B4-BE49-F238E27FC236}">
                <a16:creationId xmlns:a16="http://schemas.microsoft.com/office/drawing/2014/main" id="{7F237BDD-14F4-6D7A-C533-749B9ACB3421}"/>
              </a:ext>
            </a:extLst>
          </p:cNvPr>
          <p:cNvCxnSpPr>
            <a:cxnSpLocks/>
            <a:stCxn id="11" idx="1"/>
            <a:endCxn id="33" idx="3"/>
          </p:cNvCxnSpPr>
          <p:nvPr/>
        </p:nvCxnSpPr>
        <p:spPr>
          <a:xfrm rot="10800000">
            <a:off x="5540690" y="4080137"/>
            <a:ext cx="555310" cy="470338"/>
          </a:xfrm>
          <a:prstGeom prst="curvedConnector3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Connector: Curved 27">
            <a:extLst>
              <a:ext uri="{FF2B5EF4-FFF2-40B4-BE49-F238E27FC236}">
                <a16:creationId xmlns:a16="http://schemas.microsoft.com/office/drawing/2014/main" id="{B0B2E6DF-3FD0-ED64-D6A7-A3F177BBF09D}"/>
              </a:ext>
            </a:extLst>
          </p:cNvPr>
          <p:cNvCxnSpPr>
            <a:cxnSpLocks/>
            <a:stCxn id="11" idx="1"/>
            <a:endCxn id="35" idx="3"/>
          </p:cNvCxnSpPr>
          <p:nvPr/>
        </p:nvCxnSpPr>
        <p:spPr>
          <a:xfrm rot="10800000" flipV="1">
            <a:off x="5540690" y="4550475"/>
            <a:ext cx="555310" cy="448068"/>
          </a:xfrm>
          <a:prstGeom prst="curvedConnector3">
            <a:avLst>
              <a:gd name="adj1" fmla="val 50000"/>
            </a:avLst>
          </a:prstGeom>
          <a:ln w="38100">
            <a:solidFill>
              <a:schemeClr val="accent4">
                <a:lumMod val="60000"/>
                <a:lumOff val="40000"/>
              </a:schemeClr>
            </a:solidFill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Rounded Rectangle 5">
            <a:extLst>
              <a:ext uri="{FF2B5EF4-FFF2-40B4-BE49-F238E27FC236}">
                <a16:creationId xmlns:a16="http://schemas.microsoft.com/office/drawing/2014/main" id="{9AAE7454-F036-5BAA-5675-F794FA49C7C5}"/>
              </a:ext>
            </a:extLst>
          </p:cNvPr>
          <p:cNvSpPr/>
          <p:nvPr/>
        </p:nvSpPr>
        <p:spPr>
          <a:xfrm>
            <a:off x="1452394" y="3782931"/>
            <a:ext cx="2553716" cy="591011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2000" b="1" dirty="0">
                <a:solidFill>
                  <a:srgbClr val="07345E"/>
                </a:solidFill>
                <a:cs typeface="B Titr" panose="00000700000000000000" pitchFamily="2" charset="-78"/>
              </a:rPr>
              <a:t>حرکت در </a:t>
            </a:r>
            <a:r>
              <a:rPr lang="fa-IR" sz="2000" b="1" dirty="0" err="1">
                <a:solidFill>
                  <a:srgbClr val="07345E"/>
                </a:solidFill>
                <a:cs typeface="B Titr" panose="00000700000000000000" pitchFamily="2" charset="-78"/>
              </a:rPr>
              <a:t>مسیرِ</a:t>
            </a:r>
            <a:r>
              <a:rPr lang="fa-IR" sz="2000" b="1" dirty="0">
                <a:solidFill>
                  <a:srgbClr val="07345E"/>
                </a:solidFill>
                <a:cs typeface="B Titr" panose="00000700000000000000" pitchFamily="2" charset="-78"/>
              </a:rPr>
              <a:t> </a:t>
            </a:r>
            <a:r>
              <a:rPr lang="fa-IR" sz="2000" b="1" dirty="0" err="1">
                <a:solidFill>
                  <a:srgbClr val="07345E"/>
                </a:solidFill>
                <a:cs typeface="B Titr" panose="00000700000000000000" pitchFamily="2" charset="-78"/>
              </a:rPr>
              <a:t>آرمان‌ها</a:t>
            </a:r>
            <a:endParaRPr lang="fa-IR" sz="2000" b="1" dirty="0">
              <a:solidFill>
                <a:srgbClr val="07345E"/>
              </a:solidFill>
              <a:cs typeface="B Titr" panose="00000700000000000000" pitchFamily="2" charset="-78"/>
            </a:endParaRPr>
          </a:p>
        </p:txBody>
      </p:sp>
      <p:sp>
        <p:nvSpPr>
          <p:cNvPr id="33" name="Callout: Left Arrow 32">
            <a:extLst>
              <a:ext uri="{FF2B5EF4-FFF2-40B4-BE49-F238E27FC236}">
                <a16:creationId xmlns:a16="http://schemas.microsoft.com/office/drawing/2014/main" id="{D5370ADC-2EFB-331C-CD49-167D5515C3EF}"/>
              </a:ext>
            </a:extLst>
          </p:cNvPr>
          <p:cNvSpPr/>
          <p:nvPr/>
        </p:nvSpPr>
        <p:spPr>
          <a:xfrm>
            <a:off x="4058654" y="3786331"/>
            <a:ext cx="1482036" cy="587611"/>
          </a:xfrm>
          <a:prstGeom prst="leftArrowCallout">
            <a:avLst>
              <a:gd name="adj1" fmla="val 25000"/>
              <a:gd name="adj2" fmla="val 25000"/>
              <a:gd name="adj3" fmla="val 25000"/>
              <a:gd name="adj4" fmla="val 80401"/>
            </a:avLst>
          </a:prstGeom>
          <a:solidFill>
            <a:schemeClr val="accent4">
              <a:lumMod val="60000"/>
              <a:lumOff val="40000"/>
            </a:schemeClr>
          </a:solidFill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2000" b="1" dirty="0">
                <a:solidFill>
                  <a:srgbClr val="07345E"/>
                </a:solidFill>
                <a:cs typeface="B Titr" panose="00000700000000000000" pitchFamily="2" charset="-78"/>
              </a:rPr>
              <a:t>برای امروز</a:t>
            </a:r>
            <a:endParaRPr lang="en-US" sz="2000" b="1" dirty="0">
              <a:solidFill>
                <a:srgbClr val="07345E"/>
              </a:solidFill>
              <a:cs typeface="B Titr" panose="00000700000000000000" pitchFamily="2" charset="-78"/>
            </a:endParaRPr>
          </a:p>
        </p:txBody>
      </p:sp>
      <p:sp>
        <p:nvSpPr>
          <p:cNvPr id="34" name="Rounded Rectangle 5">
            <a:extLst>
              <a:ext uri="{FF2B5EF4-FFF2-40B4-BE49-F238E27FC236}">
                <a16:creationId xmlns:a16="http://schemas.microsoft.com/office/drawing/2014/main" id="{DBA622E7-6323-7975-8EDD-5D595E5103C8}"/>
              </a:ext>
            </a:extLst>
          </p:cNvPr>
          <p:cNvSpPr/>
          <p:nvPr/>
        </p:nvSpPr>
        <p:spPr>
          <a:xfrm>
            <a:off x="1405957" y="4715949"/>
            <a:ext cx="2553716" cy="591011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2000" b="1" dirty="0">
                <a:solidFill>
                  <a:srgbClr val="07345E"/>
                </a:solidFill>
                <a:cs typeface="B Titr" panose="00000700000000000000" pitchFamily="2" charset="-78"/>
              </a:rPr>
              <a:t>مسئول و </a:t>
            </a:r>
            <a:r>
              <a:rPr lang="fa-IR" sz="2000" b="1" dirty="0" err="1">
                <a:solidFill>
                  <a:srgbClr val="07345E"/>
                </a:solidFill>
                <a:cs typeface="B Titr" panose="00000700000000000000" pitchFamily="2" charset="-78"/>
              </a:rPr>
              <a:t>کارگزار</a:t>
            </a:r>
            <a:r>
              <a:rPr lang="fa-IR" sz="2000" b="1" dirty="0">
                <a:solidFill>
                  <a:srgbClr val="07345E"/>
                </a:solidFill>
                <a:cs typeface="B Titr" panose="00000700000000000000" pitchFamily="2" charset="-78"/>
              </a:rPr>
              <a:t> </a:t>
            </a:r>
          </a:p>
        </p:txBody>
      </p:sp>
      <p:sp>
        <p:nvSpPr>
          <p:cNvPr id="35" name="Callout: Left Arrow 34">
            <a:extLst>
              <a:ext uri="{FF2B5EF4-FFF2-40B4-BE49-F238E27FC236}">
                <a16:creationId xmlns:a16="http://schemas.microsoft.com/office/drawing/2014/main" id="{8F36BEBD-A936-1CD2-0C86-C331391D90E9}"/>
              </a:ext>
            </a:extLst>
          </p:cNvPr>
          <p:cNvSpPr/>
          <p:nvPr/>
        </p:nvSpPr>
        <p:spPr>
          <a:xfrm>
            <a:off x="4058654" y="4704737"/>
            <a:ext cx="1482036" cy="587611"/>
          </a:xfrm>
          <a:prstGeom prst="leftArrowCallout">
            <a:avLst>
              <a:gd name="adj1" fmla="val 25000"/>
              <a:gd name="adj2" fmla="val 25000"/>
              <a:gd name="adj3" fmla="val 25000"/>
              <a:gd name="adj4" fmla="val 80401"/>
            </a:avLst>
          </a:prstGeom>
          <a:solidFill>
            <a:schemeClr val="accent4">
              <a:lumMod val="60000"/>
              <a:lumOff val="40000"/>
            </a:schemeClr>
          </a:solidFill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2000" b="1" dirty="0">
                <a:solidFill>
                  <a:srgbClr val="07345E"/>
                </a:solidFill>
                <a:cs typeface="B Titr" panose="00000700000000000000" pitchFamily="2" charset="-78"/>
              </a:rPr>
              <a:t>برای آینده</a:t>
            </a:r>
            <a:endParaRPr lang="en-US" sz="2000" b="1" dirty="0">
              <a:solidFill>
                <a:srgbClr val="07345E"/>
              </a:solidFill>
              <a:cs typeface="B Titr" panose="00000700000000000000" pitchFamily="2" charset="-78"/>
            </a:endParaRPr>
          </a:p>
        </p:txBody>
      </p:sp>
      <p:pic>
        <p:nvPicPr>
          <p:cNvPr id="40" name="14020129_62209_l">
            <a:hlinkClick r:id="" action="ppaction://media"/>
            <a:extLst>
              <a:ext uri="{FF2B5EF4-FFF2-40B4-BE49-F238E27FC236}">
                <a16:creationId xmlns:a16="http://schemas.microsoft.com/office/drawing/2014/main" id="{180E45D0-92CD-AC00-E972-723E072AE222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53000" end="3157.9999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23461" y="4845980"/>
            <a:ext cx="765132" cy="430050"/>
          </a:xfrm>
          <a:prstGeom prst="roundRect">
            <a:avLst>
              <a:gd name="adj" fmla="val 31366"/>
            </a:avLst>
          </a:prstGeom>
          <a:ln>
            <a:solidFill>
              <a:schemeClr val="accent4">
                <a:lumMod val="60000"/>
                <a:lumOff val="40000"/>
              </a:schemeClr>
            </a:solidFill>
          </a:ln>
          <a:effectLst>
            <a:innerShdw blurRad="114300" dist="50800">
              <a:srgbClr val="000000">
                <a:alpha val="0"/>
              </a:srgbClr>
            </a:innerShdw>
          </a:effectLst>
        </p:spPr>
      </p:pic>
      <p:pic>
        <p:nvPicPr>
          <p:cNvPr id="41" name="آرمانها و دانشجو">
            <a:hlinkClick r:id="" action="ppaction://media"/>
            <a:extLst>
              <a:ext uri="{FF2B5EF4-FFF2-40B4-BE49-F238E27FC236}">
                <a16:creationId xmlns:a16="http://schemas.microsoft.com/office/drawing/2014/main" id="{EBCA6252-D855-FC9C-6459-916DC8867406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24167" y="3863411"/>
            <a:ext cx="588332" cy="430050"/>
          </a:xfrm>
          <a:prstGeom prst="roundRect">
            <a:avLst>
              <a:gd name="adj" fmla="val 31366"/>
            </a:avLst>
          </a:prstGeom>
          <a:ln>
            <a:solidFill>
              <a:schemeClr val="accent4">
                <a:lumMod val="60000"/>
                <a:lumOff val="40000"/>
              </a:schemeClr>
            </a:solidFill>
          </a:ln>
          <a:effectLst>
            <a:innerShdw blurRad="114300" dist="50800">
              <a:srgbClr val="000000">
                <a:alpha val="0"/>
              </a:srgbClr>
            </a:innerShdw>
          </a:effec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8C53E2DE-A730-E855-10B5-A2970FB9BB6F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artisticPhotocopy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6956425"/>
            <a:ext cx="622300" cy="622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3992637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500"/>
                            </p:stCondLst>
                            <p:childTnLst>
                              <p:par>
                                <p:cTn id="4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500"/>
                            </p:stCondLst>
                            <p:childTnLst>
                              <p:par>
                                <p:cTn id="5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00"/>
                            </p:stCondLst>
                            <p:childTnLst>
                              <p:par>
                                <p:cTn id="64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67" fill="hold" display="0">
                  <p:stCondLst>
                    <p:cond delay="indefinite"/>
                  </p:stCondLst>
                </p:cTn>
                <p:tgtEl>
                  <p:spTgt spid="40"/>
                </p:tgtEl>
              </p:cMediaNode>
            </p:video>
            <p:video fullScrn="1">
              <p:cMediaNode vol="80000">
                <p:cTn id="68" fill="hold" display="0">
                  <p:stCondLst>
                    <p:cond delay="indefinite"/>
                  </p:stCondLst>
                </p:cTn>
                <p:tgtEl>
                  <p:spTgt spid="41"/>
                </p:tgtEl>
              </p:cMediaNode>
            </p:video>
          </p:childTnLst>
        </p:cTn>
      </p:par>
    </p:tnLst>
    <p:bldLst>
      <p:bldP spid="8" grpId="0" animBg="1"/>
      <p:bldP spid="10" grpId="0" animBg="1"/>
      <p:bldP spid="11" grpId="0" animBg="1"/>
      <p:bldP spid="12" grpId="0" animBg="1"/>
      <p:bldP spid="31" grpId="0" animBg="1"/>
      <p:bldP spid="33" grpId="0" animBg="1"/>
      <p:bldP spid="34" grpId="0" animBg="1"/>
      <p:bldP spid="3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9580364" y="618625"/>
            <a:ext cx="1767462" cy="814302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1769" b="1" dirty="0">
                <a:solidFill>
                  <a:srgbClr val="5B9BD5">
                    <a:lumMod val="50000"/>
                  </a:srgbClr>
                </a:solidFill>
                <a:latin typeface="Calibri" panose="020F0502020204030204"/>
                <a:cs typeface="B Titr" panose="00000700000000000000" pitchFamily="2" charset="-78"/>
              </a:rPr>
              <a:t>بیانیه‌ی گام دوّم</a:t>
            </a:r>
          </a:p>
          <a:p>
            <a:pPr algn="ctr" defTabSz="1054216" rtl="1">
              <a:lnSpc>
                <a:spcPct val="150000"/>
              </a:lnSpc>
            </a:pPr>
            <a:r>
              <a:rPr lang="fa-IR" sz="1769" b="1" dirty="0">
                <a:solidFill>
                  <a:srgbClr val="5B9BD5">
                    <a:lumMod val="50000"/>
                  </a:srgbClr>
                </a:solidFill>
                <a:latin typeface="Calibri" panose="020F0502020204030204"/>
                <a:cs typeface="B Titr" panose="00000700000000000000" pitchFamily="2" charset="-78"/>
              </a:rPr>
              <a:t>انقلاب اسلامی</a:t>
            </a:r>
          </a:p>
        </p:txBody>
      </p:sp>
      <p:sp>
        <p:nvSpPr>
          <p:cNvPr id="38" name="Left Arrow 37"/>
          <p:cNvSpPr/>
          <p:nvPr/>
        </p:nvSpPr>
        <p:spPr>
          <a:xfrm rot="16200000">
            <a:off x="10326495" y="1557126"/>
            <a:ext cx="275204" cy="184309"/>
          </a:xfrm>
          <a:prstGeom prst="leftArrow">
            <a:avLst/>
          </a:prstGeom>
          <a:solidFill>
            <a:schemeClr val="accent4">
              <a:lumMod val="60000"/>
              <a:lumOff val="4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endParaRPr lang="fa-IR" sz="1503" b="1">
              <a:solidFill>
                <a:srgbClr val="002060"/>
              </a:solidFill>
              <a:latin typeface="Calibri" panose="020F0502020204030204"/>
              <a:cs typeface="B Zar" panose="00000400000000000000" pitchFamily="2" charset="-78"/>
            </a:endParaRPr>
          </a:p>
        </p:txBody>
      </p:sp>
      <p:sp>
        <p:nvSpPr>
          <p:cNvPr id="41" name="Rounded Rectangle 40"/>
          <p:cNvSpPr/>
          <p:nvPr/>
        </p:nvSpPr>
        <p:spPr>
          <a:xfrm>
            <a:off x="9545245" y="2920381"/>
            <a:ext cx="1837703" cy="503094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1592" b="1" dirty="0">
                <a:solidFill>
                  <a:srgbClr val="002060"/>
                </a:solidFill>
                <a:latin typeface="Calibri" panose="020F0502020204030204"/>
                <a:cs typeface="B Zar" panose="00000400000000000000" pitchFamily="2" charset="-78"/>
              </a:rPr>
              <a:t>راهکار تحقّق عینی</a:t>
            </a:r>
          </a:p>
        </p:txBody>
      </p:sp>
      <p:sp>
        <p:nvSpPr>
          <p:cNvPr id="42" name="Left Arrow 41"/>
          <p:cNvSpPr/>
          <p:nvPr/>
        </p:nvSpPr>
        <p:spPr>
          <a:xfrm rot="16200000">
            <a:off x="10326498" y="2550929"/>
            <a:ext cx="275204" cy="184309"/>
          </a:xfrm>
          <a:prstGeom prst="leftArrow">
            <a:avLst/>
          </a:prstGeom>
          <a:solidFill>
            <a:schemeClr val="accent4">
              <a:lumMod val="60000"/>
              <a:lumOff val="4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endParaRPr lang="fa-IR" sz="1503" b="1">
              <a:solidFill>
                <a:srgbClr val="002060"/>
              </a:solidFill>
              <a:latin typeface="Calibri" panose="020F0502020204030204"/>
              <a:cs typeface="B Zar" panose="00000400000000000000" pitchFamily="2" charset="-78"/>
            </a:endParaRPr>
          </a:p>
        </p:txBody>
      </p:sp>
      <p:sp>
        <p:nvSpPr>
          <p:cNvPr id="53" name="Rounded Rectangle 52"/>
          <p:cNvSpPr/>
          <p:nvPr/>
        </p:nvSpPr>
        <p:spPr>
          <a:xfrm>
            <a:off x="9545245" y="4134863"/>
            <a:ext cx="1837703" cy="503094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1629" b="1" dirty="0">
                <a:solidFill>
                  <a:srgbClr val="002060"/>
                </a:solidFill>
                <a:latin typeface="Calibri" panose="020F0502020204030204"/>
                <a:cs typeface="B Zar" panose="00000400000000000000" pitchFamily="2" charset="-78"/>
              </a:rPr>
              <a:t>مخاطب بیانیه</a:t>
            </a:r>
          </a:p>
        </p:txBody>
      </p:sp>
      <p:sp>
        <p:nvSpPr>
          <p:cNvPr id="56" name="Rounded Rectangle 55"/>
          <p:cNvSpPr/>
          <p:nvPr/>
        </p:nvSpPr>
        <p:spPr>
          <a:xfrm>
            <a:off x="9545245" y="5866179"/>
            <a:ext cx="1837703" cy="503094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1629" b="1" dirty="0">
                <a:solidFill>
                  <a:srgbClr val="002060"/>
                </a:solidFill>
                <a:latin typeface="Calibri" panose="020F0502020204030204"/>
                <a:cs typeface="B Zar" panose="00000400000000000000" pitchFamily="2" charset="-78"/>
              </a:rPr>
              <a:t>سطوح وظایف</a:t>
            </a:r>
          </a:p>
        </p:txBody>
      </p:sp>
      <p:sp>
        <p:nvSpPr>
          <p:cNvPr id="45" name="Rounded Rectangle 44"/>
          <p:cNvSpPr/>
          <p:nvPr/>
        </p:nvSpPr>
        <p:spPr>
          <a:xfrm>
            <a:off x="9652746" y="1891702"/>
            <a:ext cx="1622698" cy="503095"/>
          </a:xfrm>
          <a:prstGeom prst="roundRect">
            <a:avLst/>
          </a:prstGeom>
          <a:noFill/>
          <a:ln w="190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1769" b="1" dirty="0">
                <a:solidFill>
                  <a:srgbClr val="FFC000">
                    <a:lumMod val="60000"/>
                    <a:lumOff val="40000"/>
                  </a:srgbClr>
                </a:solidFill>
                <a:latin typeface="Calibri" panose="020F0502020204030204"/>
                <a:cs typeface="B Titr" panose="00000700000000000000" pitchFamily="2" charset="-78"/>
              </a:rPr>
              <a:t>چگونگی</a:t>
            </a:r>
          </a:p>
        </p:txBody>
      </p:sp>
      <p:sp>
        <p:nvSpPr>
          <p:cNvPr id="72" name="Rounded Rectangle 71"/>
          <p:cNvSpPr/>
          <p:nvPr/>
        </p:nvSpPr>
        <p:spPr>
          <a:xfrm>
            <a:off x="6135438" y="4176271"/>
            <a:ext cx="2833133" cy="503094"/>
          </a:xfrm>
          <a:prstGeom prst="roundRect">
            <a:avLst/>
          </a:prstGeom>
          <a:solidFill>
            <a:srgbClr val="00FFFF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1629" b="1" dirty="0">
                <a:solidFill>
                  <a:srgbClr val="002060"/>
                </a:solidFill>
                <a:latin typeface="Calibri" panose="020F0502020204030204"/>
                <a:cs typeface="B Zar" panose="00000400000000000000" pitchFamily="2" charset="-78"/>
              </a:rPr>
              <a:t>عموم مردم به‌ویژه جوانان</a:t>
            </a:r>
          </a:p>
        </p:txBody>
      </p:sp>
      <p:sp>
        <p:nvSpPr>
          <p:cNvPr id="75" name="Left Arrow 74"/>
          <p:cNvSpPr/>
          <p:nvPr/>
        </p:nvSpPr>
        <p:spPr>
          <a:xfrm>
            <a:off x="9010637" y="4296893"/>
            <a:ext cx="399284" cy="261853"/>
          </a:xfrm>
          <a:prstGeom prst="leftArrow">
            <a:avLst/>
          </a:prstGeom>
          <a:solidFill>
            <a:srgbClr val="00FFFF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endParaRPr lang="fa-IR" sz="1365" b="1">
              <a:solidFill>
                <a:srgbClr val="002060"/>
              </a:solidFill>
              <a:latin typeface="Calibri" panose="020F0502020204030204"/>
              <a:cs typeface="B Zar" panose="00000400000000000000" pitchFamily="2" charset="-78"/>
            </a:endParaRPr>
          </a:p>
        </p:txBody>
      </p:sp>
      <p:sp>
        <p:nvSpPr>
          <p:cNvPr id="57" name="Plus 56"/>
          <p:cNvSpPr/>
          <p:nvPr/>
        </p:nvSpPr>
        <p:spPr>
          <a:xfrm>
            <a:off x="10357520" y="3690810"/>
            <a:ext cx="213148" cy="197107"/>
          </a:xfrm>
          <a:prstGeom prst="mathPlus">
            <a:avLst/>
          </a:prstGeom>
          <a:solidFill>
            <a:schemeClr val="accent4">
              <a:lumMod val="60000"/>
              <a:lumOff val="4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endParaRPr lang="fa-IR" sz="1503" b="1">
              <a:solidFill>
                <a:srgbClr val="002060"/>
              </a:solidFill>
              <a:latin typeface="Calibri" panose="020F0502020204030204"/>
              <a:cs typeface="B Zar" panose="00000400000000000000" pitchFamily="2" charset="-78"/>
            </a:endParaRPr>
          </a:p>
        </p:txBody>
      </p:sp>
      <p:sp>
        <p:nvSpPr>
          <p:cNvPr id="13" name="Plus 12"/>
          <p:cNvSpPr/>
          <p:nvPr/>
        </p:nvSpPr>
        <p:spPr>
          <a:xfrm>
            <a:off x="10357520" y="5152238"/>
            <a:ext cx="213148" cy="197107"/>
          </a:xfrm>
          <a:prstGeom prst="mathPlus">
            <a:avLst/>
          </a:prstGeom>
          <a:solidFill>
            <a:schemeClr val="accent4">
              <a:lumMod val="60000"/>
              <a:lumOff val="4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endParaRPr lang="fa-IR" sz="1503" b="1">
              <a:solidFill>
                <a:srgbClr val="002060"/>
              </a:solidFill>
              <a:latin typeface="Calibri" panose="020F0502020204030204"/>
              <a:cs typeface="B Zar" panose="00000400000000000000" pitchFamily="2" charset="-78"/>
            </a:endParaRPr>
          </a:p>
        </p:txBody>
      </p:sp>
      <p:sp>
        <p:nvSpPr>
          <p:cNvPr id="14" name="Rounded Rectangle 13"/>
          <p:cNvSpPr/>
          <p:nvPr/>
        </p:nvSpPr>
        <p:spPr>
          <a:xfrm>
            <a:off x="6129029" y="5556141"/>
            <a:ext cx="2833145" cy="1123169"/>
          </a:xfrm>
          <a:prstGeom prst="roundRect">
            <a:avLst>
              <a:gd name="adj" fmla="val 9197"/>
            </a:avLst>
          </a:prstGeom>
          <a:solidFill>
            <a:srgbClr val="00FFFF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1629" b="1" dirty="0">
                <a:solidFill>
                  <a:srgbClr val="002060"/>
                </a:solidFill>
                <a:latin typeface="Calibri" panose="020F0502020204030204"/>
                <a:cs typeface="B Zar" panose="00000400000000000000" pitchFamily="2" charset="-78"/>
              </a:rPr>
              <a:t>هرکس باید جایگاه و وظیفۀ خود را</a:t>
            </a:r>
          </a:p>
          <a:p>
            <a:pPr algn="ctr" defTabSz="1054216" rtl="1">
              <a:lnSpc>
                <a:spcPct val="150000"/>
              </a:lnSpc>
            </a:pPr>
            <a:r>
              <a:rPr lang="fa-IR" sz="1629" b="1" dirty="0">
                <a:solidFill>
                  <a:srgbClr val="002060"/>
                </a:solidFill>
                <a:latin typeface="Calibri" panose="020F0502020204030204"/>
                <a:cs typeface="B Zar" panose="00000400000000000000" pitchFamily="2" charset="-78"/>
              </a:rPr>
              <a:t>در گام دوّم انقلاب بشناسد</a:t>
            </a:r>
          </a:p>
          <a:p>
            <a:pPr algn="ctr" defTabSz="1054216" rtl="1">
              <a:lnSpc>
                <a:spcPct val="150000"/>
              </a:lnSpc>
            </a:pPr>
            <a:r>
              <a:rPr lang="fa-IR" sz="1629" b="1" dirty="0">
                <a:solidFill>
                  <a:srgbClr val="002060"/>
                </a:solidFill>
                <a:latin typeface="Calibri" panose="020F0502020204030204"/>
                <a:cs typeface="B Zar" panose="00000400000000000000" pitchFamily="2" charset="-78"/>
              </a:rPr>
              <a:t>و به آن عمل کند.</a:t>
            </a:r>
          </a:p>
        </p:txBody>
      </p:sp>
      <p:sp>
        <p:nvSpPr>
          <p:cNvPr id="15" name="Left Arrow 14"/>
          <p:cNvSpPr/>
          <p:nvPr/>
        </p:nvSpPr>
        <p:spPr>
          <a:xfrm>
            <a:off x="9010637" y="5986799"/>
            <a:ext cx="399284" cy="261853"/>
          </a:xfrm>
          <a:prstGeom prst="leftArrow">
            <a:avLst/>
          </a:prstGeom>
          <a:solidFill>
            <a:srgbClr val="00FFFF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endParaRPr lang="fa-IR" sz="1365" b="1">
              <a:solidFill>
                <a:srgbClr val="002060"/>
              </a:solidFill>
              <a:latin typeface="Calibri" panose="020F0502020204030204"/>
              <a:cs typeface="B Zar" panose="00000400000000000000" pitchFamily="2" charset="-78"/>
            </a:endParaRPr>
          </a:p>
        </p:txBody>
      </p:sp>
      <p:cxnSp>
        <p:nvCxnSpPr>
          <p:cNvPr id="11" name="Straight Connector 10"/>
          <p:cNvCxnSpPr>
            <a:cxnSpLocks/>
            <a:stCxn id="14" idx="2"/>
          </p:cNvCxnSpPr>
          <p:nvPr/>
        </p:nvCxnSpPr>
        <p:spPr>
          <a:xfrm>
            <a:off x="7545602" y="6679310"/>
            <a:ext cx="0" cy="899415"/>
          </a:xfrm>
          <a:prstGeom prst="line">
            <a:avLst/>
          </a:prstGeom>
          <a:ln w="38100">
            <a:solidFill>
              <a:srgbClr val="00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44187437-8BF2-87C3-61DC-2BFC645095B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hotocopy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286" y="6655242"/>
            <a:ext cx="563120" cy="563120"/>
          </a:xfrm>
          <a:prstGeom prst="rect">
            <a:avLst/>
          </a:prstGeom>
        </p:spPr>
      </p:pic>
      <p:sp>
        <p:nvSpPr>
          <p:cNvPr id="3" name="Rounded Rectangle 12">
            <a:extLst>
              <a:ext uri="{FF2B5EF4-FFF2-40B4-BE49-F238E27FC236}">
                <a16:creationId xmlns:a16="http://schemas.microsoft.com/office/drawing/2014/main" id="{2DD63610-578D-7409-315C-6C5FD174660A}"/>
              </a:ext>
            </a:extLst>
          </p:cNvPr>
          <p:cNvSpPr/>
          <p:nvPr/>
        </p:nvSpPr>
        <p:spPr>
          <a:xfrm>
            <a:off x="1014332" y="3887917"/>
            <a:ext cx="3535494" cy="1089144"/>
          </a:xfrm>
          <a:prstGeom prst="roundRect">
            <a:avLst/>
          </a:prstGeom>
          <a:solidFill>
            <a:srgbClr val="9DFD9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2400" b="1" dirty="0">
                <a:solidFill>
                  <a:srgbClr val="C00000"/>
                </a:solidFill>
                <a:cs typeface="B Titr" panose="00000700000000000000" pitchFamily="2" charset="-78"/>
              </a:rPr>
              <a:t>دانشجو</a:t>
            </a:r>
          </a:p>
          <a:p>
            <a:pPr algn="ctr" rtl="1">
              <a:lnSpc>
                <a:spcPct val="150000"/>
              </a:lnSpc>
            </a:pPr>
            <a:r>
              <a:rPr lang="fa-IR" sz="2400" b="1" dirty="0" err="1">
                <a:solidFill>
                  <a:srgbClr val="07345E"/>
                </a:solidFill>
                <a:cs typeface="B Titr" panose="00000700000000000000" pitchFamily="2" charset="-78"/>
              </a:rPr>
              <a:t>موتورِ</a:t>
            </a:r>
            <a:r>
              <a:rPr lang="fa-IR" sz="2400" b="1" dirty="0">
                <a:solidFill>
                  <a:srgbClr val="130A01"/>
                </a:solidFill>
                <a:cs typeface="B Titr" panose="00000700000000000000" pitchFamily="2" charset="-78"/>
              </a:rPr>
              <a:t> </a:t>
            </a:r>
            <a:r>
              <a:rPr lang="fa-IR" sz="2400" b="1" dirty="0">
                <a:solidFill>
                  <a:srgbClr val="07345E"/>
                </a:solidFill>
                <a:cs typeface="B Titr" panose="00000700000000000000" pitchFamily="2" charset="-78"/>
              </a:rPr>
              <a:t>این</a:t>
            </a:r>
            <a:r>
              <a:rPr lang="fa-IR" sz="2400" b="1" dirty="0">
                <a:solidFill>
                  <a:srgbClr val="130A01"/>
                </a:solidFill>
                <a:cs typeface="B Titr" panose="00000700000000000000" pitchFamily="2" charset="-78"/>
              </a:rPr>
              <a:t> </a:t>
            </a:r>
            <a:r>
              <a:rPr lang="fa-IR" sz="2400" b="1" dirty="0">
                <a:solidFill>
                  <a:srgbClr val="07345E"/>
                </a:solidFill>
                <a:cs typeface="B Titr" panose="00000700000000000000" pitchFamily="2" charset="-78"/>
              </a:rPr>
              <a:t>حرکت </a:t>
            </a:r>
            <a:r>
              <a:rPr lang="fa-IR" sz="2400" b="1" dirty="0" err="1">
                <a:solidFill>
                  <a:srgbClr val="07345E"/>
                </a:solidFill>
                <a:cs typeface="B Titr" panose="00000700000000000000" pitchFamily="2" charset="-78"/>
              </a:rPr>
              <a:t>تمدّنی</a:t>
            </a:r>
            <a:r>
              <a:rPr lang="fa-IR" sz="2400" b="1" dirty="0">
                <a:solidFill>
                  <a:srgbClr val="07345E"/>
                </a:solidFill>
                <a:cs typeface="B Titr" panose="00000700000000000000" pitchFamily="2" charset="-78"/>
              </a:rPr>
              <a:t> است.</a:t>
            </a:r>
            <a:endParaRPr lang="fa-IR" sz="2400" b="1" dirty="0">
              <a:solidFill>
                <a:srgbClr val="130A01"/>
              </a:solidFill>
              <a:cs typeface="B Titr" panose="00000700000000000000" pitchFamily="2" charset="-78"/>
            </a:endParaRPr>
          </a:p>
        </p:txBody>
      </p:sp>
      <p:sp>
        <p:nvSpPr>
          <p:cNvPr id="16" name="Arrow: Left 15">
            <a:extLst>
              <a:ext uri="{FF2B5EF4-FFF2-40B4-BE49-F238E27FC236}">
                <a16:creationId xmlns:a16="http://schemas.microsoft.com/office/drawing/2014/main" id="{0F40F7F9-57DB-3FDB-BD93-BD5EBFAC72A8}"/>
              </a:ext>
            </a:extLst>
          </p:cNvPr>
          <p:cNvSpPr/>
          <p:nvPr/>
        </p:nvSpPr>
        <p:spPr>
          <a:xfrm>
            <a:off x="5005488" y="4276659"/>
            <a:ext cx="553276" cy="302318"/>
          </a:xfrm>
          <a:prstGeom prst="leftArrow">
            <a:avLst/>
          </a:prstGeom>
          <a:solidFill>
            <a:srgbClr val="9DFD9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588523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" grpId="0" animBg="1"/>
      <p:bldP spid="13" grpId="0" animBg="1"/>
      <p:bldP spid="14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/>
          <p:cNvSpPr/>
          <p:nvPr/>
        </p:nvSpPr>
        <p:spPr>
          <a:xfrm>
            <a:off x="5955829" y="2268447"/>
            <a:ext cx="1929762" cy="666685"/>
          </a:xfrm>
          <a:prstGeom prst="roundRect">
            <a:avLst>
              <a:gd name="adj" fmla="val 11117"/>
            </a:avLst>
          </a:prstGeom>
          <a:noFill/>
          <a:ln w="28575"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2800" b="1" dirty="0">
                <a:solidFill>
                  <a:srgbClr val="00FF00"/>
                </a:solidFill>
                <a:cs typeface="B Mitra" panose="00000400000000000000" pitchFamily="2" charset="-78"/>
              </a:rPr>
              <a:t>ارکان اساسی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285913" y="2163721"/>
            <a:ext cx="1930893" cy="1038959"/>
          </a:xfrm>
          <a:prstGeom prst="roundRect">
            <a:avLst>
              <a:gd name="adj" fmla="val 11117"/>
            </a:avLst>
          </a:prstGeom>
          <a:solidFill>
            <a:srgbClr val="00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2600" b="1" dirty="0">
                <a:solidFill>
                  <a:srgbClr val="043401"/>
                </a:solidFill>
                <a:cs typeface="B Mitra" panose="00000400000000000000" pitchFamily="2" charset="-78"/>
              </a:rPr>
              <a:t>تحوّل‌خواهی</a:t>
            </a:r>
          </a:p>
          <a:p>
            <a:pPr algn="ctr" rtl="1">
              <a:lnSpc>
                <a:spcPct val="150000"/>
              </a:lnSpc>
            </a:pPr>
            <a:r>
              <a:rPr lang="fa-IR" sz="2600" b="1" dirty="0">
                <a:solidFill>
                  <a:srgbClr val="043401"/>
                </a:solidFill>
                <a:cs typeface="B Mitra" panose="00000400000000000000" pitchFamily="2" charset="-78"/>
              </a:rPr>
              <a:t>و تحوّل‌آفرینی</a:t>
            </a:r>
          </a:p>
        </p:txBody>
      </p:sp>
      <p:sp>
        <p:nvSpPr>
          <p:cNvPr id="12" name="Right Brace 11"/>
          <p:cNvSpPr/>
          <p:nvPr/>
        </p:nvSpPr>
        <p:spPr>
          <a:xfrm rot="10800000">
            <a:off x="3525016" y="1925255"/>
            <a:ext cx="165729" cy="1471465"/>
          </a:xfrm>
          <a:prstGeom prst="rightBrace">
            <a:avLst>
              <a:gd name="adj1" fmla="val 64583"/>
              <a:gd name="adj2" fmla="val 50000"/>
            </a:avLst>
          </a:prstGeom>
          <a:ln w="38100">
            <a:solidFill>
              <a:srgbClr val="00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1" anchor="ctr"/>
          <a:lstStyle/>
          <a:p>
            <a:pPr algn="ctr" rtl="1"/>
            <a:endParaRPr lang="fa-IR"/>
          </a:p>
        </p:txBody>
      </p:sp>
      <p:sp>
        <p:nvSpPr>
          <p:cNvPr id="13" name="Rounded Rectangle 12"/>
          <p:cNvSpPr/>
          <p:nvPr/>
        </p:nvSpPr>
        <p:spPr>
          <a:xfrm>
            <a:off x="3738263" y="1973669"/>
            <a:ext cx="1868802" cy="555889"/>
          </a:xfrm>
          <a:prstGeom prst="roundRect">
            <a:avLst>
              <a:gd name="adj" fmla="val 11117"/>
            </a:avLst>
          </a:prstGeom>
          <a:solidFill>
            <a:srgbClr val="00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2600" b="1" dirty="0">
                <a:solidFill>
                  <a:srgbClr val="043401"/>
                </a:solidFill>
                <a:cs typeface="B Mitra" panose="00000400000000000000" pitchFamily="2" charset="-78"/>
              </a:rPr>
              <a:t>اقدام و تحرّک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3738263" y="2735516"/>
            <a:ext cx="1868802" cy="555889"/>
          </a:xfrm>
          <a:prstGeom prst="roundRect">
            <a:avLst>
              <a:gd name="adj" fmla="val 11117"/>
            </a:avLst>
          </a:prstGeom>
          <a:solidFill>
            <a:srgbClr val="00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2600" b="1" dirty="0">
                <a:solidFill>
                  <a:srgbClr val="043401"/>
                </a:solidFill>
                <a:cs typeface="B Mitra" panose="00000400000000000000" pitchFamily="2" charset="-78"/>
              </a:rPr>
              <a:t>اخلاص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8273215" y="4365814"/>
            <a:ext cx="2472176" cy="726622"/>
          </a:xfrm>
          <a:prstGeom prst="roundRect">
            <a:avLst>
              <a:gd name="adj" fmla="val 11117"/>
            </a:avLst>
          </a:prstGeom>
          <a:solidFill>
            <a:schemeClr val="accent4">
              <a:lumMod val="60000"/>
              <a:lumOff val="4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3200" b="1" dirty="0">
                <a:solidFill>
                  <a:srgbClr val="740000"/>
                </a:solidFill>
                <a:cs typeface="B Titr" panose="00000700000000000000" pitchFamily="2" charset="-78"/>
              </a:rPr>
              <a:t>تأثیر معجزه‌آسا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3309264" y="6477341"/>
            <a:ext cx="6647936" cy="666685"/>
          </a:xfrm>
          <a:prstGeom prst="roundRect">
            <a:avLst>
              <a:gd name="adj" fmla="val 11117"/>
            </a:avLst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2400" b="1" dirty="0">
                <a:solidFill>
                  <a:schemeClr val="bg1"/>
                </a:solidFill>
                <a:cs typeface="B Mitra" panose="00000400000000000000" pitchFamily="2" charset="-78"/>
              </a:rPr>
              <a:t>تأثیر قیام 19 دی 1356 در پیروزی انقلاب اسلامی ایران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9076320" y="5399314"/>
            <a:ext cx="865966" cy="515730"/>
          </a:xfrm>
          <a:prstGeom prst="roundRect">
            <a:avLst>
              <a:gd name="adj" fmla="val 11117"/>
            </a:avLst>
          </a:prstGeom>
          <a:noFill/>
          <a:ln w="28575"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2400" b="1" dirty="0">
                <a:solidFill>
                  <a:srgbClr val="00FF00"/>
                </a:solidFill>
                <a:cs typeface="B Mitra" panose="00000400000000000000" pitchFamily="2" charset="-78"/>
              </a:rPr>
              <a:t>نمونه</a:t>
            </a:r>
          </a:p>
        </p:txBody>
      </p:sp>
      <p:sp>
        <p:nvSpPr>
          <p:cNvPr id="21" name="Rectangle 20"/>
          <p:cNvSpPr/>
          <p:nvPr/>
        </p:nvSpPr>
        <p:spPr>
          <a:xfrm>
            <a:off x="3309264" y="7138546"/>
            <a:ext cx="87075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fa-IR" sz="1400" dirty="0">
                <a:solidFill>
                  <a:schemeClr val="bg1"/>
                </a:solidFill>
                <a:latin typeface="tahoma" panose="020B0604030504040204" pitchFamily="34" charset="0"/>
                <a:cs typeface="B Zar" panose="00000400000000000000" pitchFamily="2" charset="-78"/>
              </a:rPr>
              <a:t>۱۳۸۲/۱۰/۱۸</a:t>
            </a:r>
            <a:endParaRPr lang="fa-IR" sz="1400" dirty="0">
              <a:solidFill>
                <a:schemeClr val="bg1"/>
              </a:solidFill>
              <a:cs typeface="B Zar" panose="00000400000000000000" pitchFamily="2" charset="-78"/>
            </a:endParaRPr>
          </a:p>
        </p:txBody>
      </p:sp>
      <p:sp>
        <p:nvSpPr>
          <p:cNvPr id="30" name="Left Arrow 29"/>
          <p:cNvSpPr/>
          <p:nvPr/>
        </p:nvSpPr>
        <p:spPr>
          <a:xfrm rot="16200000">
            <a:off x="9351910" y="6085844"/>
            <a:ext cx="363861" cy="264272"/>
          </a:xfrm>
          <a:prstGeom prst="leftArrow">
            <a:avLst/>
          </a:prstGeom>
          <a:noFill/>
          <a:ln w="19050"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endParaRPr lang="fa-IR" sz="2400" b="1">
              <a:solidFill>
                <a:srgbClr val="00FF00"/>
              </a:solidFill>
              <a:cs typeface="B Mitra" panose="00000400000000000000" pitchFamily="2" charset="-78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7020221" y="2934495"/>
            <a:ext cx="87075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fa-IR" sz="1400" dirty="0">
                <a:solidFill>
                  <a:schemeClr val="accent1">
                    <a:lumMod val="40000"/>
                    <a:lumOff val="60000"/>
                  </a:schemeClr>
                </a:solidFill>
                <a:latin typeface="tahoma" panose="020B0604030504040204" pitchFamily="34" charset="0"/>
                <a:cs typeface="B Zar" panose="00000400000000000000" pitchFamily="2" charset="-78"/>
              </a:rPr>
              <a:t>۱۳۶۸/۱۱/۰۹</a:t>
            </a:r>
          </a:p>
        </p:txBody>
      </p:sp>
      <p:pic>
        <p:nvPicPr>
          <p:cNvPr id="35" name="14010314_61039_l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825076" y="2410918"/>
            <a:ext cx="665179" cy="373871"/>
          </a:xfrm>
          <a:prstGeom prst="roundRect">
            <a:avLst>
              <a:gd name="adj" fmla="val 29523"/>
            </a:avLst>
          </a:prstGeom>
          <a:ln w="19050">
            <a:solidFill>
              <a:srgbClr val="FFFF00"/>
            </a:solidFill>
          </a:ln>
          <a:effectLst>
            <a:innerShdw blurRad="114300" dist="50800">
              <a:srgbClr val="000000">
                <a:alpha val="0"/>
              </a:srgbClr>
            </a:innerShdw>
          </a:effectLst>
        </p:spPr>
      </p:pic>
      <p:pic>
        <p:nvPicPr>
          <p:cNvPr id="36" name="تحول 480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43816" y="3358870"/>
            <a:ext cx="720181" cy="404786"/>
          </a:xfrm>
          <a:prstGeom prst="roundRect">
            <a:avLst>
              <a:gd name="adj" fmla="val 29523"/>
            </a:avLst>
          </a:prstGeom>
          <a:ln>
            <a:solidFill>
              <a:srgbClr val="00FFFF"/>
            </a:solidFill>
          </a:ln>
          <a:effectLst>
            <a:innerShdw blurRad="114300" dist="50800">
              <a:srgbClr val="000000">
                <a:alpha val="0"/>
              </a:srgbClr>
            </a:innerShdw>
          </a:effectLst>
        </p:spPr>
      </p:pic>
      <p:sp>
        <p:nvSpPr>
          <p:cNvPr id="2" name="Down Arrow Callout 1"/>
          <p:cNvSpPr/>
          <p:nvPr/>
        </p:nvSpPr>
        <p:spPr>
          <a:xfrm>
            <a:off x="8009795" y="521137"/>
            <a:ext cx="2999016" cy="1652110"/>
          </a:xfrm>
          <a:prstGeom prst="downArrowCallout">
            <a:avLst>
              <a:gd name="adj1" fmla="val 18507"/>
              <a:gd name="adj2" fmla="val 19590"/>
              <a:gd name="adj3" fmla="val 18507"/>
              <a:gd name="adj4" fmla="val 68833"/>
            </a:avLst>
          </a:prstGeom>
          <a:noFill/>
          <a:ln w="38100">
            <a:solidFill>
              <a:srgbClr val="00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 rtl="1"/>
            <a:r>
              <a:rPr lang="fa-IR" sz="2400" b="1" dirty="0">
                <a:solidFill>
                  <a:srgbClr val="00FFFF"/>
                </a:solidFill>
                <a:cs typeface="B Titr" panose="00000700000000000000" pitchFamily="2" charset="-78"/>
              </a:rPr>
              <a:t>هویّت تمام </a:t>
            </a:r>
            <a:r>
              <a:rPr lang="fa-IR" sz="2400" b="1" dirty="0" err="1">
                <a:solidFill>
                  <a:srgbClr val="00FFFF"/>
                </a:solidFill>
                <a:cs typeface="B Titr" panose="00000700000000000000" pitchFamily="2" charset="-78"/>
              </a:rPr>
              <a:t>فعّالیت‌های</a:t>
            </a:r>
            <a:endParaRPr lang="fa-IR" sz="2400" b="1" dirty="0">
              <a:solidFill>
                <a:srgbClr val="00FFFF"/>
              </a:solidFill>
              <a:cs typeface="B Titr" panose="00000700000000000000" pitchFamily="2" charset="-78"/>
            </a:endParaRPr>
          </a:p>
          <a:p>
            <a:pPr algn="ctr" rtl="1">
              <a:lnSpc>
                <a:spcPct val="150000"/>
              </a:lnSpc>
            </a:pPr>
            <a:r>
              <a:rPr lang="fa-IR" sz="2400" b="1" dirty="0">
                <a:solidFill>
                  <a:srgbClr val="00FFFF"/>
                </a:solidFill>
                <a:cs typeface="B Titr" panose="00000700000000000000" pitchFamily="2" charset="-78"/>
              </a:rPr>
              <a:t>انسان انقلابی</a:t>
            </a:r>
            <a:endParaRPr lang="fa-IR" sz="2400" dirty="0">
              <a:solidFill>
                <a:srgbClr val="00FFFF"/>
              </a:solidFill>
            </a:endParaRPr>
          </a:p>
        </p:txBody>
      </p:sp>
      <p:sp>
        <p:nvSpPr>
          <p:cNvPr id="24" name="Rounded Rectangle 23"/>
          <p:cNvSpPr/>
          <p:nvPr/>
        </p:nvSpPr>
        <p:spPr>
          <a:xfrm>
            <a:off x="8423453" y="2214800"/>
            <a:ext cx="2171700" cy="766109"/>
          </a:xfrm>
          <a:prstGeom prst="roundRect">
            <a:avLst>
              <a:gd name="adj" fmla="val 11117"/>
            </a:avLst>
          </a:prstGeom>
          <a:solidFill>
            <a:srgbClr val="FFFF00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3600" b="1" dirty="0">
                <a:solidFill>
                  <a:srgbClr val="043401"/>
                </a:solidFill>
                <a:cs typeface="B Titr" panose="00000700000000000000" pitchFamily="2" charset="-78"/>
              </a:rPr>
              <a:t>قیام لله</a:t>
            </a:r>
          </a:p>
        </p:txBody>
      </p:sp>
      <p:sp>
        <p:nvSpPr>
          <p:cNvPr id="3" name="Right Arrow Callout 2"/>
          <p:cNvSpPr/>
          <p:nvPr/>
        </p:nvSpPr>
        <p:spPr>
          <a:xfrm>
            <a:off x="3648815" y="4365814"/>
            <a:ext cx="4571148" cy="761886"/>
          </a:xfrm>
          <a:prstGeom prst="rightArrowCallout">
            <a:avLst>
              <a:gd name="adj1" fmla="val 18246"/>
              <a:gd name="adj2" fmla="val 24142"/>
              <a:gd name="adj3" fmla="val 27440"/>
              <a:gd name="adj4" fmla="val 91482"/>
            </a:avLst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2400" b="1" dirty="0">
                <a:solidFill>
                  <a:srgbClr val="FFC000"/>
                </a:solidFill>
                <a:cs typeface="B Mitra" panose="00000400000000000000" pitchFamily="2" charset="-78"/>
              </a:rPr>
              <a:t>از طریق به‌جریان‌افتادنِ نیروهای عالَم</a:t>
            </a:r>
          </a:p>
        </p:txBody>
      </p:sp>
      <p:sp>
        <p:nvSpPr>
          <p:cNvPr id="40" name="Right Brace 39"/>
          <p:cNvSpPr/>
          <p:nvPr/>
        </p:nvSpPr>
        <p:spPr>
          <a:xfrm>
            <a:off x="5654585" y="1895299"/>
            <a:ext cx="165729" cy="1471465"/>
          </a:xfrm>
          <a:prstGeom prst="rightBrace">
            <a:avLst>
              <a:gd name="adj1" fmla="val 64583"/>
              <a:gd name="adj2" fmla="val 50000"/>
            </a:avLst>
          </a:prstGeom>
          <a:noFill/>
          <a:ln w="28575"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endParaRPr lang="fa-IR" sz="2800" b="1">
              <a:solidFill>
                <a:srgbClr val="00FF00"/>
              </a:solidFill>
              <a:cs typeface="B Mitra" panose="00000400000000000000" pitchFamily="2" charset="-78"/>
            </a:endParaRPr>
          </a:p>
        </p:txBody>
      </p:sp>
      <p:sp>
        <p:nvSpPr>
          <p:cNvPr id="64" name="Down Arrow Callout 63"/>
          <p:cNvSpPr/>
          <p:nvPr/>
        </p:nvSpPr>
        <p:spPr>
          <a:xfrm>
            <a:off x="9021980" y="3326855"/>
            <a:ext cx="1023720" cy="969287"/>
          </a:xfrm>
          <a:prstGeom prst="downArrowCallout">
            <a:avLst>
              <a:gd name="adj1" fmla="val 25000"/>
              <a:gd name="adj2" fmla="val 25000"/>
              <a:gd name="adj3" fmla="val 25000"/>
              <a:gd name="adj4" fmla="val 58987"/>
            </a:avLst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2800" b="1" dirty="0">
                <a:solidFill>
                  <a:schemeClr val="bg1"/>
                </a:solidFill>
                <a:cs typeface="B Mitra" panose="00000400000000000000" pitchFamily="2" charset="-78"/>
              </a:rPr>
              <a:t>نتیجه</a:t>
            </a:r>
          </a:p>
        </p:txBody>
      </p:sp>
      <p:sp>
        <p:nvSpPr>
          <p:cNvPr id="43" name="Left Arrow 42"/>
          <p:cNvSpPr/>
          <p:nvPr/>
        </p:nvSpPr>
        <p:spPr>
          <a:xfrm>
            <a:off x="7948247" y="2471244"/>
            <a:ext cx="363861" cy="264272"/>
          </a:xfrm>
          <a:prstGeom prst="leftArrow">
            <a:avLst/>
          </a:prstGeom>
          <a:noFill/>
          <a:ln w="19050"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endParaRPr lang="fa-IR" sz="2800" b="1">
              <a:solidFill>
                <a:srgbClr val="00FF00"/>
              </a:solidFill>
              <a:cs typeface="B Mitra" panose="00000400000000000000" pitchFamily="2" charset="-78"/>
            </a:endParaRPr>
          </a:p>
        </p:txBody>
      </p:sp>
      <p:sp>
        <p:nvSpPr>
          <p:cNvPr id="17" name="Left Arrow Callout 16"/>
          <p:cNvSpPr/>
          <p:nvPr/>
        </p:nvSpPr>
        <p:spPr>
          <a:xfrm>
            <a:off x="2264324" y="2405015"/>
            <a:ext cx="1108547" cy="515191"/>
          </a:xfrm>
          <a:prstGeom prst="leftArrowCallout">
            <a:avLst>
              <a:gd name="adj1" fmla="val 25000"/>
              <a:gd name="adj2" fmla="val 25000"/>
              <a:gd name="adj3" fmla="val 25000"/>
              <a:gd name="adj4" fmla="val 79144"/>
            </a:avLst>
          </a:prstGeom>
          <a:noFill/>
          <a:ln w="28575"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2700" b="1">
                <a:solidFill>
                  <a:srgbClr val="00FF00"/>
                </a:solidFill>
                <a:cs typeface="B Mitra" panose="00000400000000000000" pitchFamily="2" charset="-78"/>
              </a:rPr>
              <a:t>لازمه</a:t>
            </a:r>
            <a:endParaRPr lang="fa-IR" sz="2700" b="1" dirty="0">
              <a:solidFill>
                <a:srgbClr val="00FF00"/>
              </a:solidFill>
              <a:cs typeface="B Mitra" panose="00000400000000000000" pitchFamily="2" charset="-78"/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44187437-8BF2-87C3-61DC-2BFC645095B7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artisticPhotocopy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6956425"/>
            <a:ext cx="622300" cy="622300"/>
          </a:xfrm>
          <a:prstGeom prst="rect">
            <a:avLst/>
          </a:prstGeom>
        </p:spPr>
      </p:pic>
      <p:pic>
        <p:nvPicPr>
          <p:cNvPr id="4" name="نتیجه قیام لله 480">
            <a:hlinkClick r:id="" action="ppaction://media"/>
            <a:extLst>
              <a:ext uri="{FF2B5EF4-FFF2-40B4-BE49-F238E27FC236}">
                <a16:creationId xmlns:a16="http://schemas.microsoft.com/office/drawing/2014/main" id="{65152B7F-E6EE-87BB-3440-7FCBBB469194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3038256" y="4529556"/>
            <a:ext cx="542015" cy="433612"/>
          </a:xfrm>
          <a:prstGeom prst="roundRect">
            <a:avLst>
              <a:gd name="adj" fmla="val 29523"/>
            </a:avLst>
          </a:prstGeom>
          <a:ln>
            <a:solidFill>
              <a:srgbClr val="00FFFF"/>
            </a:solidFill>
          </a:ln>
          <a:effectLst>
            <a:innerShdw blurRad="114300" dist="50800">
              <a:srgbClr val="000000">
                <a:alpha val="0"/>
              </a:srgbClr>
            </a:innerShdw>
          </a:effectLst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EEC5A939-9D72-45FD-5AFB-451E56BB723D}"/>
              </a:ext>
            </a:extLst>
          </p:cNvPr>
          <p:cNvCxnSpPr>
            <a:cxnSpLocks/>
          </p:cNvCxnSpPr>
          <p:nvPr/>
        </p:nvCxnSpPr>
        <p:spPr>
          <a:xfrm>
            <a:off x="7545602" y="-64473"/>
            <a:ext cx="0" cy="591960"/>
          </a:xfrm>
          <a:prstGeom prst="line">
            <a:avLst/>
          </a:prstGeom>
          <a:ln w="38100">
            <a:solidFill>
              <a:srgbClr val="00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6156E9F-BC53-2EBF-D720-1DAD60BCC12C}"/>
              </a:ext>
            </a:extLst>
          </p:cNvPr>
          <p:cNvCxnSpPr>
            <a:cxnSpLocks/>
          </p:cNvCxnSpPr>
          <p:nvPr/>
        </p:nvCxnSpPr>
        <p:spPr>
          <a:xfrm>
            <a:off x="7531101" y="510519"/>
            <a:ext cx="529431" cy="10618"/>
          </a:xfrm>
          <a:prstGeom prst="line">
            <a:avLst/>
          </a:prstGeom>
          <a:ln w="38100">
            <a:solidFill>
              <a:srgbClr val="00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38557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000"/>
                            </p:stCondLst>
                            <p:childTnLst>
                              <p:par>
                                <p:cTn id="57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500"/>
                            </p:stCondLst>
                            <p:childTnLst>
                              <p:par>
                                <p:cTn id="6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"/>
                            </p:stCondLst>
                            <p:childTnLst>
                              <p:par>
                                <p:cTn id="7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00"/>
                            </p:stCondLst>
                            <p:childTnLst>
                              <p:par>
                                <p:cTn id="8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500"/>
                            </p:stCondLst>
                            <p:childTnLst>
                              <p:par>
                                <p:cTn id="10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105" fill="hold" display="0">
                  <p:stCondLst>
                    <p:cond delay="indefinite"/>
                  </p:stCondLst>
                </p:cTn>
                <p:tgtEl>
                  <p:spTgt spid="35"/>
                </p:tgtEl>
              </p:cMediaNode>
            </p:video>
            <p:video fullScrn="1">
              <p:cMediaNode vol="80000">
                <p:cTn id="106" fill="hold" display="0">
                  <p:stCondLst>
                    <p:cond delay="indefinite"/>
                  </p:stCondLst>
                </p:cTn>
                <p:tgtEl>
                  <p:spTgt spid="36"/>
                </p:tgtEl>
              </p:cMediaNode>
            </p:video>
            <p:video fullScrn="1">
              <p:cMediaNode vol="80000">
                <p:cTn id="10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7" grpId="0" animBg="1"/>
      <p:bldP spid="9" grpId="0" animBg="1"/>
      <p:bldP spid="12" grpId="0" animBg="1"/>
      <p:bldP spid="13" grpId="0" animBg="1"/>
      <p:bldP spid="14" grpId="0" animBg="1"/>
      <p:bldP spid="16" grpId="0" animBg="1"/>
      <p:bldP spid="18" grpId="0" animBg="1"/>
      <p:bldP spid="19" grpId="0" animBg="1"/>
      <p:bldP spid="21" grpId="0"/>
      <p:bldP spid="30" grpId="0" animBg="1"/>
      <p:bldP spid="33" grpId="0"/>
      <p:bldP spid="2" grpId="0" animBg="1"/>
      <p:bldP spid="24" grpId="0" animBg="1"/>
      <p:bldP spid="3" grpId="0" animBg="1"/>
      <p:bldP spid="40" grpId="0" animBg="1"/>
      <p:bldP spid="64" grpId="0" animBg="1"/>
      <p:bldP spid="43" grpId="0" animBg="1"/>
      <p:bldP spid="1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9580364" y="618625"/>
            <a:ext cx="1767462" cy="814302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1769" b="1" dirty="0">
                <a:solidFill>
                  <a:srgbClr val="5B9BD5">
                    <a:lumMod val="50000"/>
                  </a:srgbClr>
                </a:solidFill>
                <a:latin typeface="Calibri" panose="020F0502020204030204"/>
                <a:cs typeface="B Titr" panose="00000700000000000000" pitchFamily="2" charset="-78"/>
              </a:rPr>
              <a:t>بیانیه‌ی گام دوّم</a:t>
            </a:r>
          </a:p>
          <a:p>
            <a:pPr algn="ctr" defTabSz="1054216" rtl="1">
              <a:lnSpc>
                <a:spcPct val="150000"/>
              </a:lnSpc>
            </a:pPr>
            <a:r>
              <a:rPr lang="fa-IR" sz="1769" b="1" dirty="0">
                <a:solidFill>
                  <a:srgbClr val="5B9BD5">
                    <a:lumMod val="50000"/>
                  </a:srgbClr>
                </a:solidFill>
                <a:latin typeface="Calibri" panose="020F0502020204030204"/>
                <a:cs typeface="B Titr" panose="00000700000000000000" pitchFamily="2" charset="-78"/>
              </a:rPr>
              <a:t>انقلاب اسلامی</a:t>
            </a:r>
          </a:p>
        </p:txBody>
      </p:sp>
      <p:sp>
        <p:nvSpPr>
          <p:cNvPr id="38" name="Left Arrow 37"/>
          <p:cNvSpPr/>
          <p:nvPr/>
        </p:nvSpPr>
        <p:spPr>
          <a:xfrm rot="16200000">
            <a:off x="10326495" y="1557126"/>
            <a:ext cx="275204" cy="184309"/>
          </a:xfrm>
          <a:prstGeom prst="leftArrow">
            <a:avLst/>
          </a:prstGeom>
          <a:solidFill>
            <a:schemeClr val="accent4">
              <a:lumMod val="60000"/>
              <a:lumOff val="4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endParaRPr lang="fa-IR" sz="1503" b="1">
              <a:solidFill>
                <a:srgbClr val="002060"/>
              </a:solidFill>
              <a:latin typeface="Calibri" panose="020F0502020204030204"/>
              <a:cs typeface="B Zar" panose="00000400000000000000" pitchFamily="2" charset="-78"/>
            </a:endParaRPr>
          </a:p>
        </p:txBody>
      </p:sp>
      <p:sp>
        <p:nvSpPr>
          <p:cNvPr id="41" name="Rounded Rectangle 40"/>
          <p:cNvSpPr/>
          <p:nvPr/>
        </p:nvSpPr>
        <p:spPr>
          <a:xfrm>
            <a:off x="9545245" y="2920381"/>
            <a:ext cx="1837703" cy="503094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1592" b="1" dirty="0">
                <a:solidFill>
                  <a:srgbClr val="002060"/>
                </a:solidFill>
                <a:latin typeface="Calibri" panose="020F0502020204030204"/>
                <a:cs typeface="B Zar" panose="00000400000000000000" pitchFamily="2" charset="-78"/>
              </a:rPr>
              <a:t>راهکار تحقّق عینی</a:t>
            </a:r>
          </a:p>
        </p:txBody>
      </p:sp>
      <p:sp>
        <p:nvSpPr>
          <p:cNvPr id="42" name="Left Arrow 41"/>
          <p:cNvSpPr/>
          <p:nvPr/>
        </p:nvSpPr>
        <p:spPr>
          <a:xfrm rot="16200000">
            <a:off x="10326498" y="2550929"/>
            <a:ext cx="275204" cy="184309"/>
          </a:xfrm>
          <a:prstGeom prst="leftArrow">
            <a:avLst/>
          </a:prstGeom>
          <a:solidFill>
            <a:schemeClr val="accent4">
              <a:lumMod val="60000"/>
              <a:lumOff val="4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endParaRPr lang="fa-IR" sz="1503" b="1">
              <a:solidFill>
                <a:srgbClr val="002060"/>
              </a:solidFill>
              <a:latin typeface="Calibri" panose="020F0502020204030204"/>
              <a:cs typeface="B Zar" panose="00000400000000000000" pitchFamily="2" charset="-78"/>
            </a:endParaRPr>
          </a:p>
        </p:txBody>
      </p:sp>
      <p:sp>
        <p:nvSpPr>
          <p:cNvPr id="53" name="Rounded Rectangle 52"/>
          <p:cNvSpPr/>
          <p:nvPr/>
        </p:nvSpPr>
        <p:spPr>
          <a:xfrm>
            <a:off x="9545245" y="4134863"/>
            <a:ext cx="1837703" cy="503094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1629" b="1" dirty="0">
                <a:solidFill>
                  <a:srgbClr val="002060"/>
                </a:solidFill>
                <a:latin typeface="Calibri" panose="020F0502020204030204"/>
                <a:cs typeface="B Zar" panose="00000400000000000000" pitchFamily="2" charset="-78"/>
              </a:rPr>
              <a:t>مخاطب بیانیه</a:t>
            </a:r>
          </a:p>
        </p:txBody>
      </p:sp>
      <p:sp>
        <p:nvSpPr>
          <p:cNvPr id="56" name="Rounded Rectangle 55"/>
          <p:cNvSpPr/>
          <p:nvPr/>
        </p:nvSpPr>
        <p:spPr>
          <a:xfrm>
            <a:off x="9545245" y="5866179"/>
            <a:ext cx="1837703" cy="503094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1629" b="1" dirty="0">
                <a:solidFill>
                  <a:srgbClr val="002060"/>
                </a:solidFill>
                <a:latin typeface="Calibri" panose="020F0502020204030204"/>
                <a:cs typeface="B Zar" panose="00000400000000000000" pitchFamily="2" charset="-78"/>
              </a:rPr>
              <a:t>سطوح وظایف</a:t>
            </a:r>
          </a:p>
        </p:txBody>
      </p:sp>
      <p:sp>
        <p:nvSpPr>
          <p:cNvPr id="45" name="Rounded Rectangle 44"/>
          <p:cNvSpPr/>
          <p:nvPr/>
        </p:nvSpPr>
        <p:spPr>
          <a:xfrm>
            <a:off x="9652746" y="1891702"/>
            <a:ext cx="1622698" cy="503095"/>
          </a:xfrm>
          <a:prstGeom prst="roundRect">
            <a:avLst/>
          </a:prstGeom>
          <a:noFill/>
          <a:ln w="190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1769" b="1" dirty="0">
                <a:solidFill>
                  <a:srgbClr val="FFC000">
                    <a:lumMod val="60000"/>
                    <a:lumOff val="40000"/>
                  </a:srgbClr>
                </a:solidFill>
                <a:latin typeface="Calibri" panose="020F0502020204030204"/>
                <a:cs typeface="B Titr" panose="00000700000000000000" pitchFamily="2" charset="-78"/>
              </a:rPr>
              <a:t>چگونگی</a:t>
            </a:r>
          </a:p>
        </p:txBody>
      </p:sp>
      <p:sp>
        <p:nvSpPr>
          <p:cNvPr id="72" name="Rounded Rectangle 71"/>
          <p:cNvSpPr/>
          <p:nvPr/>
        </p:nvSpPr>
        <p:spPr>
          <a:xfrm>
            <a:off x="6135438" y="4176271"/>
            <a:ext cx="2833133" cy="503094"/>
          </a:xfrm>
          <a:prstGeom prst="roundRect">
            <a:avLst/>
          </a:prstGeom>
          <a:solidFill>
            <a:srgbClr val="00FFFF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1629" b="1" dirty="0">
                <a:solidFill>
                  <a:srgbClr val="002060"/>
                </a:solidFill>
                <a:latin typeface="Calibri" panose="020F0502020204030204"/>
                <a:cs typeface="B Zar" panose="00000400000000000000" pitchFamily="2" charset="-78"/>
              </a:rPr>
              <a:t>عموم مردم به‌ویژه جوانان</a:t>
            </a:r>
          </a:p>
        </p:txBody>
      </p:sp>
      <p:sp>
        <p:nvSpPr>
          <p:cNvPr id="75" name="Left Arrow 74"/>
          <p:cNvSpPr/>
          <p:nvPr/>
        </p:nvSpPr>
        <p:spPr>
          <a:xfrm>
            <a:off x="9010637" y="4296893"/>
            <a:ext cx="399284" cy="261853"/>
          </a:xfrm>
          <a:prstGeom prst="leftArrow">
            <a:avLst/>
          </a:prstGeom>
          <a:solidFill>
            <a:srgbClr val="00FFFF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endParaRPr lang="fa-IR" sz="1365" b="1">
              <a:solidFill>
                <a:srgbClr val="002060"/>
              </a:solidFill>
              <a:latin typeface="Calibri" panose="020F0502020204030204"/>
              <a:cs typeface="B Zar" panose="00000400000000000000" pitchFamily="2" charset="-78"/>
            </a:endParaRPr>
          </a:p>
        </p:txBody>
      </p:sp>
      <p:sp>
        <p:nvSpPr>
          <p:cNvPr id="57" name="Plus 56"/>
          <p:cNvSpPr/>
          <p:nvPr/>
        </p:nvSpPr>
        <p:spPr>
          <a:xfrm>
            <a:off x="10357520" y="3690810"/>
            <a:ext cx="213148" cy="197107"/>
          </a:xfrm>
          <a:prstGeom prst="mathPlus">
            <a:avLst/>
          </a:prstGeom>
          <a:solidFill>
            <a:schemeClr val="accent4">
              <a:lumMod val="60000"/>
              <a:lumOff val="4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endParaRPr lang="fa-IR" sz="1503" b="1">
              <a:solidFill>
                <a:srgbClr val="002060"/>
              </a:solidFill>
              <a:latin typeface="Calibri" panose="020F0502020204030204"/>
              <a:cs typeface="B Zar" panose="00000400000000000000" pitchFamily="2" charset="-78"/>
            </a:endParaRPr>
          </a:p>
        </p:txBody>
      </p:sp>
      <p:sp>
        <p:nvSpPr>
          <p:cNvPr id="13" name="Plus 12"/>
          <p:cNvSpPr/>
          <p:nvPr/>
        </p:nvSpPr>
        <p:spPr>
          <a:xfrm>
            <a:off x="10357520" y="5152238"/>
            <a:ext cx="213148" cy="197107"/>
          </a:xfrm>
          <a:prstGeom prst="mathPlus">
            <a:avLst/>
          </a:prstGeom>
          <a:solidFill>
            <a:schemeClr val="accent4">
              <a:lumMod val="60000"/>
              <a:lumOff val="4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endParaRPr lang="fa-IR" sz="1503" b="1">
              <a:solidFill>
                <a:srgbClr val="002060"/>
              </a:solidFill>
              <a:latin typeface="Calibri" panose="020F0502020204030204"/>
              <a:cs typeface="B Zar" panose="00000400000000000000" pitchFamily="2" charset="-78"/>
            </a:endParaRPr>
          </a:p>
        </p:txBody>
      </p:sp>
      <p:sp>
        <p:nvSpPr>
          <p:cNvPr id="14" name="Rounded Rectangle 13"/>
          <p:cNvSpPr/>
          <p:nvPr/>
        </p:nvSpPr>
        <p:spPr>
          <a:xfrm>
            <a:off x="6129029" y="5556141"/>
            <a:ext cx="2833145" cy="1123169"/>
          </a:xfrm>
          <a:prstGeom prst="roundRect">
            <a:avLst>
              <a:gd name="adj" fmla="val 9197"/>
            </a:avLst>
          </a:prstGeom>
          <a:solidFill>
            <a:srgbClr val="00FFFF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1629" b="1" dirty="0">
                <a:solidFill>
                  <a:srgbClr val="002060"/>
                </a:solidFill>
                <a:latin typeface="Calibri" panose="020F0502020204030204"/>
                <a:cs typeface="B Zar" panose="00000400000000000000" pitchFamily="2" charset="-78"/>
              </a:rPr>
              <a:t>هرکس باید جایگاه و وظیفۀ خود را</a:t>
            </a:r>
          </a:p>
          <a:p>
            <a:pPr algn="ctr" defTabSz="1054216" rtl="1">
              <a:lnSpc>
                <a:spcPct val="150000"/>
              </a:lnSpc>
            </a:pPr>
            <a:r>
              <a:rPr lang="fa-IR" sz="1629" b="1" dirty="0">
                <a:solidFill>
                  <a:srgbClr val="002060"/>
                </a:solidFill>
                <a:latin typeface="Calibri" panose="020F0502020204030204"/>
                <a:cs typeface="B Zar" panose="00000400000000000000" pitchFamily="2" charset="-78"/>
              </a:rPr>
              <a:t>در گام دوّم انقلاب بشناسد</a:t>
            </a:r>
          </a:p>
          <a:p>
            <a:pPr algn="ctr" defTabSz="1054216" rtl="1">
              <a:lnSpc>
                <a:spcPct val="150000"/>
              </a:lnSpc>
            </a:pPr>
            <a:r>
              <a:rPr lang="fa-IR" sz="1629" b="1" dirty="0">
                <a:solidFill>
                  <a:srgbClr val="002060"/>
                </a:solidFill>
                <a:latin typeface="Calibri" panose="020F0502020204030204"/>
                <a:cs typeface="B Zar" panose="00000400000000000000" pitchFamily="2" charset="-78"/>
              </a:rPr>
              <a:t>و به آن عمل کند.</a:t>
            </a:r>
          </a:p>
        </p:txBody>
      </p:sp>
      <p:sp>
        <p:nvSpPr>
          <p:cNvPr id="15" name="Left Arrow 14"/>
          <p:cNvSpPr/>
          <p:nvPr/>
        </p:nvSpPr>
        <p:spPr>
          <a:xfrm>
            <a:off x="9010637" y="5986799"/>
            <a:ext cx="399284" cy="261853"/>
          </a:xfrm>
          <a:prstGeom prst="leftArrow">
            <a:avLst/>
          </a:prstGeom>
          <a:solidFill>
            <a:srgbClr val="00FFFF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endParaRPr lang="fa-IR" sz="1365" b="1">
              <a:solidFill>
                <a:srgbClr val="002060"/>
              </a:solidFill>
              <a:latin typeface="Calibri" panose="020F0502020204030204"/>
              <a:cs typeface="B Zar" panose="00000400000000000000" pitchFamily="2" charset="-78"/>
            </a:endParaRPr>
          </a:p>
        </p:txBody>
      </p:sp>
      <p:cxnSp>
        <p:nvCxnSpPr>
          <p:cNvPr id="11" name="Straight Connector 10"/>
          <p:cNvCxnSpPr>
            <a:cxnSpLocks/>
            <a:stCxn id="14" idx="2"/>
          </p:cNvCxnSpPr>
          <p:nvPr/>
        </p:nvCxnSpPr>
        <p:spPr>
          <a:xfrm>
            <a:off x="7545602" y="6679310"/>
            <a:ext cx="0" cy="899415"/>
          </a:xfrm>
          <a:prstGeom prst="line">
            <a:avLst/>
          </a:prstGeom>
          <a:ln w="38100">
            <a:solidFill>
              <a:srgbClr val="00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44187437-8BF2-87C3-61DC-2BFC645095B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hotocopy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7015605"/>
            <a:ext cx="563120" cy="563120"/>
          </a:xfrm>
          <a:prstGeom prst="rect">
            <a:avLst/>
          </a:prstGeom>
        </p:spPr>
      </p:pic>
      <p:sp>
        <p:nvSpPr>
          <p:cNvPr id="5" name="Rounded Rectangle 12">
            <a:extLst>
              <a:ext uri="{FF2B5EF4-FFF2-40B4-BE49-F238E27FC236}">
                <a16:creationId xmlns:a16="http://schemas.microsoft.com/office/drawing/2014/main" id="{1E38918C-F2BD-1228-D23A-AE49895102C1}"/>
              </a:ext>
            </a:extLst>
          </p:cNvPr>
          <p:cNvSpPr/>
          <p:nvPr/>
        </p:nvSpPr>
        <p:spPr>
          <a:xfrm>
            <a:off x="1014332" y="3887917"/>
            <a:ext cx="3535494" cy="1089144"/>
          </a:xfrm>
          <a:prstGeom prst="roundRect">
            <a:avLst/>
          </a:prstGeom>
          <a:solidFill>
            <a:srgbClr val="9DFD9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2400" b="1" dirty="0">
                <a:solidFill>
                  <a:srgbClr val="C00000"/>
                </a:solidFill>
                <a:cs typeface="B Titr" panose="00000700000000000000" pitchFamily="2" charset="-78"/>
              </a:rPr>
              <a:t>دانشجو</a:t>
            </a:r>
          </a:p>
          <a:p>
            <a:pPr algn="ctr" rtl="1">
              <a:lnSpc>
                <a:spcPct val="150000"/>
              </a:lnSpc>
            </a:pPr>
            <a:r>
              <a:rPr lang="fa-IR" sz="2400" b="1" dirty="0" err="1">
                <a:solidFill>
                  <a:srgbClr val="07345E"/>
                </a:solidFill>
                <a:cs typeface="B Titr" panose="00000700000000000000" pitchFamily="2" charset="-78"/>
              </a:rPr>
              <a:t>موتورِ</a:t>
            </a:r>
            <a:r>
              <a:rPr lang="fa-IR" sz="2400" b="1" dirty="0">
                <a:solidFill>
                  <a:srgbClr val="130A01"/>
                </a:solidFill>
                <a:cs typeface="B Titr" panose="00000700000000000000" pitchFamily="2" charset="-78"/>
              </a:rPr>
              <a:t> </a:t>
            </a:r>
            <a:r>
              <a:rPr lang="fa-IR" sz="2400" b="1" dirty="0">
                <a:solidFill>
                  <a:srgbClr val="07345E"/>
                </a:solidFill>
                <a:cs typeface="B Titr" panose="00000700000000000000" pitchFamily="2" charset="-78"/>
              </a:rPr>
              <a:t>این</a:t>
            </a:r>
            <a:r>
              <a:rPr lang="fa-IR" sz="2400" b="1" dirty="0">
                <a:solidFill>
                  <a:srgbClr val="130A01"/>
                </a:solidFill>
                <a:cs typeface="B Titr" panose="00000700000000000000" pitchFamily="2" charset="-78"/>
              </a:rPr>
              <a:t> </a:t>
            </a:r>
            <a:r>
              <a:rPr lang="fa-IR" sz="2400" b="1" dirty="0">
                <a:solidFill>
                  <a:srgbClr val="07345E"/>
                </a:solidFill>
                <a:cs typeface="B Titr" panose="00000700000000000000" pitchFamily="2" charset="-78"/>
              </a:rPr>
              <a:t>حرکت </a:t>
            </a:r>
            <a:r>
              <a:rPr lang="fa-IR" sz="2400" b="1" dirty="0" err="1">
                <a:solidFill>
                  <a:srgbClr val="07345E"/>
                </a:solidFill>
                <a:cs typeface="B Titr" panose="00000700000000000000" pitchFamily="2" charset="-78"/>
              </a:rPr>
              <a:t>تمدّنی</a:t>
            </a:r>
            <a:r>
              <a:rPr lang="fa-IR" sz="2400" b="1" dirty="0">
                <a:solidFill>
                  <a:srgbClr val="07345E"/>
                </a:solidFill>
                <a:cs typeface="B Titr" panose="00000700000000000000" pitchFamily="2" charset="-78"/>
              </a:rPr>
              <a:t> است.</a:t>
            </a:r>
            <a:endParaRPr lang="fa-IR" sz="2400" b="1" dirty="0">
              <a:solidFill>
                <a:srgbClr val="130A01"/>
              </a:solidFill>
              <a:cs typeface="B Titr" panose="00000700000000000000" pitchFamily="2" charset="-78"/>
            </a:endParaRPr>
          </a:p>
        </p:txBody>
      </p:sp>
      <p:sp>
        <p:nvSpPr>
          <p:cNvPr id="6" name="Arrow: Left 5">
            <a:extLst>
              <a:ext uri="{FF2B5EF4-FFF2-40B4-BE49-F238E27FC236}">
                <a16:creationId xmlns:a16="http://schemas.microsoft.com/office/drawing/2014/main" id="{24C273CF-4391-A836-8964-A3855EF7F4FF}"/>
              </a:ext>
            </a:extLst>
          </p:cNvPr>
          <p:cNvSpPr/>
          <p:nvPr/>
        </p:nvSpPr>
        <p:spPr>
          <a:xfrm>
            <a:off x="5005488" y="4276659"/>
            <a:ext cx="553276" cy="302318"/>
          </a:xfrm>
          <a:prstGeom prst="leftArrow">
            <a:avLst/>
          </a:prstGeom>
          <a:solidFill>
            <a:srgbClr val="9DFD9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5429295"/>
      </p:ext>
    </p:extLst>
  </p:cSld>
  <p:clrMapOvr>
    <a:masterClrMapping/>
  </p:clrMapOvr>
  <p:transition spd="slow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4C7BA91-5728-7F6F-D334-F786712A7108}"/>
              </a:ext>
            </a:extLst>
          </p:cNvPr>
          <p:cNvCxnSpPr>
            <a:cxnSpLocks/>
          </p:cNvCxnSpPr>
          <p:nvPr/>
        </p:nvCxnSpPr>
        <p:spPr>
          <a:xfrm>
            <a:off x="7545602" y="-152400"/>
            <a:ext cx="0" cy="555897"/>
          </a:xfrm>
          <a:prstGeom prst="line">
            <a:avLst/>
          </a:prstGeom>
          <a:ln w="38100">
            <a:solidFill>
              <a:srgbClr val="00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ounded Rectangle 16">
            <a:extLst>
              <a:ext uri="{FF2B5EF4-FFF2-40B4-BE49-F238E27FC236}">
                <a16:creationId xmlns:a16="http://schemas.microsoft.com/office/drawing/2014/main" id="{42E17E30-E04C-AFFF-37ED-348437975952}"/>
              </a:ext>
            </a:extLst>
          </p:cNvPr>
          <p:cNvSpPr/>
          <p:nvPr/>
        </p:nvSpPr>
        <p:spPr>
          <a:xfrm>
            <a:off x="6696506" y="403497"/>
            <a:ext cx="1698192" cy="555897"/>
          </a:xfrm>
          <a:prstGeom prst="roundRect">
            <a:avLst/>
          </a:prstGeom>
          <a:solidFill>
            <a:srgbClr val="00FFFF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2000" b="1" dirty="0" err="1">
                <a:solidFill>
                  <a:srgbClr val="000099"/>
                </a:solidFill>
                <a:latin typeface="Calibri" panose="020F0502020204030204"/>
                <a:cs typeface="B Titr" panose="00000700000000000000" pitchFamily="2" charset="-78"/>
              </a:rPr>
              <a:t>انواعِ</a:t>
            </a:r>
            <a:r>
              <a:rPr lang="fa-IR" sz="2000" b="1" dirty="0">
                <a:solidFill>
                  <a:srgbClr val="000099"/>
                </a:solidFill>
                <a:latin typeface="Calibri" panose="020F0502020204030204"/>
                <a:cs typeface="B Titr" panose="00000700000000000000" pitchFamily="2" charset="-78"/>
              </a:rPr>
              <a:t> وظایف</a:t>
            </a:r>
          </a:p>
        </p:txBody>
      </p:sp>
      <p:sp>
        <p:nvSpPr>
          <p:cNvPr id="8" name="Left Brace 7">
            <a:extLst>
              <a:ext uri="{FF2B5EF4-FFF2-40B4-BE49-F238E27FC236}">
                <a16:creationId xmlns:a16="http://schemas.microsoft.com/office/drawing/2014/main" id="{9A56FA86-F353-7C19-3959-DDDF37921B73}"/>
              </a:ext>
            </a:extLst>
          </p:cNvPr>
          <p:cNvSpPr/>
          <p:nvPr/>
        </p:nvSpPr>
        <p:spPr>
          <a:xfrm rot="5400000">
            <a:off x="7334249" y="-961051"/>
            <a:ext cx="422706" cy="4263596"/>
          </a:xfrm>
          <a:prstGeom prst="leftBrace">
            <a:avLst>
              <a:gd name="adj1" fmla="val 68422"/>
              <a:gd name="adj2" fmla="val 50000"/>
            </a:avLst>
          </a:prstGeom>
          <a:ln w="38100">
            <a:solidFill>
              <a:srgbClr val="00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4">
            <a:extLst>
              <a:ext uri="{FF2B5EF4-FFF2-40B4-BE49-F238E27FC236}">
                <a16:creationId xmlns:a16="http://schemas.microsoft.com/office/drawing/2014/main" id="{D539BC26-A89B-7E78-05A7-E6B11278C03F}"/>
              </a:ext>
            </a:extLst>
          </p:cNvPr>
          <p:cNvSpPr/>
          <p:nvPr/>
        </p:nvSpPr>
        <p:spPr>
          <a:xfrm>
            <a:off x="8500360" y="1382099"/>
            <a:ext cx="2354080" cy="430393"/>
          </a:xfrm>
          <a:prstGeom prst="roundRect">
            <a:avLst/>
          </a:prstGeom>
          <a:solidFill>
            <a:srgbClr val="00FFFF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2000" b="1" dirty="0">
                <a:solidFill>
                  <a:srgbClr val="07345E"/>
                </a:solidFill>
                <a:latin typeface="Calibri" panose="020F0502020204030204"/>
                <a:cs typeface="B Titr" panose="00000700000000000000" pitchFamily="2" charset="-78"/>
              </a:rPr>
              <a:t>از لحاظ مخاطب بیانیه</a:t>
            </a:r>
          </a:p>
        </p:txBody>
      </p:sp>
      <p:sp>
        <p:nvSpPr>
          <p:cNvPr id="10" name="Rounded Rectangle 11">
            <a:extLst>
              <a:ext uri="{FF2B5EF4-FFF2-40B4-BE49-F238E27FC236}">
                <a16:creationId xmlns:a16="http://schemas.microsoft.com/office/drawing/2014/main" id="{4F2F4374-D681-6034-15A0-17926EF0438B}"/>
              </a:ext>
            </a:extLst>
          </p:cNvPr>
          <p:cNvSpPr/>
          <p:nvPr/>
        </p:nvSpPr>
        <p:spPr>
          <a:xfrm>
            <a:off x="4249007" y="1382100"/>
            <a:ext cx="2329594" cy="430393"/>
          </a:xfrm>
          <a:prstGeom prst="roundRect">
            <a:avLst/>
          </a:prstGeom>
          <a:solidFill>
            <a:srgbClr val="00FFFF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2000" b="1" dirty="0">
                <a:solidFill>
                  <a:srgbClr val="07345E"/>
                </a:solidFill>
                <a:latin typeface="Calibri" panose="020F0502020204030204"/>
                <a:cs typeface="B Titr" panose="00000700000000000000" pitchFamily="2" charset="-78"/>
              </a:rPr>
              <a:t>از لحاظ نوع مأموریت</a:t>
            </a:r>
          </a:p>
        </p:txBody>
      </p:sp>
      <p:sp>
        <p:nvSpPr>
          <p:cNvPr id="11" name="Rounded Rectangle 5">
            <a:extLst>
              <a:ext uri="{FF2B5EF4-FFF2-40B4-BE49-F238E27FC236}">
                <a16:creationId xmlns:a16="http://schemas.microsoft.com/office/drawing/2014/main" id="{57584406-3190-2F5E-04B2-5A1A3982259A}"/>
              </a:ext>
            </a:extLst>
          </p:cNvPr>
          <p:cNvSpPr/>
          <p:nvPr/>
        </p:nvSpPr>
        <p:spPr>
          <a:xfrm>
            <a:off x="7800490" y="2418912"/>
            <a:ext cx="1155674" cy="430393"/>
          </a:xfrm>
          <a:prstGeom prst="roundRect">
            <a:avLst/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2000" b="1" dirty="0">
                <a:solidFill>
                  <a:srgbClr val="07345E"/>
                </a:solidFill>
                <a:latin typeface="Calibri" panose="020F0502020204030204"/>
                <a:cs typeface="B Zar" panose="00000400000000000000" pitchFamily="2" charset="-78"/>
              </a:rPr>
              <a:t>فردی</a:t>
            </a:r>
          </a:p>
        </p:txBody>
      </p:sp>
      <p:sp>
        <p:nvSpPr>
          <p:cNvPr id="12" name="Rounded Rectangle 7">
            <a:extLst>
              <a:ext uri="{FF2B5EF4-FFF2-40B4-BE49-F238E27FC236}">
                <a16:creationId xmlns:a16="http://schemas.microsoft.com/office/drawing/2014/main" id="{856A382E-FFE5-8DC5-DC3A-A79DE595E863}"/>
              </a:ext>
            </a:extLst>
          </p:cNvPr>
          <p:cNvSpPr/>
          <p:nvPr/>
        </p:nvSpPr>
        <p:spPr>
          <a:xfrm>
            <a:off x="7816861" y="4398545"/>
            <a:ext cx="1155674" cy="413357"/>
          </a:xfrm>
          <a:prstGeom prst="roundRect">
            <a:avLst/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2000" b="1" dirty="0">
                <a:solidFill>
                  <a:srgbClr val="07345E"/>
                </a:solidFill>
                <a:latin typeface="Calibri" panose="020F0502020204030204"/>
                <a:cs typeface="B Zar" panose="00000400000000000000" pitchFamily="2" charset="-78"/>
              </a:rPr>
              <a:t>صنفی</a:t>
            </a:r>
          </a:p>
        </p:txBody>
      </p:sp>
      <p:sp>
        <p:nvSpPr>
          <p:cNvPr id="13" name="Rounded Rectangle 9">
            <a:extLst>
              <a:ext uri="{FF2B5EF4-FFF2-40B4-BE49-F238E27FC236}">
                <a16:creationId xmlns:a16="http://schemas.microsoft.com/office/drawing/2014/main" id="{A2B0E5CC-010B-DA4A-1BF8-456EB1636C14}"/>
              </a:ext>
            </a:extLst>
          </p:cNvPr>
          <p:cNvSpPr/>
          <p:nvPr/>
        </p:nvSpPr>
        <p:spPr>
          <a:xfrm>
            <a:off x="7800490" y="6328820"/>
            <a:ext cx="1155674" cy="430393"/>
          </a:xfrm>
          <a:prstGeom prst="roundRect">
            <a:avLst/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2000" b="1" dirty="0">
                <a:solidFill>
                  <a:srgbClr val="07345E"/>
                </a:solidFill>
                <a:latin typeface="Calibri" panose="020F0502020204030204"/>
                <a:cs typeface="B Zar" panose="00000400000000000000" pitchFamily="2" charset="-78"/>
              </a:rPr>
              <a:t>سازمانی</a:t>
            </a:r>
          </a:p>
        </p:txBody>
      </p:sp>
      <p:sp>
        <p:nvSpPr>
          <p:cNvPr id="14" name="Rounded Rectangle 27">
            <a:extLst>
              <a:ext uri="{FF2B5EF4-FFF2-40B4-BE49-F238E27FC236}">
                <a16:creationId xmlns:a16="http://schemas.microsoft.com/office/drawing/2014/main" id="{35F6D03D-6EE6-EB05-B12B-9B1BE957B102}"/>
              </a:ext>
            </a:extLst>
          </p:cNvPr>
          <p:cNvSpPr/>
          <p:nvPr/>
        </p:nvSpPr>
        <p:spPr>
          <a:xfrm>
            <a:off x="395112" y="1937997"/>
            <a:ext cx="7150490" cy="1392225"/>
          </a:xfrm>
          <a:prstGeom prst="roundRect">
            <a:avLst/>
          </a:prstGeom>
          <a:noFill/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2000" b="1" dirty="0">
                <a:solidFill>
                  <a:prstClr val="white"/>
                </a:solidFill>
                <a:latin typeface="Calibri" panose="020F0502020204030204"/>
                <a:cs typeface="B Zar" panose="00000400000000000000" pitchFamily="2" charset="-78"/>
              </a:rPr>
              <a:t>هر شخصی به اقتضای حیطه‌ی تأثیرگذاری‌ای که در میان خانواده،</a:t>
            </a:r>
          </a:p>
          <a:p>
            <a:pPr algn="ctr" defTabSz="1054216" rtl="1">
              <a:lnSpc>
                <a:spcPct val="150000"/>
              </a:lnSpc>
            </a:pPr>
            <a:r>
              <a:rPr lang="fa-IR" sz="2000" b="1" dirty="0">
                <a:solidFill>
                  <a:prstClr val="white"/>
                </a:solidFill>
                <a:latin typeface="Calibri" panose="020F0502020204030204"/>
                <a:cs typeface="B Zar" panose="00000400000000000000" pitchFamily="2" charset="-78"/>
              </a:rPr>
              <a:t>دوستان، </a:t>
            </a:r>
            <a:r>
              <a:rPr lang="fa-IR" sz="2000" b="1" dirty="0" err="1">
                <a:solidFill>
                  <a:prstClr val="white"/>
                </a:solidFill>
                <a:latin typeface="Calibri" panose="020F0502020204030204"/>
                <a:cs typeface="B Zar" panose="00000400000000000000" pitchFamily="2" charset="-78"/>
              </a:rPr>
              <a:t>هم‌محلی‌ها</a:t>
            </a:r>
            <a:r>
              <a:rPr lang="fa-IR" sz="2000" b="1" dirty="0">
                <a:solidFill>
                  <a:prstClr val="white"/>
                </a:solidFill>
                <a:latin typeface="Calibri" panose="020F0502020204030204"/>
                <a:cs typeface="B Zar" panose="00000400000000000000" pitchFamily="2" charset="-78"/>
              </a:rPr>
              <a:t> و... دارد، لازم است تلاش خود را برای تحقق</a:t>
            </a:r>
          </a:p>
          <a:p>
            <a:pPr algn="ctr" defTabSz="1054216" rtl="1">
              <a:lnSpc>
                <a:spcPct val="150000"/>
              </a:lnSpc>
            </a:pPr>
            <a:r>
              <a:rPr lang="fa-IR" sz="2000" b="1" dirty="0">
                <a:solidFill>
                  <a:prstClr val="white"/>
                </a:solidFill>
                <a:latin typeface="Calibri" panose="020F0502020204030204"/>
                <a:cs typeface="B Zar" panose="00000400000000000000" pitchFamily="2" charset="-78"/>
              </a:rPr>
              <a:t>گام دوم انقلاب به کار بندد.</a:t>
            </a:r>
          </a:p>
        </p:txBody>
      </p:sp>
      <p:sp>
        <p:nvSpPr>
          <p:cNvPr id="15" name="Rounded Rectangle 28">
            <a:extLst>
              <a:ext uri="{FF2B5EF4-FFF2-40B4-BE49-F238E27FC236}">
                <a16:creationId xmlns:a16="http://schemas.microsoft.com/office/drawing/2014/main" id="{9DD98DF5-1864-E23B-0D7F-F6947D572DC8}"/>
              </a:ext>
            </a:extLst>
          </p:cNvPr>
          <p:cNvSpPr/>
          <p:nvPr/>
        </p:nvSpPr>
        <p:spPr>
          <a:xfrm>
            <a:off x="373699" y="3638550"/>
            <a:ext cx="7171901" cy="1843726"/>
          </a:xfrm>
          <a:prstGeom prst="roundRect">
            <a:avLst>
              <a:gd name="adj" fmla="val 15117"/>
            </a:avLst>
          </a:prstGeom>
          <a:noFill/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2000" b="1" dirty="0">
                <a:solidFill>
                  <a:prstClr val="white"/>
                </a:solidFill>
                <a:latin typeface="Calibri" panose="020F0502020204030204"/>
                <a:cs typeface="B Zar" panose="00000400000000000000" pitchFamily="2" charset="-78"/>
              </a:rPr>
              <a:t>هر شخصی به اقتضای موقعیّت صنفی که دارد (مثل معلم، کاسب، بانوی شاغل،</a:t>
            </a:r>
          </a:p>
          <a:p>
            <a:pPr algn="ctr" defTabSz="1054216" rtl="1">
              <a:lnSpc>
                <a:spcPct val="150000"/>
              </a:lnSpc>
            </a:pPr>
            <a:r>
              <a:rPr lang="fa-IR" sz="2000" b="1" dirty="0">
                <a:solidFill>
                  <a:prstClr val="white"/>
                </a:solidFill>
                <a:latin typeface="Calibri" panose="020F0502020204030204"/>
                <a:cs typeface="B Zar" panose="00000400000000000000" pitchFamily="2" charset="-78"/>
              </a:rPr>
              <a:t>بانوی خانه‌دار، کارمند، کارگر، کارخانه‌دار، دانشجو، طلبه، استاد حوزه یا دانشگاه) باید تشخیص دهد که در آن صنف، چه اقدام مؤثری در راستای</a:t>
            </a:r>
          </a:p>
          <a:p>
            <a:pPr algn="ctr" defTabSz="1054216" rtl="1">
              <a:lnSpc>
                <a:spcPct val="150000"/>
              </a:lnSpc>
            </a:pPr>
            <a:r>
              <a:rPr lang="fa-IR" sz="2000" b="1" dirty="0">
                <a:solidFill>
                  <a:prstClr val="white"/>
                </a:solidFill>
                <a:latin typeface="Calibri" panose="020F0502020204030204"/>
                <a:cs typeface="B Zar" panose="00000400000000000000" pitchFamily="2" charset="-78"/>
              </a:rPr>
              <a:t>تحقق گام دوم انقلاب میتواند داشته باشد.</a:t>
            </a:r>
          </a:p>
        </p:txBody>
      </p:sp>
      <p:sp>
        <p:nvSpPr>
          <p:cNvPr id="16" name="Rounded Rectangle 29">
            <a:extLst>
              <a:ext uri="{FF2B5EF4-FFF2-40B4-BE49-F238E27FC236}">
                <a16:creationId xmlns:a16="http://schemas.microsoft.com/office/drawing/2014/main" id="{A0414831-950F-C2FE-214E-909F4CEFC371}"/>
              </a:ext>
            </a:extLst>
          </p:cNvPr>
          <p:cNvSpPr/>
          <p:nvPr/>
        </p:nvSpPr>
        <p:spPr>
          <a:xfrm>
            <a:off x="395112" y="5880226"/>
            <a:ext cx="7150488" cy="1327583"/>
          </a:xfrm>
          <a:prstGeom prst="roundRect">
            <a:avLst/>
          </a:prstGeom>
          <a:noFill/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2000" b="1" dirty="0">
                <a:solidFill>
                  <a:prstClr val="white"/>
                </a:solidFill>
                <a:latin typeface="Calibri" panose="020F0502020204030204"/>
                <a:cs typeface="B Zar" panose="00000400000000000000" pitchFamily="2" charset="-78"/>
              </a:rPr>
              <a:t>هر کس که در یک سازمان یا نهاد مشغول کار است، لازم است نسبت خود را</a:t>
            </a:r>
          </a:p>
          <a:p>
            <a:pPr algn="ctr" defTabSz="1054216" rtl="1">
              <a:lnSpc>
                <a:spcPct val="150000"/>
              </a:lnSpc>
            </a:pPr>
            <a:r>
              <a:rPr lang="fa-IR" sz="2000" b="1" dirty="0" err="1">
                <a:solidFill>
                  <a:prstClr val="white"/>
                </a:solidFill>
                <a:latin typeface="Calibri" panose="020F0502020204030204"/>
                <a:cs typeface="B Zar" panose="00000400000000000000" pitchFamily="2" charset="-78"/>
              </a:rPr>
              <a:t>بلحاظ</a:t>
            </a:r>
            <a:r>
              <a:rPr lang="fa-IR" sz="2000" b="1" dirty="0">
                <a:solidFill>
                  <a:prstClr val="white"/>
                </a:solidFill>
                <a:latin typeface="Calibri" panose="020F0502020204030204"/>
                <a:cs typeface="B Zar" panose="00000400000000000000" pitchFamily="2" charset="-78"/>
              </a:rPr>
              <a:t> سازمانی با گام دوّم انقلاب مشخص کند. اعم از اینکه مدیر باشد (در حیطۀ سیاست گذاری و تعیین خطّ‌مشی و...) یا معاون باشد یا کارمند یا... .</a:t>
            </a:r>
          </a:p>
        </p:txBody>
      </p:sp>
      <p:sp>
        <p:nvSpPr>
          <p:cNvPr id="2" name="Rounded Rectangle 4">
            <a:extLst>
              <a:ext uri="{FF2B5EF4-FFF2-40B4-BE49-F238E27FC236}">
                <a16:creationId xmlns:a16="http://schemas.microsoft.com/office/drawing/2014/main" id="{650675F2-D3DF-F674-0D97-50A0F23E0A23}"/>
              </a:ext>
            </a:extLst>
          </p:cNvPr>
          <p:cNvSpPr/>
          <p:nvPr/>
        </p:nvSpPr>
        <p:spPr>
          <a:xfrm>
            <a:off x="9677400" y="4186123"/>
            <a:ext cx="2354080" cy="838201"/>
          </a:xfrm>
          <a:prstGeom prst="roundRect">
            <a:avLst/>
          </a:prstGeom>
          <a:solidFill>
            <a:srgbClr val="00FFFF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2000" b="1" dirty="0">
                <a:solidFill>
                  <a:srgbClr val="07345E"/>
                </a:solidFill>
                <a:latin typeface="Calibri" panose="020F0502020204030204"/>
                <a:cs typeface="B Titr" panose="00000700000000000000" pitchFamily="2" charset="-78"/>
              </a:rPr>
              <a:t>انواع وظایف</a:t>
            </a:r>
            <a:endParaRPr lang="en-US" sz="2000" b="1" dirty="0">
              <a:solidFill>
                <a:srgbClr val="07345E"/>
              </a:solidFill>
              <a:latin typeface="Calibri" panose="020F0502020204030204"/>
              <a:cs typeface="B Titr" panose="00000700000000000000" pitchFamily="2" charset="-78"/>
            </a:endParaRPr>
          </a:p>
          <a:p>
            <a:pPr algn="ctr" defTabSz="1054216" rtl="1">
              <a:lnSpc>
                <a:spcPct val="150000"/>
              </a:lnSpc>
            </a:pPr>
            <a:r>
              <a:rPr lang="fa-IR" sz="2000" b="1" dirty="0">
                <a:solidFill>
                  <a:srgbClr val="07345E"/>
                </a:solidFill>
                <a:latin typeface="Calibri" panose="020F0502020204030204"/>
                <a:cs typeface="B Titr" panose="00000700000000000000" pitchFamily="2" charset="-78"/>
              </a:rPr>
              <a:t>از لحاظ مخاطب بیانیه</a:t>
            </a:r>
          </a:p>
        </p:txBody>
      </p:sp>
      <p:cxnSp>
        <p:nvCxnSpPr>
          <p:cNvPr id="5" name="Connector: Curved 4">
            <a:extLst>
              <a:ext uri="{FF2B5EF4-FFF2-40B4-BE49-F238E27FC236}">
                <a16:creationId xmlns:a16="http://schemas.microsoft.com/office/drawing/2014/main" id="{69BCC011-6098-BEEC-CB0D-C58882F3E67F}"/>
              </a:ext>
            </a:extLst>
          </p:cNvPr>
          <p:cNvCxnSpPr>
            <a:cxnSpLocks/>
            <a:stCxn id="2" idx="1"/>
            <a:endCxn id="11" idx="3"/>
          </p:cNvCxnSpPr>
          <p:nvPr/>
        </p:nvCxnSpPr>
        <p:spPr>
          <a:xfrm rot="10800000">
            <a:off x="8956164" y="2634110"/>
            <a:ext cx="721236" cy="1971115"/>
          </a:xfrm>
          <a:prstGeom prst="curvedConnector3">
            <a:avLst>
              <a:gd name="adj1" fmla="val 50000"/>
            </a:avLst>
          </a:prstGeom>
          <a:ln w="28575">
            <a:solidFill>
              <a:schemeClr val="bg1"/>
            </a:solidFill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Connector: Curved 5">
            <a:extLst>
              <a:ext uri="{FF2B5EF4-FFF2-40B4-BE49-F238E27FC236}">
                <a16:creationId xmlns:a16="http://schemas.microsoft.com/office/drawing/2014/main" id="{41F3CEBB-ADD1-41BA-1AF8-25112F151162}"/>
              </a:ext>
            </a:extLst>
          </p:cNvPr>
          <p:cNvCxnSpPr>
            <a:cxnSpLocks/>
            <a:stCxn id="2" idx="1"/>
            <a:endCxn id="13" idx="3"/>
          </p:cNvCxnSpPr>
          <p:nvPr/>
        </p:nvCxnSpPr>
        <p:spPr>
          <a:xfrm rot="10800000" flipV="1">
            <a:off x="8956164" y="4605223"/>
            <a:ext cx="721236" cy="1938793"/>
          </a:xfrm>
          <a:prstGeom prst="curvedConnector3">
            <a:avLst/>
          </a:prstGeom>
          <a:ln w="28575">
            <a:solidFill>
              <a:schemeClr val="bg1"/>
            </a:solidFill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935B17E8-7EBD-53E1-7535-48E3BEE7B544}"/>
              </a:ext>
            </a:extLst>
          </p:cNvPr>
          <p:cNvCxnSpPr>
            <a:cxnSpLocks/>
            <a:stCxn id="2" idx="1"/>
            <a:endCxn id="12" idx="3"/>
          </p:cNvCxnSpPr>
          <p:nvPr/>
        </p:nvCxnSpPr>
        <p:spPr>
          <a:xfrm flipH="1">
            <a:off x="8972535" y="4605224"/>
            <a:ext cx="704865" cy="0"/>
          </a:xfrm>
          <a:prstGeom prst="straightConnector1">
            <a:avLst/>
          </a:prstGeom>
          <a:ln w="28575">
            <a:solidFill>
              <a:schemeClr val="bg1"/>
            </a:solidFill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33D7F405-583F-FB85-A4F3-51107AC23EF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hotocopy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569700" y="6956425"/>
            <a:ext cx="622300" cy="622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8471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1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78 -4.75911E-6 L 0.09909 0.41936 " pathEditMode="relative" rAng="0" ptsTypes="AA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987" y="209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"/>
                            </p:stCondLst>
                            <p:childTnLst>
                              <p:par>
                                <p:cTn id="56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00"/>
                            </p:stCondLst>
                            <p:childTnLst>
                              <p:par>
                                <p:cTn id="6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000"/>
                            </p:stCondLst>
                            <p:childTnLst>
                              <p:par>
                                <p:cTn id="73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9" grpId="2" animBg="1"/>
      <p:bldP spid="10" grpId="0" animBg="1"/>
      <p:bldP spid="10" grpId="1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4C7BA91-5728-7F6F-D334-F786712A7108}"/>
              </a:ext>
            </a:extLst>
          </p:cNvPr>
          <p:cNvCxnSpPr>
            <a:cxnSpLocks/>
          </p:cNvCxnSpPr>
          <p:nvPr/>
        </p:nvCxnSpPr>
        <p:spPr>
          <a:xfrm>
            <a:off x="7545602" y="-152400"/>
            <a:ext cx="0" cy="555897"/>
          </a:xfrm>
          <a:prstGeom prst="line">
            <a:avLst/>
          </a:prstGeom>
          <a:ln w="38100">
            <a:solidFill>
              <a:srgbClr val="00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ounded Rectangle 16">
            <a:extLst>
              <a:ext uri="{FF2B5EF4-FFF2-40B4-BE49-F238E27FC236}">
                <a16:creationId xmlns:a16="http://schemas.microsoft.com/office/drawing/2014/main" id="{42E17E30-E04C-AFFF-37ED-348437975952}"/>
              </a:ext>
            </a:extLst>
          </p:cNvPr>
          <p:cNvSpPr/>
          <p:nvPr/>
        </p:nvSpPr>
        <p:spPr>
          <a:xfrm>
            <a:off x="6696506" y="403497"/>
            <a:ext cx="1698192" cy="555897"/>
          </a:xfrm>
          <a:prstGeom prst="roundRect">
            <a:avLst/>
          </a:prstGeom>
          <a:solidFill>
            <a:srgbClr val="00FFFF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2000" b="1" dirty="0" err="1">
                <a:solidFill>
                  <a:srgbClr val="000099"/>
                </a:solidFill>
                <a:latin typeface="Calibri" panose="020F0502020204030204"/>
                <a:cs typeface="B Titr" panose="00000700000000000000" pitchFamily="2" charset="-78"/>
              </a:rPr>
              <a:t>انواعِ</a:t>
            </a:r>
            <a:r>
              <a:rPr lang="fa-IR" sz="2000" b="1" dirty="0">
                <a:solidFill>
                  <a:srgbClr val="000099"/>
                </a:solidFill>
                <a:latin typeface="Calibri" panose="020F0502020204030204"/>
                <a:cs typeface="B Titr" panose="00000700000000000000" pitchFamily="2" charset="-78"/>
              </a:rPr>
              <a:t> وظایف</a:t>
            </a:r>
          </a:p>
        </p:txBody>
      </p:sp>
      <p:sp>
        <p:nvSpPr>
          <p:cNvPr id="8" name="Left Brace 7">
            <a:extLst>
              <a:ext uri="{FF2B5EF4-FFF2-40B4-BE49-F238E27FC236}">
                <a16:creationId xmlns:a16="http://schemas.microsoft.com/office/drawing/2014/main" id="{9A56FA86-F353-7C19-3959-DDDF37921B73}"/>
              </a:ext>
            </a:extLst>
          </p:cNvPr>
          <p:cNvSpPr/>
          <p:nvPr/>
        </p:nvSpPr>
        <p:spPr>
          <a:xfrm rot="5400000">
            <a:off x="7334249" y="-961051"/>
            <a:ext cx="422706" cy="4263596"/>
          </a:xfrm>
          <a:prstGeom prst="leftBrace">
            <a:avLst>
              <a:gd name="adj1" fmla="val 68422"/>
              <a:gd name="adj2" fmla="val 50000"/>
            </a:avLst>
          </a:prstGeom>
          <a:ln w="38100">
            <a:solidFill>
              <a:srgbClr val="00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4">
            <a:extLst>
              <a:ext uri="{FF2B5EF4-FFF2-40B4-BE49-F238E27FC236}">
                <a16:creationId xmlns:a16="http://schemas.microsoft.com/office/drawing/2014/main" id="{D539BC26-A89B-7E78-05A7-E6B11278C03F}"/>
              </a:ext>
            </a:extLst>
          </p:cNvPr>
          <p:cNvSpPr/>
          <p:nvPr/>
        </p:nvSpPr>
        <p:spPr>
          <a:xfrm>
            <a:off x="8500360" y="1382099"/>
            <a:ext cx="2354080" cy="430393"/>
          </a:xfrm>
          <a:prstGeom prst="roundRect">
            <a:avLst/>
          </a:prstGeom>
          <a:solidFill>
            <a:srgbClr val="00FFFF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2000" b="1" dirty="0">
                <a:solidFill>
                  <a:srgbClr val="07345E"/>
                </a:solidFill>
                <a:latin typeface="Calibri" panose="020F0502020204030204"/>
                <a:cs typeface="B Titr" panose="00000700000000000000" pitchFamily="2" charset="-78"/>
              </a:rPr>
              <a:t>از لحاظ مخاطب بیانیه</a:t>
            </a:r>
          </a:p>
        </p:txBody>
      </p:sp>
      <p:sp>
        <p:nvSpPr>
          <p:cNvPr id="10" name="Rounded Rectangle 11">
            <a:extLst>
              <a:ext uri="{FF2B5EF4-FFF2-40B4-BE49-F238E27FC236}">
                <a16:creationId xmlns:a16="http://schemas.microsoft.com/office/drawing/2014/main" id="{4F2F4374-D681-6034-15A0-17926EF0438B}"/>
              </a:ext>
            </a:extLst>
          </p:cNvPr>
          <p:cNvSpPr/>
          <p:nvPr/>
        </p:nvSpPr>
        <p:spPr>
          <a:xfrm>
            <a:off x="4249007" y="1382100"/>
            <a:ext cx="2329594" cy="430393"/>
          </a:xfrm>
          <a:prstGeom prst="roundRect">
            <a:avLst/>
          </a:prstGeom>
          <a:solidFill>
            <a:srgbClr val="00FFFF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2000" b="1" dirty="0">
                <a:solidFill>
                  <a:srgbClr val="07345E"/>
                </a:solidFill>
                <a:latin typeface="Calibri" panose="020F0502020204030204"/>
                <a:cs typeface="B Titr" panose="00000700000000000000" pitchFamily="2" charset="-78"/>
              </a:rPr>
              <a:t>از لحاظ نوع مأموریت</a:t>
            </a:r>
          </a:p>
        </p:txBody>
      </p:sp>
      <p:sp>
        <p:nvSpPr>
          <p:cNvPr id="3" name="Rounded Rectangle 4">
            <a:extLst>
              <a:ext uri="{FF2B5EF4-FFF2-40B4-BE49-F238E27FC236}">
                <a16:creationId xmlns:a16="http://schemas.microsoft.com/office/drawing/2014/main" id="{D4BD7642-E4AE-E8F4-72F2-5987701ECBA3}"/>
              </a:ext>
            </a:extLst>
          </p:cNvPr>
          <p:cNvSpPr/>
          <p:nvPr/>
        </p:nvSpPr>
        <p:spPr>
          <a:xfrm>
            <a:off x="9677400" y="4103041"/>
            <a:ext cx="2354080" cy="838201"/>
          </a:xfrm>
          <a:prstGeom prst="roundRect">
            <a:avLst/>
          </a:prstGeom>
          <a:solidFill>
            <a:srgbClr val="00FFFF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2000" b="1" dirty="0">
                <a:solidFill>
                  <a:srgbClr val="07345E"/>
                </a:solidFill>
                <a:latin typeface="Calibri" panose="020F0502020204030204"/>
                <a:cs typeface="B Titr" panose="00000700000000000000" pitchFamily="2" charset="-78"/>
              </a:rPr>
              <a:t>انواع وظایف</a:t>
            </a:r>
            <a:endParaRPr lang="en-US" sz="2000" b="1" dirty="0">
              <a:solidFill>
                <a:srgbClr val="07345E"/>
              </a:solidFill>
              <a:latin typeface="Calibri" panose="020F0502020204030204"/>
              <a:cs typeface="B Titr" panose="00000700000000000000" pitchFamily="2" charset="-78"/>
            </a:endParaRPr>
          </a:p>
          <a:p>
            <a:pPr algn="ctr" defTabSz="1054216" rtl="1">
              <a:lnSpc>
                <a:spcPct val="150000"/>
              </a:lnSpc>
            </a:pPr>
            <a:r>
              <a:rPr lang="fa-IR" sz="2000" b="1" dirty="0">
                <a:solidFill>
                  <a:srgbClr val="07345E"/>
                </a:solidFill>
                <a:latin typeface="Calibri" panose="020F0502020204030204"/>
                <a:cs typeface="B Titr" panose="00000700000000000000" pitchFamily="2" charset="-78"/>
              </a:rPr>
              <a:t>از لحاظ </a:t>
            </a:r>
            <a:r>
              <a:rPr lang="fa-IR" sz="2000" b="1" dirty="0">
                <a:solidFill>
                  <a:srgbClr val="07345E"/>
                </a:solidFill>
                <a:cs typeface="B Titr" panose="00000700000000000000" pitchFamily="2" charset="-78"/>
              </a:rPr>
              <a:t>نوع مأموریت</a:t>
            </a:r>
            <a:endParaRPr lang="fa-IR" sz="2000" b="1" dirty="0">
              <a:solidFill>
                <a:srgbClr val="07345E"/>
              </a:solidFill>
              <a:latin typeface="Calibri" panose="020F0502020204030204"/>
              <a:cs typeface="B Titr" panose="00000700000000000000" pitchFamily="2" charset="-78"/>
            </a:endParaRPr>
          </a:p>
        </p:txBody>
      </p:sp>
      <p:sp>
        <p:nvSpPr>
          <p:cNvPr id="17" name="Rounded Rectangle 12">
            <a:extLst>
              <a:ext uri="{FF2B5EF4-FFF2-40B4-BE49-F238E27FC236}">
                <a16:creationId xmlns:a16="http://schemas.microsoft.com/office/drawing/2014/main" id="{FE53133D-AB42-58D8-88E7-4F790679AB66}"/>
              </a:ext>
            </a:extLst>
          </p:cNvPr>
          <p:cNvSpPr/>
          <p:nvPr/>
        </p:nvSpPr>
        <p:spPr>
          <a:xfrm>
            <a:off x="7264400" y="2090206"/>
            <a:ext cx="1740834" cy="430393"/>
          </a:xfrm>
          <a:prstGeom prst="roundRect">
            <a:avLst/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2000" b="1" dirty="0">
                <a:solidFill>
                  <a:srgbClr val="07345E"/>
                </a:solidFill>
                <a:latin typeface="Calibri" panose="020F0502020204030204"/>
                <a:cs typeface="B Zar" panose="00000400000000000000" pitchFamily="2" charset="-78"/>
              </a:rPr>
              <a:t>علمی - پژوهشی</a:t>
            </a:r>
          </a:p>
        </p:txBody>
      </p:sp>
      <p:sp>
        <p:nvSpPr>
          <p:cNvPr id="19" name="Rounded Rectangle 14">
            <a:extLst>
              <a:ext uri="{FF2B5EF4-FFF2-40B4-BE49-F238E27FC236}">
                <a16:creationId xmlns:a16="http://schemas.microsoft.com/office/drawing/2014/main" id="{05154489-0AAD-BD8D-86B8-BC67B342EC7D}"/>
              </a:ext>
            </a:extLst>
          </p:cNvPr>
          <p:cNvSpPr/>
          <p:nvPr/>
        </p:nvSpPr>
        <p:spPr>
          <a:xfrm>
            <a:off x="7264400" y="3480154"/>
            <a:ext cx="1740834" cy="430393"/>
          </a:xfrm>
          <a:prstGeom prst="roundRect">
            <a:avLst/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2000" b="1" dirty="0">
                <a:solidFill>
                  <a:srgbClr val="07345E"/>
                </a:solidFill>
                <a:latin typeface="Calibri" panose="020F0502020204030204"/>
                <a:cs typeface="B Zar" panose="00000400000000000000" pitchFamily="2" charset="-78"/>
              </a:rPr>
              <a:t>ترویج گفتمان</a:t>
            </a:r>
          </a:p>
        </p:txBody>
      </p:sp>
      <p:sp>
        <p:nvSpPr>
          <p:cNvPr id="22" name="Rounded Rectangle 37">
            <a:extLst>
              <a:ext uri="{FF2B5EF4-FFF2-40B4-BE49-F238E27FC236}">
                <a16:creationId xmlns:a16="http://schemas.microsoft.com/office/drawing/2014/main" id="{442D3770-75B0-B6B8-3BE9-9DB504DF77B3}"/>
              </a:ext>
            </a:extLst>
          </p:cNvPr>
          <p:cNvSpPr/>
          <p:nvPr/>
        </p:nvSpPr>
        <p:spPr>
          <a:xfrm>
            <a:off x="7264400" y="6704131"/>
            <a:ext cx="1740834" cy="430393"/>
          </a:xfrm>
          <a:prstGeom prst="roundRect">
            <a:avLst/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2000" b="1" dirty="0">
                <a:solidFill>
                  <a:srgbClr val="07345E"/>
                </a:solidFill>
                <a:latin typeface="Calibri" panose="020F0502020204030204"/>
                <a:cs typeface="B Zar" panose="00000400000000000000" pitchFamily="2" charset="-78"/>
              </a:rPr>
              <a:t>حضور در صحنه</a:t>
            </a:r>
          </a:p>
        </p:txBody>
      </p:sp>
      <p:sp>
        <p:nvSpPr>
          <p:cNvPr id="23" name="Rounded Rectangle 39">
            <a:extLst>
              <a:ext uri="{FF2B5EF4-FFF2-40B4-BE49-F238E27FC236}">
                <a16:creationId xmlns:a16="http://schemas.microsoft.com/office/drawing/2014/main" id="{C2E72312-1AF6-01B6-7159-C03B49DFE877}"/>
              </a:ext>
            </a:extLst>
          </p:cNvPr>
          <p:cNvSpPr/>
          <p:nvPr/>
        </p:nvSpPr>
        <p:spPr>
          <a:xfrm>
            <a:off x="977900" y="1897713"/>
            <a:ext cx="6161584" cy="815380"/>
          </a:xfrm>
          <a:prstGeom prst="roundRect">
            <a:avLst/>
          </a:prstGeom>
          <a:noFill/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2000" b="1" dirty="0">
                <a:solidFill>
                  <a:prstClr val="white"/>
                </a:solidFill>
                <a:latin typeface="Calibri" panose="020F0502020204030204"/>
                <a:cs typeface="B Zar" panose="00000400000000000000" pitchFamily="2" charset="-78"/>
              </a:rPr>
              <a:t>هر گونه فعّالیت علمی و پژوهشی در راستای پیشرفت و </a:t>
            </a:r>
            <a:r>
              <a:rPr lang="fa-IR" sz="2000" b="1" dirty="0" err="1">
                <a:solidFill>
                  <a:prstClr val="white"/>
                </a:solidFill>
                <a:latin typeface="Calibri" panose="020F0502020204030204"/>
                <a:cs typeface="B Zar" panose="00000400000000000000" pitchFamily="2" charset="-78"/>
              </a:rPr>
              <a:t>گره‌گشایی</a:t>
            </a:r>
            <a:endParaRPr lang="fa-IR" sz="2000" b="1" dirty="0">
              <a:solidFill>
                <a:prstClr val="white"/>
              </a:solidFill>
              <a:latin typeface="Calibri" panose="020F0502020204030204"/>
              <a:cs typeface="B Zar" panose="00000400000000000000" pitchFamily="2" charset="-78"/>
            </a:endParaRPr>
          </a:p>
          <a:p>
            <a:pPr algn="ctr" defTabSz="1054216" rtl="1">
              <a:lnSpc>
                <a:spcPct val="150000"/>
              </a:lnSpc>
            </a:pPr>
            <a:r>
              <a:rPr lang="fa-IR" sz="2000" b="1" dirty="0">
                <a:solidFill>
                  <a:prstClr val="white"/>
                </a:solidFill>
                <a:latin typeface="Calibri" panose="020F0502020204030204"/>
                <a:cs typeface="B Zar" panose="00000400000000000000" pitchFamily="2" charset="-78"/>
              </a:rPr>
              <a:t>از مسائلی که انقلاب اسلامی در گام دوّم با آنها مواجه است.</a:t>
            </a:r>
          </a:p>
        </p:txBody>
      </p:sp>
      <p:sp>
        <p:nvSpPr>
          <p:cNvPr id="24" name="Rounded Rectangle 40">
            <a:extLst>
              <a:ext uri="{FF2B5EF4-FFF2-40B4-BE49-F238E27FC236}">
                <a16:creationId xmlns:a16="http://schemas.microsoft.com/office/drawing/2014/main" id="{382BE6A4-6F99-62C6-8A29-BCE01769B581}"/>
              </a:ext>
            </a:extLst>
          </p:cNvPr>
          <p:cNvSpPr/>
          <p:nvPr/>
        </p:nvSpPr>
        <p:spPr>
          <a:xfrm>
            <a:off x="977900" y="3287661"/>
            <a:ext cx="6161584" cy="815380"/>
          </a:xfrm>
          <a:prstGeom prst="roundRect">
            <a:avLst/>
          </a:prstGeom>
          <a:noFill/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2000" b="1" dirty="0">
                <a:solidFill>
                  <a:prstClr val="white"/>
                </a:solidFill>
                <a:latin typeface="Calibri" panose="020F0502020204030204"/>
                <a:cs typeface="B Zar" panose="00000400000000000000" pitchFamily="2" charset="-78"/>
              </a:rPr>
              <a:t>ترویج گفتمان انقلاب (بعنوان تنها راهِ پیشرفت کشور) با محوریت</a:t>
            </a:r>
          </a:p>
          <a:p>
            <a:pPr algn="ctr" defTabSz="1054216" rtl="1">
              <a:lnSpc>
                <a:spcPct val="150000"/>
              </a:lnSpc>
            </a:pPr>
            <a:r>
              <a:rPr lang="fa-IR" sz="2000" b="1" dirty="0" err="1">
                <a:solidFill>
                  <a:prstClr val="white"/>
                </a:solidFill>
                <a:latin typeface="Calibri" panose="020F0502020204030204"/>
                <a:cs typeface="B Zar" panose="00000400000000000000" pitchFamily="2" charset="-78"/>
              </a:rPr>
              <a:t>مؤلفه‌هایی</a:t>
            </a:r>
            <a:r>
              <a:rPr lang="fa-IR" sz="2000" b="1" dirty="0">
                <a:solidFill>
                  <a:prstClr val="white"/>
                </a:solidFill>
                <a:latin typeface="Calibri" panose="020F0502020204030204"/>
                <a:cs typeface="B Zar" panose="00000400000000000000" pitchFamily="2" charset="-78"/>
              </a:rPr>
              <a:t> که در بیانیه‌ی گام دوّم انقلاب به آنها توجّه شده است.</a:t>
            </a:r>
          </a:p>
        </p:txBody>
      </p:sp>
      <p:sp>
        <p:nvSpPr>
          <p:cNvPr id="26" name="Rounded Rectangle 123">
            <a:extLst>
              <a:ext uri="{FF2B5EF4-FFF2-40B4-BE49-F238E27FC236}">
                <a16:creationId xmlns:a16="http://schemas.microsoft.com/office/drawing/2014/main" id="{74535CCD-B5C8-FD78-19D1-14CB0434324B}"/>
              </a:ext>
            </a:extLst>
          </p:cNvPr>
          <p:cNvSpPr/>
          <p:nvPr/>
        </p:nvSpPr>
        <p:spPr>
          <a:xfrm>
            <a:off x="3165477" y="6479456"/>
            <a:ext cx="3974007" cy="815380"/>
          </a:xfrm>
          <a:prstGeom prst="roundRect">
            <a:avLst/>
          </a:prstGeom>
          <a:noFill/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2000" b="1" dirty="0">
                <a:solidFill>
                  <a:schemeClr val="bg1"/>
                </a:solidFill>
                <a:latin typeface="Calibri" panose="020F0502020204030204"/>
                <a:cs typeface="B Zar" panose="00000400000000000000" pitchFamily="2" charset="-78"/>
              </a:rPr>
              <a:t>ورود به صحنه و «عمل بهنگام»</a:t>
            </a:r>
          </a:p>
          <a:p>
            <a:pPr algn="ctr" defTabSz="1054216" rtl="1">
              <a:lnSpc>
                <a:spcPct val="150000"/>
              </a:lnSpc>
            </a:pPr>
            <a:r>
              <a:rPr lang="fa-IR" sz="2000" b="1" dirty="0">
                <a:solidFill>
                  <a:schemeClr val="bg1"/>
                </a:solidFill>
                <a:latin typeface="Calibri" panose="020F0502020204030204"/>
                <a:cs typeface="B Zar" panose="00000400000000000000" pitchFamily="2" charset="-78"/>
              </a:rPr>
              <a:t>در عرصه­های مختلف</a:t>
            </a:r>
          </a:p>
        </p:txBody>
      </p:sp>
      <p:sp>
        <p:nvSpPr>
          <p:cNvPr id="30" name="Rounded Rectangle 14">
            <a:extLst>
              <a:ext uri="{FF2B5EF4-FFF2-40B4-BE49-F238E27FC236}">
                <a16:creationId xmlns:a16="http://schemas.microsoft.com/office/drawing/2014/main" id="{8F24A0AB-D43A-17B4-44C2-D4406D386BAA}"/>
              </a:ext>
            </a:extLst>
          </p:cNvPr>
          <p:cNvSpPr/>
          <p:nvPr/>
        </p:nvSpPr>
        <p:spPr>
          <a:xfrm>
            <a:off x="7264400" y="5076052"/>
            <a:ext cx="1740834" cy="430393"/>
          </a:xfrm>
          <a:prstGeom prst="roundRect">
            <a:avLst/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2000" b="1" dirty="0">
                <a:solidFill>
                  <a:srgbClr val="07345E"/>
                </a:solidFill>
                <a:latin typeface="Calibri" panose="020F0502020204030204"/>
                <a:cs typeface="B Zar" panose="00000400000000000000" pitchFamily="2" charset="-78"/>
              </a:rPr>
              <a:t>کسب آمادگی</a:t>
            </a:r>
          </a:p>
        </p:txBody>
      </p:sp>
      <p:sp>
        <p:nvSpPr>
          <p:cNvPr id="31" name="Rounded Rectangle 40">
            <a:extLst>
              <a:ext uri="{FF2B5EF4-FFF2-40B4-BE49-F238E27FC236}">
                <a16:creationId xmlns:a16="http://schemas.microsoft.com/office/drawing/2014/main" id="{2A36C8EF-73B0-A545-FD7A-AF4428D5AF26}"/>
              </a:ext>
            </a:extLst>
          </p:cNvPr>
          <p:cNvSpPr/>
          <p:nvPr/>
        </p:nvSpPr>
        <p:spPr>
          <a:xfrm>
            <a:off x="977900" y="4677609"/>
            <a:ext cx="6161584" cy="1227280"/>
          </a:xfrm>
          <a:prstGeom prst="roundRect">
            <a:avLst/>
          </a:prstGeom>
          <a:noFill/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2000" b="1" dirty="0" err="1">
                <a:solidFill>
                  <a:prstClr val="white"/>
                </a:solidFill>
                <a:latin typeface="Calibri" panose="020F0502020204030204"/>
                <a:cs typeface="B Zar" panose="00000400000000000000" pitchFamily="2" charset="-78"/>
              </a:rPr>
              <a:t>جوانِ</a:t>
            </a:r>
            <a:r>
              <a:rPr lang="fa-IR" sz="2000" b="1" dirty="0">
                <a:solidFill>
                  <a:prstClr val="white"/>
                </a:solidFill>
                <a:latin typeface="Calibri" panose="020F0502020204030204"/>
                <a:cs typeface="B Zar" panose="00000400000000000000" pitchFamily="2" charset="-78"/>
              </a:rPr>
              <a:t> دانشجو باید </a:t>
            </a:r>
            <a:r>
              <a:rPr lang="fa-IR" sz="2000" b="1" dirty="0" err="1">
                <a:solidFill>
                  <a:prstClr val="white"/>
                </a:solidFill>
                <a:cs typeface="B Zar" panose="00000400000000000000" pitchFamily="2" charset="-78"/>
              </a:rPr>
              <a:t>ویژگی‌های</a:t>
            </a:r>
            <a:r>
              <a:rPr lang="fa-IR" sz="2000" b="1" dirty="0">
                <a:solidFill>
                  <a:prstClr val="white"/>
                </a:solidFill>
                <a:cs typeface="B Zar" panose="00000400000000000000" pitchFamily="2" charset="-78"/>
              </a:rPr>
              <a:t> لازم را در </a:t>
            </a:r>
            <a:r>
              <a:rPr lang="fa-IR" sz="2000" b="1" dirty="0">
                <a:solidFill>
                  <a:prstClr val="white"/>
                </a:solidFill>
                <a:latin typeface="Calibri" panose="020F0502020204030204"/>
                <a:cs typeface="B Zar" panose="00000400000000000000" pitchFamily="2" charset="-78"/>
              </a:rPr>
              <a:t>خود </a:t>
            </a:r>
          </a:p>
          <a:p>
            <a:pPr algn="ctr" defTabSz="1054216" rtl="1">
              <a:lnSpc>
                <a:spcPct val="150000"/>
              </a:lnSpc>
            </a:pPr>
            <a:r>
              <a:rPr lang="fa-IR" sz="2000" b="1" dirty="0">
                <a:solidFill>
                  <a:prstClr val="white"/>
                </a:solidFill>
                <a:latin typeface="Calibri" panose="020F0502020204030204"/>
                <a:cs typeface="B Zar" panose="00000400000000000000" pitchFamily="2" charset="-78"/>
              </a:rPr>
              <a:t>برای </a:t>
            </a:r>
            <a:r>
              <a:rPr lang="fa-IR" sz="2000" b="1" dirty="0" err="1">
                <a:solidFill>
                  <a:prstClr val="white"/>
                </a:solidFill>
                <a:latin typeface="Calibri" panose="020F0502020204030204"/>
                <a:cs typeface="B Zar" panose="00000400000000000000" pitchFamily="2" charset="-78"/>
              </a:rPr>
              <a:t>مسئولیت‌هایی</a:t>
            </a:r>
            <a:r>
              <a:rPr lang="fa-IR" sz="2000" b="1" dirty="0">
                <a:solidFill>
                  <a:prstClr val="white"/>
                </a:solidFill>
                <a:latin typeface="Calibri" panose="020F0502020204030204"/>
                <a:cs typeface="B Zar" panose="00000400000000000000" pitchFamily="2" charset="-78"/>
              </a:rPr>
              <a:t> که قرار است در گام دوّم انقلاب</a:t>
            </a:r>
          </a:p>
          <a:p>
            <a:pPr algn="ctr" defTabSz="1054216" rtl="1">
              <a:lnSpc>
                <a:spcPct val="150000"/>
              </a:lnSpc>
            </a:pPr>
            <a:r>
              <a:rPr lang="fa-IR" sz="2000" b="1" dirty="0">
                <a:solidFill>
                  <a:prstClr val="white"/>
                </a:solidFill>
                <a:latin typeface="Calibri" panose="020F0502020204030204"/>
                <a:cs typeface="B Zar" panose="00000400000000000000" pitchFamily="2" charset="-78"/>
              </a:rPr>
              <a:t>به دوش بکشد، کسب کند.</a:t>
            </a:r>
          </a:p>
        </p:txBody>
      </p:sp>
      <p:cxnSp>
        <p:nvCxnSpPr>
          <p:cNvPr id="5" name="Connector: Curved 4">
            <a:extLst>
              <a:ext uri="{FF2B5EF4-FFF2-40B4-BE49-F238E27FC236}">
                <a16:creationId xmlns:a16="http://schemas.microsoft.com/office/drawing/2014/main" id="{F237EB4E-F78C-B9EA-EC3F-B7B4BD043A0A}"/>
              </a:ext>
            </a:extLst>
          </p:cNvPr>
          <p:cNvCxnSpPr>
            <a:cxnSpLocks/>
            <a:stCxn id="3" idx="1"/>
            <a:endCxn id="17" idx="3"/>
          </p:cNvCxnSpPr>
          <p:nvPr/>
        </p:nvCxnSpPr>
        <p:spPr>
          <a:xfrm rot="10800000">
            <a:off x="9005234" y="2305404"/>
            <a:ext cx="672166" cy="2216739"/>
          </a:xfrm>
          <a:prstGeom prst="curvedConnector3">
            <a:avLst/>
          </a:prstGeom>
          <a:ln w="28575">
            <a:solidFill>
              <a:schemeClr val="bg1"/>
            </a:solidFill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Connector: Curved 10">
            <a:extLst>
              <a:ext uri="{FF2B5EF4-FFF2-40B4-BE49-F238E27FC236}">
                <a16:creationId xmlns:a16="http://schemas.microsoft.com/office/drawing/2014/main" id="{F5BB9409-E679-D324-FAD4-3646499DFE1B}"/>
              </a:ext>
            </a:extLst>
          </p:cNvPr>
          <p:cNvCxnSpPr>
            <a:cxnSpLocks/>
            <a:stCxn id="3" idx="1"/>
            <a:endCxn id="19" idx="3"/>
          </p:cNvCxnSpPr>
          <p:nvPr/>
        </p:nvCxnSpPr>
        <p:spPr>
          <a:xfrm rot="10800000">
            <a:off x="9005234" y="3695352"/>
            <a:ext cx="672166" cy="826791"/>
          </a:xfrm>
          <a:prstGeom prst="curvedConnector3">
            <a:avLst>
              <a:gd name="adj1" fmla="val 50000"/>
            </a:avLst>
          </a:prstGeom>
          <a:ln w="28575">
            <a:solidFill>
              <a:schemeClr val="bg1"/>
            </a:solidFill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Connector: Curved 13">
            <a:extLst>
              <a:ext uri="{FF2B5EF4-FFF2-40B4-BE49-F238E27FC236}">
                <a16:creationId xmlns:a16="http://schemas.microsoft.com/office/drawing/2014/main" id="{54FDF185-5F21-2DE3-B30D-2701F3769965}"/>
              </a:ext>
            </a:extLst>
          </p:cNvPr>
          <p:cNvCxnSpPr>
            <a:cxnSpLocks/>
            <a:stCxn id="3" idx="1"/>
            <a:endCxn id="30" idx="3"/>
          </p:cNvCxnSpPr>
          <p:nvPr/>
        </p:nvCxnSpPr>
        <p:spPr>
          <a:xfrm rot="10800000" flipV="1">
            <a:off x="9005234" y="4522141"/>
            <a:ext cx="672166" cy="769107"/>
          </a:xfrm>
          <a:prstGeom prst="curvedConnector3">
            <a:avLst>
              <a:gd name="adj1" fmla="val 50000"/>
            </a:avLst>
          </a:prstGeom>
          <a:ln w="28575">
            <a:solidFill>
              <a:schemeClr val="bg1"/>
            </a:solidFill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Connector: Curved 17">
            <a:extLst>
              <a:ext uri="{FF2B5EF4-FFF2-40B4-BE49-F238E27FC236}">
                <a16:creationId xmlns:a16="http://schemas.microsoft.com/office/drawing/2014/main" id="{6231E05F-96A4-C067-5CBB-835E3426B6D8}"/>
              </a:ext>
            </a:extLst>
          </p:cNvPr>
          <p:cNvCxnSpPr>
            <a:cxnSpLocks/>
            <a:stCxn id="3" idx="1"/>
            <a:endCxn id="22" idx="3"/>
          </p:cNvCxnSpPr>
          <p:nvPr/>
        </p:nvCxnSpPr>
        <p:spPr>
          <a:xfrm rot="10800000" flipV="1">
            <a:off x="9005234" y="4522142"/>
            <a:ext cx="672166" cy="2397186"/>
          </a:xfrm>
          <a:prstGeom prst="curvedConnector3">
            <a:avLst>
              <a:gd name="adj1" fmla="val 50000"/>
            </a:avLst>
          </a:prstGeom>
          <a:ln w="28575">
            <a:solidFill>
              <a:schemeClr val="bg1"/>
            </a:solidFill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E9574B98-589D-7BC1-4890-E554E148C20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hotocopy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6956425"/>
            <a:ext cx="622300" cy="622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0027366"/>
      </p:ext>
    </p:extLst>
  </p:cSld>
  <p:clrMapOvr>
    <a:masterClrMapping/>
  </p:clrMapOvr>
  <p:transition spd="slow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7 -4.75911E-6 L 0.44622 0.38207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305" y="191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750"/>
                            </p:stCondLst>
                            <p:childTnLst>
                              <p:par>
                                <p:cTn id="24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250"/>
                            </p:stCondLst>
                            <p:childTnLst>
                              <p:par>
                                <p:cTn id="28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00"/>
                            </p:stCondLst>
                            <p:childTnLst>
                              <p:par>
                                <p:cTn id="54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000"/>
                            </p:stCondLst>
                            <p:childTnLst>
                              <p:par>
                                <p:cTn id="67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3" grpId="0" animBg="1"/>
      <p:bldP spid="17" grpId="0" animBg="1"/>
      <p:bldP spid="19" grpId="0" animBg="1"/>
      <p:bldP spid="22" grpId="0" animBg="1"/>
      <p:bldP spid="23" grpId="0" animBg="1"/>
      <p:bldP spid="24" grpId="0" animBg="1"/>
      <p:bldP spid="26" grpId="0" animBg="1"/>
      <p:bldP spid="30" grpId="0" animBg="1"/>
      <p:bldP spid="3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4">
            <a:extLst>
              <a:ext uri="{FF2B5EF4-FFF2-40B4-BE49-F238E27FC236}">
                <a16:creationId xmlns:a16="http://schemas.microsoft.com/office/drawing/2014/main" id="{D4BD7642-E4AE-E8F4-72F2-5987701ECBA3}"/>
              </a:ext>
            </a:extLst>
          </p:cNvPr>
          <p:cNvSpPr/>
          <p:nvPr/>
        </p:nvSpPr>
        <p:spPr>
          <a:xfrm>
            <a:off x="9677400" y="4103041"/>
            <a:ext cx="2354080" cy="838201"/>
          </a:xfrm>
          <a:prstGeom prst="roundRect">
            <a:avLst/>
          </a:prstGeom>
          <a:solidFill>
            <a:srgbClr val="00FFFF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2000" b="1" dirty="0">
                <a:solidFill>
                  <a:srgbClr val="07345E"/>
                </a:solidFill>
                <a:latin typeface="Calibri" panose="020F0502020204030204"/>
                <a:cs typeface="B Titr" panose="00000700000000000000" pitchFamily="2" charset="-78"/>
              </a:rPr>
              <a:t>انواع وظایف</a:t>
            </a:r>
            <a:endParaRPr lang="en-US" sz="2000" b="1" dirty="0">
              <a:solidFill>
                <a:srgbClr val="07345E"/>
              </a:solidFill>
              <a:latin typeface="Calibri" panose="020F0502020204030204"/>
              <a:cs typeface="B Titr" panose="00000700000000000000" pitchFamily="2" charset="-78"/>
            </a:endParaRPr>
          </a:p>
          <a:p>
            <a:pPr algn="ctr" defTabSz="1054216" rtl="1">
              <a:lnSpc>
                <a:spcPct val="150000"/>
              </a:lnSpc>
            </a:pPr>
            <a:r>
              <a:rPr lang="fa-IR" sz="2000" b="1" dirty="0">
                <a:solidFill>
                  <a:srgbClr val="07345E"/>
                </a:solidFill>
                <a:latin typeface="Calibri" panose="020F0502020204030204"/>
                <a:cs typeface="B Titr" panose="00000700000000000000" pitchFamily="2" charset="-78"/>
              </a:rPr>
              <a:t>از لحاظ </a:t>
            </a:r>
            <a:r>
              <a:rPr lang="fa-IR" sz="2000" b="1" dirty="0">
                <a:solidFill>
                  <a:srgbClr val="07345E"/>
                </a:solidFill>
                <a:cs typeface="B Titr" panose="00000700000000000000" pitchFamily="2" charset="-78"/>
              </a:rPr>
              <a:t>نوع مأموریت</a:t>
            </a:r>
            <a:endParaRPr lang="fa-IR" sz="2000" b="1" dirty="0">
              <a:solidFill>
                <a:srgbClr val="07345E"/>
              </a:solidFill>
              <a:latin typeface="Calibri" panose="020F0502020204030204"/>
              <a:cs typeface="B Titr" panose="00000700000000000000" pitchFamily="2" charset="-78"/>
            </a:endParaRPr>
          </a:p>
        </p:txBody>
      </p:sp>
      <p:sp>
        <p:nvSpPr>
          <p:cNvPr id="17" name="Rounded Rectangle 12">
            <a:extLst>
              <a:ext uri="{FF2B5EF4-FFF2-40B4-BE49-F238E27FC236}">
                <a16:creationId xmlns:a16="http://schemas.microsoft.com/office/drawing/2014/main" id="{FE53133D-AB42-58D8-88E7-4F790679AB66}"/>
              </a:ext>
            </a:extLst>
          </p:cNvPr>
          <p:cNvSpPr/>
          <p:nvPr/>
        </p:nvSpPr>
        <p:spPr>
          <a:xfrm>
            <a:off x="7264400" y="2090206"/>
            <a:ext cx="1740834" cy="430393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2000" b="1" dirty="0">
                <a:solidFill>
                  <a:srgbClr val="07345E"/>
                </a:solidFill>
                <a:latin typeface="Calibri" panose="020F0502020204030204"/>
                <a:cs typeface="B Zar" panose="00000400000000000000" pitchFamily="2" charset="-78"/>
              </a:rPr>
              <a:t>علمی - پژوهشی</a:t>
            </a:r>
          </a:p>
        </p:txBody>
      </p:sp>
      <p:sp>
        <p:nvSpPr>
          <p:cNvPr id="19" name="Rounded Rectangle 14">
            <a:extLst>
              <a:ext uri="{FF2B5EF4-FFF2-40B4-BE49-F238E27FC236}">
                <a16:creationId xmlns:a16="http://schemas.microsoft.com/office/drawing/2014/main" id="{05154489-0AAD-BD8D-86B8-BC67B342EC7D}"/>
              </a:ext>
            </a:extLst>
          </p:cNvPr>
          <p:cNvSpPr/>
          <p:nvPr/>
        </p:nvSpPr>
        <p:spPr>
          <a:xfrm>
            <a:off x="7264400" y="3480154"/>
            <a:ext cx="1740834" cy="430393"/>
          </a:xfrm>
          <a:prstGeom prst="roundRect">
            <a:avLst/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2000" b="1" dirty="0">
                <a:solidFill>
                  <a:srgbClr val="07345E"/>
                </a:solidFill>
                <a:latin typeface="Calibri" panose="020F0502020204030204"/>
                <a:cs typeface="B Zar" panose="00000400000000000000" pitchFamily="2" charset="-78"/>
              </a:rPr>
              <a:t>ترویج گفتمان</a:t>
            </a:r>
          </a:p>
        </p:txBody>
      </p:sp>
      <p:sp>
        <p:nvSpPr>
          <p:cNvPr id="22" name="Rounded Rectangle 37">
            <a:extLst>
              <a:ext uri="{FF2B5EF4-FFF2-40B4-BE49-F238E27FC236}">
                <a16:creationId xmlns:a16="http://schemas.microsoft.com/office/drawing/2014/main" id="{442D3770-75B0-B6B8-3BE9-9DB504DF77B3}"/>
              </a:ext>
            </a:extLst>
          </p:cNvPr>
          <p:cNvSpPr/>
          <p:nvPr/>
        </p:nvSpPr>
        <p:spPr>
          <a:xfrm>
            <a:off x="7264400" y="6704131"/>
            <a:ext cx="1740834" cy="430393"/>
          </a:xfrm>
          <a:prstGeom prst="roundRect">
            <a:avLst/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2000" b="1" dirty="0">
                <a:solidFill>
                  <a:srgbClr val="07345E"/>
                </a:solidFill>
                <a:latin typeface="Calibri" panose="020F0502020204030204"/>
                <a:cs typeface="B Zar" panose="00000400000000000000" pitchFamily="2" charset="-78"/>
              </a:rPr>
              <a:t>حضور در صحنه</a:t>
            </a:r>
          </a:p>
        </p:txBody>
      </p:sp>
      <p:sp>
        <p:nvSpPr>
          <p:cNvPr id="23" name="Rounded Rectangle 39">
            <a:extLst>
              <a:ext uri="{FF2B5EF4-FFF2-40B4-BE49-F238E27FC236}">
                <a16:creationId xmlns:a16="http://schemas.microsoft.com/office/drawing/2014/main" id="{C2E72312-1AF6-01B6-7159-C03B49DFE877}"/>
              </a:ext>
            </a:extLst>
          </p:cNvPr>
          <p:cNvSpPr/>
          <p:nvPr/>
        </p:nvSpPr>
        <p:spPr>
          <a:xfrm>
            <a:off x="977900" y="1897713"/>
            <a:ext cx="6161584" cy="815380"/>
          </a:xfrm>
          <a:prstGeom prst="roundRect">
            <a:avLst/>
          </a:prstGeom>
          <a:noFill/>
          <a:ln w="190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2000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Calibri" panose="020F0502020204030204"/>
                <a:cs typeface="B Zar" panose="00000400000000000000" pitchFamily="2" charset="-78"/>
              </a:rPr>
              <a:t>هر گونه فعّالیت علمی و پژوهشی در راستای پیشرفت و </a:t>
            </a:r>
            <a:r>
              <a:rPr lang="fa-IR" sz="2000" b="1" dirty="0" err="1">
                <a:solidFill>
                  <a:schemeClr val="accent4">
                    <a:lumMod val="60000"/>
                    <a:lumOff val="40000"/>
                  </a:schemeClr>
                </a:solidFill>
                <a:latin typeface="Calibri" panose="020F0502020204030204"/>
                <a:cs typeface="B Zar" panose="00000400000000000000" pitchFamily="2" charset="-78"/>
              </a:rPr>
              <a:t>گره‌گشایی</a:t>
            </a:r>
            <a:endParaRPr lang="fa-IR" sz="2000" b="1" dirty="0">
              <a:solidFill>
                <a:schemeClr val="accent4">
                  <a:lumMod val="60000"/>
                  <a:lumOff val="40000"/>
                </a:schemeClr>
              </a:solidFill>
              <a:latin typeface="Calibri" panose="020F0502020204030204"/>
              <a:cs typeface="B Zar" panose="00000400000000000000" pitchFamily="2" charset="-78"/>
            </a:endParaRPr>
          </a:p>
          <a:p>
            <a:pPr algn="ctr" defTabSz="1054216" rtl="1">
              <a:lnSpc>
                <a:spcPct val="150000"/>
              </a:lnSpc>
            </a:pPr>
            <a:r>
              <a:rPr lang="fa-IR" sz="2000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Calibri" panose="020F0502020204030204"/>
                <a:cs typeface="B Zar" panose="00000400000000000000" pitchFamily="2" charset="-78"/>
              </a:rPr>
              <a:t>از مسائلی که انقلاب اسلامی در گام دوّم با آنها مواجه است.</a:t>
            </a:r>
          </a:p>
        </p:txBody>
      </p:sp>
      <p:sp>
        <p:nvSpPr>
          <p:cNvPr id="24" name="Rounded Rectangle 40">
            <a:extLst>
              <a:ext uri="{FF2B5EF4-FFF2-40B4-BE49-F238E27FC236}">
                <a16:creationId xmlns:a16="http://schemas.microsoft.com/office/drawing/2014/main" id="{382BE6A4-6F99-62C6-8A29-BCE01769B581}"/>
              </a:ext>
            </a:extLst>
          </p:cNvPr>
          <p:cNvSpPr/>
          <p:nvPr/>
        </p:nvSpPr>
        <p:spPr>
          <a:xfrm>
            <a:off x="977900" y="3287661"/>
            <a:ext cx="6161584" cy="815380"/>
          </a:xfrm>
          <a:prstGeom prst="roundRect">
            <a:avLst/>
          </a:prstGeom>
          <a:noFill/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2000" b="1" dirty="0">
                <a:solidFill>
                  <a:prstClr val="white"/>
                </a:solidFill>
                <a:latin typeface="Calibri" panose="020F0502020204030204"/>
                <a:cs typeface="B Zar" panose="00000400000000000000" pitchFamily="2" charset="-78"/>
              </a:rPr>
              <a:t>ترویج گفتمان انقلاب (بعنوان تنها راهِ پیشرفت کشور) با محوریت</a:t>
            </a:r>
          </a:p>
          <a:p>
            <a:pPr algn="ctr" defTabSz="1054216" rtl="1">
              <a:lnSpc>
                <a:spcPct val="150000"/>
              </a:lnSpc>
            </a:pPr>
            <a:r>
              <a:rPr lang="fa-IR" sz="2000" b="1" dirty="0" err="1">
                <a:solidFill>
                  <a:prstClr val="white"/>
                </a:solidFill>
                <a:latin typeface="Calibri" panose="020F0502020204030204"/>
                <a:cs typeface="B Zar" panose="00000400000000000000" pitchFamily="2" charset="-78"/>
              </a:rPr>
              <a:t>مؤلفه‌هایی</a:t>
            </a:r>
            <a:r>
              <a:rPr lang="fa-IR" sz="2000" b="1" dirty="0">
                <a:solidFill>
                  <a:prstClr val="white"/>
                </a:solidFill>
                <a:latin typeface="Calibri" panose="020F0502020204030204"/>
                <a:cs typeface="B Zar" panose="00000400000000000000" pitchFamily="2" charset="-78"/>
              </a:rPr>
              <a:t> که در بیانیه‌ی گام دوّم انقلاب به آنها توجّه شده است.</a:t>
            </a:r>
          </a:p>
        </p:txBody>
      </p:sp>
      <p:sp>
        <p:nvSpPr>
          <p:cNvPr id="26" name="Rounded Rectangle 123">
            <a:extLst>
              <a:ext uri="{FF2B5EF4-FFF2-40B4-BE49-F238E27FC236}">
                <a16:creationId xmlns:a16="http://schemas.microsoft.com/office/drawing/2014/main" id="{74535CCD-B5C8-FD78-19D1-14CB0434324B}"/>
              </a:ext>
            </a:extLst>
          </p:cNvPr>
          <p:cNvSpPr/>
          <p:nvPr/>
        </p:nvSpPr>
        <p:spPr>
          <a:xfrm>
            <a:off x="3165477" y="6479456"/>
            <a:ext cx="3974007" cy="815380"/>
          </a:xfrm>
          <a:prstGeom prst="roundRect">
            <a:avLst/>
          </a:prstGeom>
          <a:noFill/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2000" b="1" dirty="0">
                <a:solidFill>
                  <a:schemeClr val="bg1"/>
                </a:solidFill>
                <a:latin typeface="Calibri" panose="020F0502020204030204"/>
                <a:cs typeface="B Zar" panose="00000400000000000000" pitchFamily="2" charset="-78"/>
              </a:rPr>
              <a:t>ورود به صحنه و «عمل بهنگام»</a:t>
            </a:r>
          </a:p>
          <a:p>
            <a:pPr algn="ctr" defTabSz="1054216" rtl="1">
              <a:lnSpc>
                <a:spcPct val="150000"/>
              </a:lnSpc>
            </a:pPr>
            <a:r>
              <a:rPr lang="fa-IR" sz="2000" b="1" dirty="0">
                <a:solidFill>
                  <a:schemeClr val="bg1"/>
                </a:solidFill>
                <a:latin typeface="Calibri" panose="020F0502020204030204"/>
                <a:cs typeface="B Zar" panose="00000400000000000000" pitchFamily="2" charset="-78"/>
              </a:rPr>
              <a:t>در عرصه­های مختلف</a:t>
            </a:r>
          </a:p>
        </p:txBody>
      </p:sp>
      <p:sp>
        <p:nvSpPr>
          <p:cNvPr id="30" name="Rounded Rectangle 14">
            <a:extLst>
              <a:ext uri="{FF2B5EF4-FFF2-40B4-BE49-F238E27FC236}">
                <a16:creationId xmlns:a16="http://schemas.microsoft.com/office/drawing/2014/main" id="{8F24A0AB-D43A-17B4-44C2-D4406D386BAA}"/>
              </a:ext>
            </a:extLst>
          </p:cNvPr>
          <p:cNvSpPr/>
          <p:nvPr/>
        </p:nvSpPr>
        <p:spPr>
          <a:xfrm>
            <a:off x="7264400" y="5076052"/>
            <a:ext cx="1740834" cy="430393"/>
          </a:xfrm>
          <a:prstGeom prst="roundRect">
            <a:avLst/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2000" b="1" dirty="0">
                <a:solidFill>
                  <a:srgbClr val="07345E"/>
                </a:solidFill>
                <a:latin typeface="Calibri" panose="020F0502020204030204"/>
                <a:cs typeface="B Zar" panose="00000400000000000000" pitchFamily="2" charset="-78"/>
              </a:rPr>
              <a:t>کسب آمادگی</a:t>
            </a:r>
          </a:p>
        </p:txBody>
      </p:sp>
      <p:sp>
        <p:nvSpPr>
          <p:cNvPr id="31" name="Rounded Rectangle 40">
            <a:extLst>
              <a:ext uri="{FF2B5EF4-FFF2-40B4-BE49-F238E27FC236}">
                <a16:creationId xmlns:a16="http://schemas.microsoft.com/office/drawing/2014/main" id="{2A36C8EF-73B0-A545-FD7A-AF4428D5AF26}"/>
              </a:ext>
            </a:extLst>
          </p:cNvPr>
          <p:cNvSpPr/>
          <p:nvPr/>
        </p:nvSpPr>
        <p:spPr>
          <a:xfrm>
            <a:off x="977900" y="4677609"/>
            <a:ext cx="6161584" cy="1227280"/>
          </a:xfrm>
          <a:prstGeom prst="roundRect">
            <a:avLst/>
          </a:prstGeom>
          <a:noFill/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2000" b="1" dirty="0" err="1">
                <a:solidFill>
                  <a:prstClr val="white"/>
                </a:solidFill>
                <a:latin typeface="Calibri" panose="020F0502020204030204"/>
                <a:cs typeface="B Zar" panose="00000400000000000000" pitchFamily="2" charset="-78"/>
              </a:rPr>
              <a:t>جوانِ</a:t>
            </a:r>
            <a:r>
              <a:rPr lang="fa-IR" sz="2000" b="1" dirty="0">
                <a:solidFill>
                  <a:prstClr val="white"/>
                </a:solidFill>
                <a:latin typeface="Calibri" panose="020F0502020204030204"/>
                <a:cs typeface="B Zar" panose="00000400000000000000" pitchFamily="2" charset="-78"/>
              </a:rPr>
              <a:t> دانشجو باید </a:t>
            </a:r>
            <a:r>
              <a:rPr lang="fa-IR" sz="2000" b="1" dirty="0" err="1">
                <a:solidFill>
                  <a:prstClr val="white"/>
                </a:solidFill>
                <a:cs typeface="B Zar" panose="00000400000000000000" pitchFamily="2" charset="-78"/>
              </a:rPr>
              <a:t>ویژگی‌های</a:t>
            </a:r>
            <a:r>
              <a:rPr lang="fa-IR" sz="2000" b="1" dirty="0">
                <a:solidFill>
                  <a:prstClr val="white"/>
                </a:solidFill>
                <a:cs typeface="B Zar" panose="00000400000000000000" pitchFamily="2" charset="-78"/>
              </a:rPr>
              <a:t> لازم را در </a:t>
            </a:r>
            <a:r>
              <a:rPr lang="fa-IR" sz="2000" b="1" dirty="0">
                <a:solidFill>
                  <a:prstClr val="white"/>
                </a:solidFill>
                <a:latin typeface="Calibri" panose="020F0502020204030204"/>
                <a:cs typeface="B Zar" panose="00000400000000000000" pitchFamily="2" charset="-78"/>
              </a:rPr>
              <a:t>خود </a:t>
            </a:r>
          </a:p>
          <a:p>
            <a:pPr algn="ctr" defTabSz="1054216" rtl="1">
              <a:lnSpc>
                <a:spcPct val="150000"/>
              </a:lnSpc>
            </a:pPr>
            <a:r>
              <a:rPr lang="fa-IR" sz="2000" b="1" dirty="0">
                <a:solidFill>
                  <a:prstClr val="white"/>
                </a:solidFill>
                <a:latin typeface="Calibri" panose="020F0502020204030204"/>
                <a:cs typeface="B Zar" panose="00000400000000000000" pitchFamily="2" charset="-78"/>
              </a:rPr>
              <a:t>برای </a:t>
            </a:r>
            <a:r>
              <a:rPr lang="fa-IR" sz="2000" b="1" dirty="0" err="1">
                <a:solidFill>
                  <a:prstClr val="white"/>
                </a:solidFill>
                <a:latin typeface="Calibri" panose="020F0502020204030204"/>
                <a:cs typeface="B Zar" panose="00000400000000000000" pitchFamily="2" charset="-78"/>
              </a:rPr>
              <a:t>مسئولیت‌هایی</a:t>
            </a:r>
            <a:r>
              <a:rPr lang="fa-IR" sz="2000" b="1" dirty="0">
                <a:solidFill>
                  <a:prstClr val="white"/>
                </a:solidFill>
                <a:latin typeface="Calibri" panose="020F0502020204030204"/>
                <a:cs typeface="B Zar" panose="00000400000000000000" pitchFamily="2" charset="-78"/>
              </a:rPr>
              <a:t> که قرار است در گام دوّم انقلاب</a:t>
            </a:r>
          </a:p>
          <a:p>
            <a:pPr algn="ctr" defTabSz="1054216" rtl="1">
              <a:lnSpc>
                <a:spcPct val="150000"/>
              </a:lnSpc>
            </a:pPr>
            <a:r>
              <a:rPr lang="fa-IR" sz="2000" b="1" dirty="0">
                <a:solidFill>
                  <a:prstClr val="white"/>
                </a:solidFill>
                <a:latin typeface="Calibri" panose="020F0502020204030204"/>
                <a:cs typeface="B Zar" panose="00000400000000000000" pitchFamily="2" charset="-78"/>
              </a:rPr>
              <a:t>به دوش بکشد، کسب کند.</a:t>
            </a:r>
          </a:p>
        </p:txBody>
      </p:sp>
      <p:cxnSp>
        <p:nvCxnSpPr>
          <p:cNvPr id="5" name="Connector: Curved 4">
            <a:extLst>
              <a:ext uri="{FF2B5EF4-FFF2-40B4-BE49-F238E27FC236}">
                <a16:creationId xmlns:a16="http://schemas.microsoft.com/office/drawing/2014/main" id="{F237EB4E-F78C-B9EA-EC3F-B7B4BD043A0A}"/>
              </a:ext>
            </a:extLst>
          </p:cNvPr>
          <p:cNvCxnSpPr>
            <a:cxnSpLocks/>
            <a:stCxn id="3" idx="1"/>
            <a:endCxn id="17" idx="3"/>
          </p:cNvCxnSpPr>
          <p:nvPr/>
        </p:nvCxnSpPr>
        <p:spPr>
          <a:xfrm rot="10800000">
            <a:off x="9005234" y="2305404"/>
            <a:ext cx="672166" cy="2216739"/>
          </a:xfrm>
          <a:prstGeom prst="curvedConnector3">
            <a:avLst/>
          </a:prstGeom>
          <a:ln w="28575">
            <a:solidFill>
              <a:schemeClr val="bg1"/>
            </a:solidFill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Connector: Curved 10">
            <a:extLst>
              <a:ext uri="{FF2B5EF4-FFF2-40B4-BE49-F238E27FC236}">
                <a16:creationId xmlns:a16="http://schemas.microsoft.com/office/drawing/2014/main" id="{F5BB9409-E679-D324-FAD4-3646499DFE1B}"/>
              </a:ext>
            </a:extLst>
          </p:cNvPr>
          <p:cNvCxnSpPr>
            <a:cxnSpLocks/>
            <a:stCxn id="3" idx="1"/>
            <a:endCxn id="19" idx="3"/>
          </p:cNvCxnSpPr>
          <p:nvPr/>
        </p:nvCxnSpPr>
        <p:spPr>
          <a:xfrm rot="10800000">
            <a:off x="9005234" y="3695352"/>
            <a:ext cx="672166" cy="826791"/>
          </a:xfrm>
          <a:prstGeom prst="curvedConnector3">
            <a:avLst>
              <a:gd name="adj1" fmla="val 50000"/>
            </a:avLst>
          </a:prstGeom>
          <a:ln w="28575">
            <a:solidFill>
              <a:schemeClr val="bg1"/>
            </a:solidFill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Connector: Curved 13">
            <a:extLst>
              <a:ext uri="{FF2B5EF4-FFF2-40B4-BE49-F238E27FC236}">
                <a16:creationId xmlns:a16="http://schemas.microsoft.com/office/drawing/2014/main" id="{54FDF185-5F21-2DE3-B30D-2701F3769965}"/>
              </a:ext>
            </a:extLst>
          </p:cNvPr>
          <p:cNvCxnSpPr>
            <a:cxnSpLocks/>
            <a:stCxn id="3" idx="1"/>
            <a:endCxn id="30" idx="3"/>
          </p:cNvCxnSpPr>
          <p:nvPr/>
        </p:nvCxnSpPr>
        <p:spPr>
          <a:xfrm rot="10800000" flipV="1">
            <a:off x="9005234" y="4522141"/>
            <a:ext cx="672166" cy="769107"/>
          </a:xfrm>
          <a:prstGeom prst="curvedConnector3">
            <a:avLst>
              <a:gd name="adj1" fmla="val 50000"/>
            </a:avLst>
          </a:prstGeom>
          <a:ln w="28575">
            <a:solidFill>
              <a:schemeClr val="bg1"/>
            </a:solidFill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Connector: Curved 17">
            <a:extLst>
              <a:ext uri="{FF2B5EF4-FFF2-40B4-BE49-F238E27FC236}">
                <a16:creationId xmlns:a16="http://schemas.microsoft.com/office/drawing/2014/main" id="{6231E05F-96A4-C067-5CBB-835E3426B6D8}"/>
              </a:ext>
            </a:extLst>
          </p:cNvPr>
          <p:cNvCxnSpPr>
            <a:cxnSpLocks/>
            <a:stCxn id="3" idx="1"/>
            <a:endCxn id="22" idx="3"/>
          </p:cNvCxnSpPr>
          <p:nvPr/>
        </p:nvCxnSpPr>
        <p:spPr>
          <a:xfrm rot="10800000" flipV="1">
            <a:off x="9005234" y="4522142"/>
            <a:ext cx="672166" cy="2397186"/>
          </a:xfrm>
          <a:prstGeom prst="curvedConnector3">
            <a:avLst>
              <a:gd name="adj1" fmla="val 50000"/>
            </a:avLst>
          </a:prstGeom>
          <a:ln w="28575">
            <a:solidFill>
              <a:schemeClr val="bg1"/>
            </a:solidFill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E9574B98-589D-7BC1-4890-E554E148C20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hotocopy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6956425"/>
            <a:ext cx="622300" cy="622300"/>
          </a:xfrm>
          <a:prstGeom prst="rect">
            <a:avLst/>
          </a:pr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BD2D3398-1A05-CA94-6818-AA8D1D76013E}"/>
              </a:ext>
            </a:extLst>
          </p:cNvPr>
          <p:cNvCxnSpPr>
            <a:cxnSpLocks/>
            <a:stCxn id="23" idx="1"/>
          </p:cNvCxnSpPr>
          <p:nvPr/>
        </p:nvCxnSpPr>
        <p:spPr>
          <a:xfrm flipH="1">
            <a:off x="0" y="2305403"/>
            <a:ext cx="977900" cy="0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4937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7">
            <a:extLst>
              <a:ext uri="{FF2B5EF4-FFF2-40B4-BE49-F238E27FC236}">
                <a16:creationId xmlns:a16="http://schemas.microsoft.com/office/drawing/2014/main" id="{B4690865-C97E-1355-033B-24B05DC776D5}"/>
              </a:ext>
            </a:extLst>
          </p:cNvPr>
          <p:cNvSpPr/>
          <p:nvPr/>
        </p:nvSpPr>
        <p:spPr>
          <a:xfrm>
            <a:off x="4780942" y="232096"/>
            <a:ext cx="3879951" cy="862957"/>
          </a:xfrm>
          <a:prstGeom prst="roundRect">
            <a:avLst>
              <a:gd name="adj" fmla="val 10863"/>
            </a:avLst>
          </a:prstGeom>
          <a:noFill/>
          <a:ln w="28575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2000" b="1" dirty="0">
                <a:solidFill>
                  <a:schemeClr val="accent4">
                    <a:lumMod val="60000"/>
                    <a:lumOff val="40000"/>
                  </a:schemeClr>
                </a:solidFill>
                <a:cs typeface="B Zar" panose="00000400000000000000" pitchFamily="2" charset="-78"/>
              </a:rPr>
              <a:t>«العِلمُ سُلطان»</a:t>
            </a:r>
          </a:p>
          <a:p>
            <a:pPr algn="ctr" rtl="1">
              <a:lnSpc>
                <a:spcPct val="150000"/>
              </a:lnSpc>
            </a:pPr>
            <a:r>
              <a:rPr lang="fa-IR" sz="2000" b="1" dirty="0">
                <a:solidFill>
                  <a:schemeClr val="accent4">
                    <a:lumMod val="60000"/>
                    <a:lumOff val="40000"/>
                  </a:schemeClr>
                </a:solidFill>
                <a:cs typeface="B Zar" panose="00000400000000000000" pitchFamily="2" charset="-78"/>
              </a:rPr>
              <a:t>دانش؛ یکی از مهم‌ترین مؤلّفه‌های </a:t>
            </a:r>
            <a:r>
              <a:rPr lang="fa-IR" sz="2000" b="1" dirty="0">
                <a:solidFill>
                  <a:srgbClr val="74FC77"/>
                </a:solidFill>
                <a:cs typeface="B Zar" panose="00000400000000000000" pitchFamily="2" charset="-78"/>
              </a:rPr>
              <a:t>قدرت</a:t>
            </a:r>
          </a:p>
        </p:txBody>
      </p:sp>
      <p:sp>
        <p:nvSpPr>
          <p:cNvPr id="10" name="Rounded Rectangle 7">
            <a:extLst>
              <a:ext uri="{FF2B5EF4-FFF2-40B4-BE49-F238E27FC236}">
                <a16:creationId xmlns:a16="http://schemas.microsoft.com/office/drawing/2014/main" id="{319764ED-4D37-12F0-E121-1BF940DCD47A}"/>
              </a:ext>
            </a:extLst>
          </p:cNvPr>
          <p:cNvSpPr/>
          <p:nvPr/>
        </p:nvSpPr>
        <p:spPr>
          <a:xfrm>
            <a:off x="174127" y="406797"/>
            <a:ext cx="2858496" cy="567652"/>
          </a:xfrm>
          <a:prstGeom prst="roundRect">
            <a:avLst>
              <a:gd name="adj" fmla="val 10863"/>
            </a:avLst>
          </a:prstGeom>
          <a:noFill/>
          <a:ln w="28575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2000" b="1" dirty="0">
                <a:solidFill>
                  <a:schemeClr val="accent4">
                    <a:lumMod val="60000"/>
                    <a:lumOff val="40000"/>
                  </a:schemeClr>
                </a:solidFill>
                <a:cs typeface="B Zar" panose="00000400000000000000" pitchFamily="2" charset="-78"/>
              </a:rPr>
              <a:t>تولید علم و </a:t>
            </a:r>
            <a:r>
              <a:rPr lang="fa-IR" sz="2000" b="1" dirty="0" err="1">
                <a:solidFill>
                  <a:schemeClr val="accent4">
                    <a:lumMod val="60000"/>
                    <a:lumOff val="40000"/>
                  </a:schemeClr>
                </a:solidFill>
                <a:cs typeface="B Zar" panose="00000400000000000000" pitchFamily="2" charset="-78"/>
              </a:rPr>
              <a:t>بومی‌سازیِ</a:t>
            </a:r>
            <a:r>
              <a:rPr lang="fa-IR" sz="2000" b="1" dirty="0">
                <a:solidFill>
                  <a:schemeClr val="accent4">
                    <a:lumMod val="60000"/>
                    <a:lumOff val="40000"/>
                  </a:schemeClr>
                </a:solidFill>
                <a:cs typeface="B Zar" panose="00000400000000000000" pitchFamily="2" charset="-78"/>
              </a:rPr>
              <a:t> علوم</a:t>
            </a:r>
          </a:p>
        </p:txBody>
      </p:sp>
      <p:sp>
        <p:nvSpPr>
          <p:cNvPr id="11" name="Striped Right Arrow 3">
            <a:extLst>
              <a:ext uri="{FF2B5EF4-FFF2-40B4-BE49-F238E27FC236}">
                <a16:creationId xmlns:a16="http://schemas.microsoft.com/office/drawing/2014/main" id="{EAD9D0F9-872C-73D1-BEFF-778B85B5955F}"/>
              </a:ext>
            </a:extLst>
          </p:cNvPr>
          <p:cNvSpPr/>
          <p:nvPr/>
        </p:nvSpPr>
        <p:spPr>
          <a:xfrm flipH="1">
            <a:off x="8945827" y="579268"/>
            <a:ext cx="310804" cy="222710"/>
          </a:xfrm>
          <a:prstGeom prst="stripedRightArrow">
            <a:avLst>
              <a:gd name="adj1" fmla="val 50000"/>
              <a:gd name="adj2" fmla="val 50000"/>
            </a:avLst>
          </a:prstGeom>
          <a:solidFill>
            <a:schemeClr val="accent4">
              <a:lumMod val="60000"/>
              <a:lumOff val="40000"/>
            </a:schemeClr>
          </a:solidFill>
          <a:ln w="190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endParaRPr lang="fa-IR" sz="2400" b="1">
              <a:solidFill>
                <a:schemeClr val="accent4">
                  <a:lumMod val="60000"/>
                  <a:lumOff val="40000"/>
                </a:schemeClr>
              </a:solidFill>
              <a:cs typeface="B Zar" panose="00000400000000000000" pitchFamily="2" charset="-78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3B1C898-1A8F-E35B-14CB-8A6D5E3BDDF0}"/>
              </a:ext>
            </a:extLst>
          </p:cNvPr>
          <p:cNvCxnSpPr>
            <a:cxnSpLocks/>
          </p:cNvCxnSpPr>
          <p:nvPr/>
        </p:nvCxnSpPr>
        <p:spPr>
          <a:xfrm flipH="1" flipV="1">
            <a:off x="11351419" y="663575"/>
            <a:ext cx="9526" cy="1723283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ounded Rectangle 15">
            <a:extLst>
              <a:ext uri="{FF2B5EF4-FFF2-40B4-BE49-F238E27FC236}">
                <a16:creationId xmlns:a16="http://schemas.microsoft.com/office/drawing/2014/main" id="{B0EDF0A8-1E88-411A-33E1-9AF7F36F562B}"/>
              </a:ext>
            </a:extLst>
          </p:cNvPr>
          <p:cNvSpPr/>
          <p:nvPr/>
        </p:nvSpPr>
        <p:spPr>
          <a:xfrm>
            <a:off x="9541565" y="387748"/>
            <a:ext cx="1047060" cy="586700"/>
          </a:xfrm>
          <a:prstGeom prst="roundRect">
            <a:avLst/>
          </a:prstGeom>
          <a:solidFill>
            <a:srgbClr val="00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2400" b="1" dirty="0" err="1">
                <a:solidFill>
                  <a:srgbClr val="130A01"/>
                </a:solidFill>
                <a:cs typeface="B Titr" panose="00000700000000000000" pitchFamily="2" charset="-78"/>
              </a:rPr>
              <a:t>اهمّیت</a:t>
            </a:r>
            <a:endParaRPr lang="fa-IR" sz="2400" b="1" dirty="0">
              <a:solidFill>
                <a:srgbClr val="130A01"/>
              </a:solidFill>
              <a:cs typeface="B Titr" panose="00000700000000000000" pitchFamily="2" charset="-78"/>
            </a:endParaRP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B5303026-FD63-0401-2F2C-CED1989D5862}"/>
              </a:ext>
            </a:extLst>
          </p:cNvPr>
          <p:cNvCxnSpPr>
            <a:cxnSpLocks/>
            <a:endCxn id="18" idx="3"/>
          </p:cNvCxnSpPr>
          <p:nvPr/>
        </p:nvCxnSpPr>
        <p:spPr>
          <a:xfrm flipH="1">
            <a:off x="10588625" y="681098"/>
            <a:ext cx="765175" cy="0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Callout: Left Arrow 27">
            <a:extLst>
              <a:ext uri="{FF2B5EF4-FFF2-40B4-BE49-F238E27FC236}">
                <a16:creationId xmlns:a16="http://schemas.microsoft.com/office/drawing/2014/main" id="{EBBA3ABE-1CF0-4FE4-FB03-E75FFD91530C}"/>
              </a:ext>
            </a:extLst>
          </p:cNvPr>
          <p:cNvSpPr/>
          <p:nvPr/>
        </p:nvSpPr>
        <p:spPr>
          <a:xfrm>
            <a:off x="3152439" y="363797"/>
            <a:ext cx="1459957" cy="634602"/>
          </a:xfrm>
          <a:prstGeom prst="leftArrowCallout">
            <a:avLst>
              <a:gd name="adj1" fmla="val 25000"/>
              <a:gd name="adj2" fmla="val 25000"/>
              <a:gd name="adj3" fmla="val 25000"/>
              <a:gd name="adj4" fmla="val 82592"/>
            </a:avLst>
          </a:prstGeom>
          <a:solidFill>
            <a:schemeClr val="accent4">
              <a:lumMod val="60000"/>
              <a:lumOff val="4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54216" rtl="1"/>
            <a:r>
              <a:rPr lang="fa-IR" sz="1592" b="1" dirty="0">
                <a:solidFill>
                  <a:srgbClr val="002060"/>
                </a:solidFill>
                <a:latin typeface="Calibri" panose="020F0502020204030204"/>
                <a:cs typeface="B Zar" panose="00000400000000000000" pitchFamily="2" charset="-78"/>
              </a:rPr>
              <a:t>رسالت اصلی </a:t>
            </a:r>
          </a:p>
          <a:p>
            <a:pPr algn="ctr" defTabSz="1054216" rtl="1">
              <a:lnSpc>
                <a:spcPct val="150000"/>
              </a:lnSpc>
            </a:pPr>
            <a:r>
              <a:rPr lang="fa-IR" sz="1592" b="1" dirty="0">
                <a:solidFill>
                  <a:srgbClr val="002060"/>
                </a:solidFill>
                <a:latin typeface="Calibri" panose="020F0502020204030204"/>
                <a:cs typeface="B Zar" panose="00000400000000000000" pitchFamily="2" charset="-78"/>
              </a:rPr>
              <a:t>دانشجو</a:t>
            </a:r>
          </a:p>
        </p:txBody>
      </p:sp>
      <p:sp>
        <p:nvSpPr>
          <p:cNvPr id="30" name="Rounded Rectangle 15">
            <a:extLst>
              <a:ext uri="{FF2B5EF4-FFF2-40B4-BE49-F238E27FC236}">
                <a16:creationId xmlns:a16="http://schemas.microsoft.com/office/drawing/2014/main" id="{0390DEDE-C4E9-4722-2E22-FCC26F7F9041}"/>
              </a:ext>
            </a:extLst>
          </p:cNvPr>
          <p:cNvSpPr/>
          <p:nvPr/>
        </p:nvSpPr>
        <p:spPr>
          <a:xfrm>
            <a:off x="8380762" y="1507870"/>
            <a:ext cx="2206621" cy="586700"/>
          </a:xfrm>
          <a:prstGeom prst="roundRect">
            <a:avLst/>
          </a:prstGeom>
          <a:solidFill>
            <a:srgbClr val="00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2400" b="1" dirty="0">
                <a:solidFill>
                  <a:srgbClr val="130A01"/>
                </a:solidFill>
                <a:cs typeface="B Titr" panose="00000700000000000000" pitchFamily="2" charset="-78"/>
              </a:rPr>
              <a:t>در گام دوّم انقلاب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85890BD3-3A7D-9340-B443-76A3065F02CE}"/>
              </a:ext>
            </a:extLst>
          </p:cNvPr>
          <p:cNvCxnSpPr>
            <a:cxnSpLocks/>
            <a:endCxn id="30" idx="3"/>
          </p:cNvCxnSpPr>
          <p:nvPr/>
        </p:nvCxnSpPr>
        <p:spPr>
          <a:xfrm flipH="1">
            <a:off x="10587383" y="1801220"/>
            <a:ext cx="763932" cy="0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2" name="13900519_3240_128k">
            <a:hlinkClick r:id="" action="ppaction://media"/>
            <a:extLst>
              <a:ext uri="{FF2B5EF4-FFF2-40B4-BE49-F238E27FC236}">
                <a16:creationId xmlns:a16="http://schemas.microsoft.com/office/drawing/2014/main" id="{8505B2E9-828B-161C-52D9-F884799F86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5667147" y="321469"/>
            <a:ext cx="272880" cy="272880"/>
          </a:xfrm>
          <a:prstGeom prst="rect">
            <a:avLst/>
          </a:prstGeom>
          <a:effectLst>
            <a:glow rad="12700">
              <a:schemeClr val="accent4">
                <a:lumMod val="60000"/>
                <a:lumOff val="40000"/>
              </a:schemeClr>
            </a:glow>
            <a:outerShdw dist="50800" dir="4080000" sx="1000" sy="1000" algn="ctr" rotWithShape="0">
              <a:srgbClr val="000000"/>
            </a:outerShdw>
            <a:softEdge rad="0"/>
          </a:effectLst>
        </p:spPr>
      </p:pic>
      <p:sp>
        <p:nvSpPr>
          <p:cNvPr id="34" name="Rounded Rectangle 7">
            <a:extLst>
              <a:ext uri="{FF2B5EF4-FFF2-40B4-BE49-F238E27FC236}">
                <a16:creationId xmlns:a16="http://schemas.microsoft.com/office/drawing/2014/main" id="{1941BA81-610A-A8D3-B456-C86AF473AAAB}"/>
              </a:ext>
            </a:extLst>
          </p:cNvPr>
          <p:cNvSpPr/>
          <p:nvPr/>
        </p:nvSpPr>
        <p:spPr>
          <a:xfrm>
            <a:off x="940883" y="1505691"/>
            <a:ext cx="6635753" cy="586702"/>
          </a:xfrm>
          <a:prstGeom prst="roundRect">
            <a:avLst>
              <a:gd name="adj" fmla="val 10863"/>
            </a:avLst>
          </a:prstGeom>
          <a:noFill/>
          <a:ln w="28575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2000" b="1" dirty="0">
                <a:solidFill>
                  <a:schemeClr val="accent4">
                    <a:lumMod val="60000"/>
                    <a:lumOff val="40000"/>
                  </a:schemeClr>
                </a:solidFill>
                <a:cs typeface="B Zar" panose="00000400000000000000" pitchFamily="2" charset="-78"/>
              </a:rPr>
              <a:t>«علم و پژوهش» </a:t>
            </a:r>
            <a:r>
              <a:rPr lang="fa-IR" sz="2000" b="1" dirty="0" err="1">
                <a:solidFill>
                  <a:schemeClr val="accent4">
                    <a:lumMod val="60000"/>
                    <a:lumOff val="40000"/>
                  </a:schemeClr>
                </a:solidFill>
                <a:cs typeface="B Zar" panose="00000400000000000000" pitchFamily="2" charset="-78"/>
              </a:rPr>
              <a:t>دوّمین</a:t>
            </a:r>
            <a:r>
              <a:rPr lang="fa-IR" sz="2000" b="1" dirty="0">
                <a:solidFill>
                  <a:schemeClr val="accent4">
                    <a:lumMod val="60000"/>
                    <a:lumOff val="40000"/>
                  </a:schemeClr>
                </a:solidFill>
                <a:cs typeface="B Zar" panose="00000400000000000000" pitchFamily="2" charset="-78"/>
              </a:rPr>
              <a:t> </a:t>
            </a:r>
            <a:r>
              <a:rPr lang="fa-IR" sz="2000" b="1" dirty="0" err="1">
                <a:solidFill>
                  <a:schemeClr val="accent4">
                    <a:lumMod val="60000"/>
                    <a:lumOff val="40000"/>
                  </a:schemeClr>
                </a:solidFill>
                <a:cs typeface="B Zar" panose="00000400000000000000" pitchFamily="2" charset="-78"/>
              </a:rPr>
              <a:t>سرفصل</a:t>
            </a:r>
            <a:r>
              <a:rPr lang="fa-IR" sz="2000" b="1" dirty="0">
                <a:solidFill>
                  <a:schemeClr val="accent4">
                    <a:lumMod val="60000"/>
                    <a:lumOff val="40000"/>
                  </a:schemeClr>
                </a:solidFill>
                <a:cs typeface="B Zar" panose="00000400000000000000" pitchFamily="2" charset="-78"/>
              </a:rPr>
              <a:t> از </a:t>
            </a:r>
            <a:r>
              <a:rPr lang="fa-IR" sz="2000" b="1" dirty="0" err="1">
                <a:solidFill>
                  <a:schemeClr val="accent4">
                    <a:lumMod val="60000"/>
                    <a:lumOff val="40000"/>
                  </a:schemeClr>
                </a:solidFill>
                <a:cs typeface="B Zar" panose="00000400000000000000" pitchFamily="2" charset="-78"/>
              </a:rPr>
              <a:t>توصیه‌های</a:t>
            </a:r>
            <a:r>
              <a:rPr lang="fa-IR" sz="2000" b="1" dirty="0">
                <a:solidFill>
                  <a:schemeClr val="accent4">
                    <a:lumMod val="60000"/>
                    <a:lumOff val="40000"/>
                  </a:schemeClr>
                </a:solidFill>
                <a:cs typeface="B Zar" panose="00000400000000000000" pitchFamily="2" charset="-78"/>
              </a:rPr>
              <a:t> </a:t>
            </a:r>
            <a:r>
              <a:rPr lang="fa-IR" sz="2000" b="1" dirty="0" err="1">
                <a:solidFill>
                  <a:schemeClr val="accent4">
                    <a:lumMod val="60000"/>
                    <a:lumOff val="40000"/>
                  </a:schemeClr>
                </a:solidFill>
                <a:cs typeface="B Zar" panose="00000400000000000000" pitchFamily="2" charset="-78"/>
              </a:rPr>
              <a:t>هشت‌گانه‌ی</a:t>
            </a:r>
            <a:r>
              <a:rPr lang="fa-IR" sz="2000" b="1" dirty="0">
                <a:solidFill>
                  <a:schemeClr val="accent4">
                    <a:lumMod val="60000"/>
                    <a:lumOff val="40000"/>
                  </a:schemeClr>
                </a:solidFill>
                <a:cs typeface="B Zar" panose="00000400000000000000" pitchFamily="2" charset="-78"/>
              </a:rPr>
              <a:t> بیانیه‌ است. </a:t>
            </a:r>
            <a:endParaRPr lang="fa-IR" sz="2000" b="1" dirty="0">
              <a:solidFill>
                <a:srgbClr val="74FC77"/>
              </a:solidFill>
              <a:cs typeface="B Zar" panose="00000400000000000000" pitchFamily="2" charset="-78"/>
            </a:endParaRPr>
          </a:p>
        </p:txBody>
      </p:sp>
      <p:sp>
        <p:nvSpPr>
          <p:cNvPr id="35" name="Striped Right Arrow 3">
            <a:extLst>
              <a:ext uri="{FF2B5EF4-FFF2-40B4-BE49-F238E27FC236}">
                <a16:creationId xmlns:a16="http://schemas.microsoft.com/office/drawing/2014/main" id="{57748915-9DBA-ADE6-451E-08CD29396FE8}"/>
              </a:ext>
            </a:extLst>
          </p:cNvPr>
          <p:cNvSpPr/>
          <p:nvPr/>
        </p:nvSpPr>
        <p:spPr>
          <a:xfrm flipH="1">
            <a:off x="7869875" y="1687688"/>
            <a:ext cx="310804" cy="222710"/>
          </a:xfrm>
          <a:prstGeom prst="stripedRightArrow">
            <a:avLst>
              <a:gd name="adj1" fmla="val 50000"/>
              <a:gd name="adj2" fmla="val 50000"/>
            </a:avLst>
          </a:prstGeom>
          <a:solidFill>
            <a:schemeClr val="accent4">
              <a:lumMod val="60000"/>
              <a:lumOff val="40000"/>
            </a:schemeClr>
          </a:solidFill>
          <a:ln w="190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endParaRPr lang="fa-IR" sz="2400" b="1">
              <a:solidFill>
                <a:schemeClr val="accent4">
                  <a:lumMod val="60000"/>
                  <a:lumOff val="40000"/>
                </a:schemeClr>
              </a:solidFill>
              <a:cs typeface="B Zar" panose="00000400000000000000" pitchFamily="2" charset="-78"/>
            </a:endParaRPr>
          </a:p>
        </p:txBody>
      </p:sp>
      <p:sp>
        <p:nvSpPr>
          <p:cNvPr id="38" name="Rounded Rectangle 15">
            <a:extLst>
              <a:ext uri="{FF2B5EF4-FFF2-40B4-BE49-F238E27FC236}">
                <a16:creationId xmlns:a16="http://schemas.microsoft.com/office/drawing/2014/main" id="{5844A254-9890-61E2-3032-B41603064F73}"/>
              </a:ext>
            </a:extLst>
          </p:cNvPr>
          <p:cNvSpPr/>
          <p:nvPr/>
        </p:nvSpPr>
        <p:spPr>
          <a:xfrm>
            <a:off x="8380762" y="2661588"/>
            <a:ext cx="2206621" cy="586700"/>
          </a:xfrm>
          <a:prstGeom prst="roundRect">
            <a:avLst/>
          </a:prstGeom>
          <a:solidFill>
            <a:srgbClr val="00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2400" b="1" dirty="0" err="1">
                <a:solidFill>
                  <a:srgbClr val="130A01"/>
                </a:solidFill>
                <a:cs typeface="B Titr" panose="00000700000000000000" pitchFamily="2" charset="-78"/>
              </a:rPr>
              <a:t>چشم‌انداز</a:t>
            </a:r>
            <a:endParaRPr lang="fa-IR" sz="2400" b="1" dirty="0">
              <a:solidFill>
                <a:srgbClr val="130A01"/>
              </a:solidFill>
              <a:cs typeface="B Titr" panose="00000700000000000000" pitchFamily="2" charset="-78"/>
            </a:endParaRP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080ADF42-D37C-5F22-78A1-F3D84F9983E9}"/>
              </a:ext>
            </a:extLst>
          </p:cNvPr>
          <p:cNvCxnSpPr>
            <a:cxnSpLocks/>
            <a:endCxn id="38" idx="3"/>
          </p:cNvCxnSpPr>
          <p:nvPr/>
        </p:nvCxnSpPr>
        <p:spPr>
          <a:xfrm flipH="1" flipV="1">
            <a:off x="10587383" y="2954938"/>
            <a:ext cx="775943" cy="4732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Rounded Rectangle 7">
            <a:extLst>
              <a:ext uri="{FF2B5EF4-FFF2-40B4-BE49-F238E27FC236}">
                <a16:creationId xmlns:a16="http://schemas.microsoft.com/office/drawing/2014/main" id="{0ACEE247-D095-C1B4-3270-F73EA75AF183}"/>
              </a:ext>
            </a:extLst>
          </p:cNvPr>
          <p:cNvSpPr/>
          <p:nvPr/>
        </p:nvSpPr>
        <p:spPr>
          <a:xfrm>
            <a:off x="4507817" y="2663182"/>
            <a:ext cx="3068819" cy="586702"/>
          </a:xfrm>
          <a:prstGeom prst="roundRect">
            <a:avLst>
              <a:gd name="adj" fmla="val 10863"/>
            </a:avLst>
          </a:prstGeom>
          <a:noFill/>
          <a:ln w="28575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2000" b="1" dirty="0">
                <a:solidFill>
                  <a:schemeClr val="accent4">
                    <a:lumMod val="60000"/>
                    <a:lumOff val="40000"/>
                  </a:schemeClr>
                </a:solidFill>
                <a:cs typeface="B Zar" panose="00000400000000000000" pitchFamily="2" charset="-78"/>
              </a:rPr>
              <a:t>رسیدن به </a:t>
            </a:r>
            <a:r>
              <a:rPr lang="fa-IR" sz="2000" b="1" dirty="0" err="1">
                <a:solidFill>
                  <a:schemeClr val="accent4">
                    <a:lumMod val="60000"/>
                    <a:lumOff val="40000"/>
                  </a:schemeClr>
                </a:solidFill>
                <a:cs typeface="B Zar" panose="00000400000000000000" pitchFamily="2" charset="-78"/>
              </a:rPr>
              <a:t>قلّه‌ی</a:t>
            </a:r>
            <a:r>
              <a:rPr lang="fa-IR" sz="2000" b="1" dirty="0">
                <a:solidFill>
                  <a:schemeClr val="accent4">
                    <a:lumMod val="60000"/>
                    <a:lumOff val="40000"/>
                  </a:schemeClr>
                </a:solidFill>
                <a:cs typeface="B Zar" panose="00000400000000000000" pitchFamily="2" charset="-78"/>
              </a:rPr>
              <a:t> </a:t>
            </a:r>
            <a:r>
              <a:rPr lang="fa-IR" sz="2000" b="1" dirty="0">
                <a:solidFill>
                  <a:srgbClr val="9DFD9F"/>
                </a:solidFill>
                <a:cs typeface="B Zar" panose="00000400000000000000" pitchFamily="2" charset="-78"/>
              </a:rPr>
              <a:t>«منبع </a:t>
            </a:r>
            <a:r>
              <a:rPr lang="fa-IR" sz="2000" b="1" dirty="0" err="1">
                <a:solidFill>
                  <a:srgbClr val="9DFD9F"/>
                </a:solidFill>
                <a:cs typeface="B Zar" panose="00000400000000000000" pitchFamily="2" charset="-78"/>
              </a:rPr>
              <a:t>علمِ</a:t>
            </a:r>
            <a:r>
              <a:rPr lang="fa-IR" sz="2000" b="1" dirty="0">
                <a:solidFill>
                  <a:srgbClr val="9DFD9F"/>
                </a:solidFill>
                <a:cs typeface="B Zar" panose="00000400000000000000" pitchFamily="2" charset="-78"/>
              </a:rPr>
              <a:t> دنیا» </a:t>
            </a:r>
          </a:p>
        </p:txBody>
      </p:sp>
      <p:sp>
        <p:nvSpPr>
          <p:cNvPr id="41" name="Striped Right Arrow 3">
            <a:extLst>
              <a:ext uri="{FF2B5EF4-FFF2-40B4-BE49-F238E27FC236}">
                <a16:creationId xmlns:a16="http://schemas.microsoft.com/office/drawing/2014/main" id="{2CDD1D71-0BFD-D564-D1BA-9A28954FB53A}"/>
              </a:ext>
            </a:extLst>
          </p:cNvPr>
          <p:cNvSpPr/>
          <p:nvPr/>
        </p:nvSpPr>
        <p:spPr>
          <a:xfrm flipH="1">
            <a:off x="7870496" y="2845179"/>
            <a:ext cx="310804" cy="222710"/>
          </a:xfrm>
          <a:prstGeom prst="stripedRightArrow">
            <a:avLst>
              <a:gd name="adj1" fmla="val 50000"/>
              <a:gd name="adj2" fmla="val 50000"/>
            </a:avLst>
          </a:prstGeom>
          <a:solidFill>
            <a:schemeClr val="accent4">
              <a:lumMod val="60000"/>
              <a:lumOff val="40000"/>
            </a:schemeClr>
          </a:solidFill>
          <a:ln w="190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endParaRPr lang="fa-IR" sz="2400" b="1">
              <a:solidFill>
                <a:schemeClr val="accent4">
                  <a:lumMod val="60000"/>
                  <a:lumOff val="40000"/>
                </a:schemeClr>
              </a:solidFill>
              <a:cs typeface="B Zar" panose="00000400000000000000" pitchFamily="2" charset="-78"/>
            </a:endParaRPr>
          </a:p>
        </p:txBody>
      </p:sp>
      <p:pic>
        <p:nvPicPr>
          <p:cNvPr id="42" name="14000829_60146_l">
            <a:hlinkClick r:id="" action="ppaction://media"/>
            <a:extLst>
              <a:ext uri="{FF2B5EF4-FFF2-40B4-BE49-F238E27FC236}">
                <a16:creationId xmlns:a16="http://schemas.microsoft.com/office/drawing/2014/main" id="{58F28552-9FEA-1B47-0D62-5FEB22394775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3879675" y="2845179"/>
            <a:ext cx="445758" cy="250543"/>
          </a:xfrm>
          <a:prstGeom prst="roundRect">
            <a:avLst>
              <a:gd name="adj" fmla="val 24096"/>
            </a:avLst>
          </a:prstGeom>
          <a:ln w="19050">
            <a:solidFill>
              <a:schemeClr val="accent4">
                <a:lumMod val="60000"/>
                <a:lumOff val="40000"/>
              </a:schemeClr>
            </a:solidFill>
          </a:ln>
          <a:effectLst>
            <a:innerShdw blurRad="114300" dist="50800">
              <a:srgbClr val="000000">
                <a:alpha val="0"/>
              </a:srgbClr>
            </a:innerShdw>
          </a:effectLst>
        </p:spPr>
      </p:pic>
      <p:sp>
        <p:nvSpPr>
          <p:cNvPr id="43" name="Rounded Rectangle 15">
            <a:extLst>
              <a:ext uri="{FF2B5EF4-FFF2-40B4-BE49-F238E27FC236}">
                <a16:creationId xmlns:a16="http://schemas.microsoft.com/office/drawing/2014/main" id="{712AD8DB-B111-B842-BD23-F660080BB970}"/>
              </a:ext>
            </a:extLst>
          </p:cNvPr>
          <p:cNvSpPr/>
          <p:nvPr/>
        </p:nvSpPr>
        <p:spPr>
          <a:xfrm>
            <a:off x="8380762" y="3815306"/>
            <a:ext cx="2206621" cy="586700"/>
          </a:xfrm>
          <a:prstGeom prst="roundRect">
            <a:avLst/>
          </a:prstGeom>
          <a:solidFill>
            <a:srgbClr val="00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2400" b="1" dirty="0">
                <a:solidFill>
                  <a:srgbClr val="130A01"/>
                </a:solidFill>
                <a:cs typeface="B Titr" panose="00000700000000000000" pitchFamily="2" charset="-78"/>
              </a:rPr>
              <a:t>راهبرد </a:t>
            </a:r>
            <a:r>
              <a:rPr lang="fa-IR" sz="2400" b="1" dirty="0" err="1">
                <a:solidFill>
                  <a:srgbClr val="130A01"/>
                </a:solidFill>
                <a:cs typeface="B Titr" panose="00000700000000000000" pitchFamily="2" charset="-78"/>
              </a:rPr>
              <a:t>مهمّ</a:t>
            </a:r>
            <a:endParaRPr lang="fa-IR" sz="2400" b="1" dirty="0">
              <a:solidFill>
                <a:srgbClr val="130A01"/>
              </a:solidFill>
              <a:cs typeface="B Titr" panose="00000700000000000000" pitchFamily="2" charset="-78"/>
            </a:endParaRPr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BC23DEFB-305A-2ADA-9957-DCB320C97CB2}"/>
              </a:ext>
            </a:extLst>
          </p:cNvPr>
          <p:cNvCxnSpPr>
            <a:cxnSpLocks/>
            <a:endCxn id="43" idx="3"/>
          </p:cNvCxnSpPr>
          <p:nvPr/>
        </p:nvCxnSpPr>
        <p:spPr>
          <a:xfrm flipH="1" flipV="1">
            <a:off x="10587383" y="4108656"/>
            <a:ext cx="775943" cy="20669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Rounded Rectangle 7">
            <a:extLst>
              <a:ext uri="{FF2B5EF4-FFF2-40B4-BE49-F238E27FC236}">
                <a16:creationId xmlns:a16="http://schemas.microsoft.com/office/drawing/2014/main" id="{D48CD818-CE94-D1AC-C5A7-89EA6F504E75}"/>
              </a:ext>
            </a:extLst>
          </p:cNvPr>
          <p:cNvSpPr/>
          <p:nvPr/>
        </p:nvSpPr>
        <p:spPr>
          <a:xfrm>
            <a:off x="3696686" y="3844129"/>
            <a:ext cx="3879950" cy="586702"/>
          </a:xfrm>
          <a:prstGeom prst="roundRect">
            <a:avLst>
              <a:gd name="adj" fmla="val 10863"/>
            </a:avLst>
          </a:prstGeom>
          <a:noFill/>
          <a:ln w="28575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2000" b="1" dirty="0">
                <a:solidFill>
                  <a:schemeClr val="accent4">
                    <a:lumMod val="60000"/>
                    <a:lumOff val="40000"/>
                  </a:schemeClr>
                </a:solidFill>
                <a:cs typeface="B Zar" panose="00000400000000000000" pitchFamily="2" charset="-78"/>
              </a:rPr>
              <a:t>تغییرِ رویکرد «مصرف علم» به «تولید علم»</a:t>
            </a:r>
            <a:endParaRPr lang="fa-IR" sz="2000" b="1" dirty="0">
              <a:solidFill>
                <a:srgbClr val="9DFD9F"/>
              </a:solidFill>
              <a:cs typeface="B Zar" panose="00000400000000000000" pitchFamily="2" charset="-78"/>
            </a:endParaRPr>
          </a:p>
        </p:txBody>
      </p:sp>
      <p:sp>
        <p:nvSpPr>
          <p:cNvPr id="46" name="Striped Right Arrow 3">
            <a:extLst>
              <a:ext uri="{FF2B5EF4-FFF2-40B4-BE49-F238E27FC236}">
                <a16:creationId xmlns:a16="http://schemas.microsoft.com/office/drawing/2014/main" id="{F8CF14D2-4FB4-4AE1-B3D3-A71889ECA5D7}"/>
              </a:ext>
            </a:extLst>
          </p:cNvPr>
          <p:cNvSpPr/>
          <p:nvPr/>
        </p:nvSpPr>
        <p:spPr>
          <a:xfrm flipH="1">
            <a:off x="7870495" y="4026126"/>
            <a:ext cx="310804" cy="222710"/>
          </a:xfrm>
          <a:prstGeom prst="stripedRightArrow">
            <a:avLst>
              <a:gd name="adj1" fmla="val 50000"/>
              <a:gd name="adj2" fmla="val 50000"/>
            </a:avLst>
          </a:prstGeom>
          <a:solidFill>
            <a:schemeClr val="accent4">
              <a:lumMod val="60000"/>
              <a:lumOff val="40000"/>
            </a:schemeClr>
          </a:solidFill>
          <a:ln w="190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endParaRPr lang="fa-IR" sz="2400" b="1">
              <a:solidFill>
                <a:schemeClr val="accent4">
                  <a:lumMod val="60000"/>
                  <a:lumOff val="40000"/>
                </a:schemeClr>
              </a:solidFill>
              <a:cs typeface="B Zar" panose="00000400000000000000" pitchFamily="2" charset="-78"/>
            </a:endParaRPr>
          </a:p>
        </p:txBody>
      </p:sp>
      <p:pic>
        <p:nvPicPr>
          <p:cNvPr id="48" name="تولید علوم انسانی">
            <a:hlinkClick r:id="" action="ppaction://media"/>
            <a:extLst>
              <a:ext uri="{FF2B5EF4-FFF2-40B4-BE49-F238E27FC236}">
                <a16:creationId xmlns:a16="http://schemas.microsoft.com/office/drawing/2014/main" id="{0715B301-2B64-3DB9-8752-414A1D739113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3083871" y="3974762"/>
            <a:ext cx="433914" cy="325435"/>
          </a:xfrm>
          <a:prstGeom prst="roundRect">
            <a:avLst>
              <a:gd name="adj" fmla="val 24096"/>
            </a:avLst>
          </a:prstGeom>
          <a:ln>
            <a:solidFill>
              <a:schemeClr val="accent4">
                <a:lumMod val="60000"/>
                <a:lumOff val="40000"/>
              </a:schemeClr>
            </a:solidFill>
          </a:ln>
          <a:effectLst>
            <a:innerShdw blurRad="114300" dist="50800">
              <a:srgbClr val="000000">
                <a:alpha val="0"/>
              </a:srgbClr>
            </a:innerShdw>
          </a:effectLst>
        </p:spPr>
      </p:pic>
      <p:sp>
        <p:nvSpPr>
          <p:cNvPr id="49" name="Rounded Rectangle 15">
            <a:extLst>
              <a:ext uri="{FF2B5EF4-FFF2-40B4-BE49-F238E27FC236}">
                <a16:creationId xmlns:a16="http://schemas.microsoft.com/office/drawing/2014/main" id="{4E90103D-71B5-2173-CDB8-7799E8D1A5CC}"/>
              </a:ext>
            </a:extLst>
          </p:cNvPr>
          <p:cNvSpPr/>
          <p:nvPr/>
        </p:nvSpPr>
        <p:spPr>
          <a:xfrm>
            <a:off x="8380762" y="4969024"/>
            <a:ext cx="2206621" cy="586700"/>
          </a:xfrm>
          <a:prstGeom prst="roundRect">
            <a:avLst/>
          </a:prstGeom>
          <a:solidFill>
            <a:srgbClr val="00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2400" b="1" dirty="0">
                <a:solidFill>
                  <a:srgbClr val="130A01"/>
                </a:solidFill>
                <a:cs typeface="B Titr" panose="00000700000000000000" pitchFamily="2" charset="-78"/>
              </a:rPr>
              <a:t>شرط رسیدن</a:t>
            </a:r>
          </a:p>
        </p:txBody>
      </p: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0840FE8C-98AC-25DD-4328-C33B863AB8CE}"/>
              </a:ext>
            </a:extLst>
          </p:cNvPr>
          <p:cNvCxnSpPr>
            <a:cxnSpLocks/>
            <a:endCxn id="49" idx="3"/>
          </p:cNvCxnSpPr>
          <p:nvPr/>
        </p:nvCxnSpPr>
        <p:spPr>
          <a:xfrm flipH="1">
            <a:off x="10587383" y="5262374"/>
            <a:ext cx="775943" cy="0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Rounded Rectangle 7">
            <a:extLst>
              <a:ext uri="{FF2B5EF4-FFF2-40B4-BE49-F238E27FC236}">
                <a16:creationId xmlns:a16="http://schemas.microsoft.com/office/drawing/2014/main" id="{03CBFB49-95B0-ECF7-411F-65AFCC11AA62}"/>
              </a:ext>
            </a:extLst>
          </p:cNvPr>
          <p:cNvSpPr/>
          <p:nvPr/>
        </p:nvSpPr>
        <p:spPr>
          <a:xfrm>
            <a:off x="3686858" y="4968956"/>
            <a:ext cx="3879950" cy="586702"/>
          </a:xfrm>
          <a:prstGeom prst="roundRect">
            <a:avLst>
              <a:gd name="adj" fmla="val 10863"/>
            </a:avLst>
          </a:prstGeom>
          <a:noFill/>
          <a:ln w="28575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2000" b="1" dirty="0">
                <a:solidFill>
                  <a:schemeClr val="accent4">
                    <a:lumMod val="60000"/>
                    <a:lumOff val="40000"/>
                  </a:schemeClr>
                </a:solidFill>
                <a:cs typeface="B Zar" panose="00000400000000000000" pitchFamily="2" charset="-78"/>
              </a:rPr>
              <a:t>مجاهدت و </a:t>
            </a:r>
            <a:r>
              <a:rPr lang="fa-IR" sz="2000" b="1" dirty="0" err="1">
                <a:solidFill>
                  <a:schemeClr val="accent4">
                    <a:lumMod val="60000"/>
                    <a:lumOff val="40000"/>
                  </a:schemeClr>
                </a:solidFill>
                <a:cs typeface="B Zar" panose="00000400000000000000" pitchFamily="2" charset="-78"/>
              </a:rPr>
              <a:t>مبارزۀ</a:t>
            </a:r>
            <a:r>
              <a:rPr lang="fa-IR" sz="2000" b="1" dirty="0">
                <a:solidFill>
                  <a:schemeClr val="accent4">
                    <a:lumMod val="60000"/>
                    <a:lumOff val="40000"/>
                  </a:schemeClr>
                </a:solidFill>
                <a:cs typeface="B Zar" panose="00000400000000000000" pitchFamily="2" charset="-78"/>
              </a:rPr>
              <a:t> هوشمندانه</a:t>
            </a:r>
            <a:endParaRPr lang="fa-IR" sz="2000" b="1" dirty="0">
              <a:solidFill>
                <a:srgbClr val="9DFD9F"/>
              </a:solidFill>
              <a:cs typeface="B Zar" panose="00000400000000000000" pitchFamily="2" charset="-78"/>
            </a:endParaRPr>
          </a:p>
        </p:txBody>
      </p:sp>
      <p:sp>
        <p:nvSpPr>
          <p:cNvPr id="52" name="Striped Right Arrow 3">
            <a:extLst>
              <a:ext uri="{FF2B5EF4-FFF2-40B4-BE49-F238E27FC236}">
                <a16:creationId xmlns:a16="http://schemas.microsoft.com/office/drawing/2014/main" id="{8142A217-82EA-CC67-D648-0C5791D57892}"/>
              </a:ext>
            </a:extLst>
          </p:cNvPr>
          <p:cNvSpPr/>
          <p:nvPr/>
        </p:nvSpPr>
        <p:spPr>
          <a:xfrm flipH="1">
            <a:off x="7860667" y="5150953"/>
            <a:ext cx="310804" cy="222710"/>
          </a:xfrm>
          <a:prstGeom prst="stripedRightArrow">
            <a:avLst>
              <a:gd name="adj1" fmla="val 50000"/>
              <a:gd name="adj2" fmla="val 50000"/>
            </a:avLst>
          </a:prstGeom>
          <a:solidFill>
            <a:schemeClr val="accent4">
              <a:lumMod val="60000"/>
              <a:lumOff val="40000"/>
            </a:schemeClr>
          </a:solidFill>
          <a:ln w="190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endParaRPr lang="fa-IR" sz="2400" b="1">
              <a:solidFill>
                <a:schemeClr val="accent4">
                  <a:lumMod val="60000"/>
                  <a:lumOff val="40000"/>
                </a:schemeClr>
              </a:solidFill>
              <a:cs typeface="B Zar" panose="00000400000000000000" pitchFamily="2" charset="-78"/>
            </a:endParaRPr>
          </a:p>
        </p:txBody>
      </p:sp>
      <p:pic>
        <p:nvPicPr>
          <p:cNvPr id="53" name="13900526_3336_128k">
            <a:hlinkClick r:id="" action="ppaction://media"/>
            <a:extLst>
              <a:ext uri="{FF2B5EF4-FFF2-40B4-BE49-F238E27FC236}">
                <a16:creationId xmlns:a16="http://schemas.microsoft.com/office/drawing/2014/main" id="{CEF81E86-E79D-0AC1-6B4E-861BA24BA093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3214493" y="5150953"/>
            <a:ext cx="325435" cy="325435"/>
          </a:xfrm>
          <a:prstGeom prst="rect">
            <a:avLst/>
          </a:prstGeom>
          <a:effectLst>
            <a:glow rad="12700">
              <a:schemeClr val="accent4">
                <a:lumMod val="60000"/>
                <a:lumOff val="40000"/>
              </a:schemeClr>
            </a:glow>
            <a:outerShdw dist="50800" dir="4080000" sx="1000" sy="1000" algn="ctr" rotWithShape="0">
              <a:srgbClr val="000000"/>
            </a:outerShdw>
            <a:softEdge rad="0"/>
          </a:effectLst>
        </p:spPr>
      </p:pic>
      <p:sp>
        <p:nvSpPr>
          <p:cNvPr id="54" name="Rounded Rectangle 15">
            <a:extLst>
              <a:ext uri="{FF2B5EF4-FFF2-40B4-BE49-F238E27FC236}">
                <a16:creationId xmlns:a16="http://schemas.microsoft.com/office/drawing/2014/main" id="{8B5901C7-6D8B-D9A9-7A0A-60C76765C4D3}"/>
              </a:ext>
            </a:extLst>
          </p:cNvPr>
          <p:cNvSpPr/>
          <p:nvPr/>
        </p:nvSpPr>
        <p:spPr>
          <a:xfrm>
            <a:off x="8380762" y="6122742"/>
            <a:ext cx="2206621" cy="586700"/>
          </a:xfrm>
          <a:prstGeom prst="roundRect">
            <a:avLst/>
          </a:prstGeom>
          <a:solidFill>
            <a:srgbClr val="00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2400" b="1" dirty="0">
                <a:solidFill>
                  <a:srgbClr val="130A01"/>
                </a:solidFill>
                <a:cs typeface="B Titr" panose="00000700000000000000" pitchFamily="2" charset="-78"/>
              </a:rPr>
              <a:t>گستره</a:t>
            </a:r>
          </a:p>
        </p:txBody>
      </p: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58B91877-45F3-22DF-C20E-4CB94AC63C16}"/>
              </a:ext>
            </a:extLst>
          </p:cNvPr>
          <p:cNvCxnSpPr>
            <a:cxnSpLocks/>
            <a:endCxn id="54" idx="3"/>
          </p:cNvCxnSpPr>
          <p:nvPr/>
        </p:nvCxnSpPr>
        <p:spPr>
          <a:xfrm flipH="1">
            <a:off x="10587383" y="6416092"/>
            <a:ext cx="766417" cy="0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Rounded Rectangle 7">
            <a:extLst>
              <a:ext uri="{FF2B5EF4-FFF2-40B4-BE49-F238E27FC236}">
                <a16:creationId xmlns:a16="http://schemas.microsoft.com/office/drawing/2014/main" id="{E224C553-0DDF-2DF4-F522-BB713F9ABDC1}"/>
              </a:ext>
            </a:extLst>
          </p:cNvPr>
          <p:cNvSpPr/>
          <p:nvPr/>
        </p:nvSpPr>
        <p:spPr>
          <a:xfrm>
            <a:off x="5276859" y="6122740"/>
            <a:ext cx="2206622" cy="586702"/>
          </a:xfrm>
          <a:prstGeom prst="roundRect">
            <a:avLst>
              <a:gd name="adj" fmla="val 10863"/>
            </a:avLst>
          </a:prstGeom>
          <a:noFill/>
          <a:ln w="28575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fa-IR" sz="2000" b="1" dirty="0">
                <a:solidFill>
                  <a:schemeClr val="accent4">
                    <a:lumMod val="60000"/>
                    <a:lumOff val="40000"/>
                  </a:schemeClr>
                </a:solidFill>
                <a:cs typeface="B Zar" panose="00000400000000000000" pitchFamily="2" charset="-78"/>
              </a:rPr>
              <a:t>همۀ </a:t>
            </a:r>
            <a:r>
              <a:rPr lang="fa-IR" sz="2000" b="1" dirty="0" err="1">
                <a:solidFill>
                  <a:schemeClr val="accent4">
                    <a:lumMod val="60000"/>
                    <a:lumOff val="40000"/>
                  </a:schemeClr>
                </a:solidFill>
                <a:cs typeface="B Zar" panose="00000400000000000000" pitchFamily="2" charset="-78"/>
              </a:rPr>
              <a:t>رشته‌های</a:t>
            </a:r>
            <a:r>
              <a:rPr lang="fa-IR" sz="2000" b="1" dirty="0">
                <a:solidFill>
                  <a:schemeClr val="accent4">
                    <a:lumMod val="60000"/>
                    <a:lumOff val="40000"/>
                  </a:schemeClr>
                </a:solidFill>
                <a:cs typeface="B Zar" panose="00000400000000000000" pitchFamily="2" charset="-78"/>
              </a:rPr>
              <a:t> علمی</a:t>
            </a:r>
            <a:endParaRPr lang="fa-IR" sz="2000" b="1" dirty="0">
              <a:solidFill>
                <a:srgbClr val="9DFD9F"/>
              </a:solidFill>
              <a:cs typeface="B Zar" panose="00000400000000000000" pitchFamily="2" charset="-78"/>
            </a:endParaRPr>
          </a:p>
        </p:txBody>
      </p:sp>
      <p:sp>
        <p:nvSpPr>
          <p:cNvPr id="57" name="Striped Right Arrow 3">
            <a:extLst>
              <a:ext uri="{FF2B5EF4-FFF2-40B4-BE49-F238E27FC236}">
                <a16:creationId xmlns:a16="http://schemas.microsoft.com/office/drawing/2014/main" id="{D51295CF-9774-A036-392C-7AAC47F16B1F}"/>
              </a:ext>
            </a:extLst>
          </p:cNvPr>
          <p:cNvSpPr/>
          <p:nvPr/>
        </p:nvSpPr>
        <p:spPr>
          <a:xfrm flipH="1">
            <a:off x="7860667" y="6308444"/>
            <a:ext cx="310804" cy="222710"/>
          </a:xfrm>
          <a:prstGeom prst="stripedRightArrow">
            <a:avLst>
              <a:gd name="adj1" fmla="val 50000"/>
              <a:gd name="adj2" fmla="val 50000"/>
            </a:avLst>
          </a:prstGeom>
          <a:solidFill>
            <a:schemeClr val="accent4">
              <a:lumMod val="60000"/>
              <a:lumOff val="40000"/>
            </a:schemeClr>
          </a:solidFill>
          <a:ln w="190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endParaRPr lang="fa-IR" sz="2400" b="1">
              <a:solidFill>
                <a:schemeClr val="accent4">
                  <a:lumMod val="60000"/>
                  <a:lumOff val="40000"/>
                </a:schemeClr>
              </a:solidFill>
              <a:cs typeface="B Zar" panose="00000400000000000000" pitchFamily="2" charset="-78"/>
            </a:endParaRPr>
          </a:p>
        </p:txBody>
      </p:sp>
      <p:pic>
        <p:nvPicPr>
          <p:cNvPr id="58" name="علوم پایه">
            <a:hlinkClick r:id="" action="ppaction://media"/>
            <a:extLst>
              <a:ext uri="{FF2B5EF4-FFF2-40B4-BE49-F238E27FC236}">
                <a16:creationId xmlns:a16="http://schemas.microsoft.com/office/drawing/2014/main" id="{DE343333-2D2A-A0DA-4792-07B87109FB3D}"/>
              </a:ext>
            </a:extLst>
          </p:cNvPr>
          <p:cNvPicPr>
            <a:picLocks noChangeAspect="1"/>
          </p:cNvPicPr>
          <p:nvPr>
            <a:vide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2550217" y="6709442"/>
            <a:ext cx="440499" cy="330374"/>
          </a:xfrm>
          <a:prstGeom prst="roundRect">
            <a:avLst>
              <a:gd name="adj" fmla="val 24096"/>
            </a:avLst>
          </a:prstGeom>
          <a:ln>
            <a:solidFill>
              <a:schemeClr val="accent4">
                <a:lumMod val="60000"/>
                <a:lumOff val="40000"/>
              </a:schemeClr>
            </a:solidFill>
          </a:ln>
          <a:effectLst>
            <a:innerShdw blurRad="114300" dist="50800">
              <a:srgbClr val="000000">
                <a:alpha val="0"/>
              </a:srgbClr>
            </a:innerShdw>
          </a:effectLst>
        </p:spPr>
      </p:pic>
      <p:pic>
        <p:nvPicPr>
          <p:cNvPr id="59" name="علوم انسانی روح دانش">
            <a:hlinkClick r:id="" action="ppaction://media"/>
            <a:extLst>
              <a:ext uri="{FF2B5EF4-FFF2-40B4-BE49-F238E27FC236}">
                <a16:creationId xmlns:a16="http://schemas.microsoft.com/office/drawing/2014/main" id="{F23291C5-8EAA-4F83-5813-A34748DCFC04}"/>
              </a:ext>
            </a:extLst>
          </p:cNvPr>
          <p:cNvPicPr>
            <a:picLocks noChangeAspect="1"/>
          </p:cNvPicPr>
          <p:nvPr>
            <a:vide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2543422" y="5907821"/>
            <a:ext cx="440500" cy="330375"/>
          </a:xfrm>
          <a:prstGeom prst="roundRect">
            <a:avLst>
              <a:gd name="adj" fmla="val 24096"/>
            </a:avLst>
          </a:prstGeom>
          <a:ln>
            <a:solidFill>
              <a:schemeClr val="accent4">
                <a:lumMod val="60000"/>
                <a:lumOff val="40000"/>
              </a:schemeClr>
            </a:solidFill>
          </a:ln>
          <a:effectLst>
            <a:innerShdw blurRad="114300" dist="50800">
              <a:srgbClr val="000000">
                <a:alpha val="0"/>
              </a:srgbClr>
            </a:innerShdw>
          </a:effectLst>
        </p:spPr>
      </p:pic>
      <p:cxnSp>
        <p:nvCxnSpPr>
          <p:cNvPr id="60" name="Straight Arrow Connector 59">
            <a:extLst>
              <a:ext uri="{FF2B5EF4-FFF2-40B4-BE49-F238E27FC236}">
                <a16:creationId xmlns:a16="http://schemas.microsoft.com/office/drawing/2014/main" id="{B20D6913-CC3D-21F1-EAFD-A859EC705700}"/>
              </a:ext>
            </a:extLst>
          </p:cNvPr>
          <p:cNvCxnSpPr>
            <a:cxnSpLocks/>
            <a:stCxn id="56" idx="1"/>
            <a:endCxn id="62" idx="3"/>
          </p:cNvCxnSpPr>
          <p:nvPr/>
        </p:nvCxnSpPr>
        <p:spPr>
          <a:xfrm flipH="1" flipV="1">
            <a:off x="4806386" y="6060302"/>
            <a:ext cx="470473" cy="355789"/>
          </a:xfrm>
          <a:prstGeom prst="straightConnector1">
            <a:avLst/>
          </a:prstGeom>
          <a:ln w="28575">
            <a:solidFill>
              <a:schemeClr val="accent4">
                <a:lumMod val="60000"/>
                <a:lumOff val="40000"/>
              </a:schemeClr>
            </a:solidFill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21749365-BC71-EE3E-BD94-CC44772008EF}"/>
              </a:ext>
            </a:extLst>
          </p:cNvPr>
          <p:cNvCxnSpPr>
            <a:cxnSpLocks/>
            <a:stCxn id="56" idx="1"/>
            <a:endCxn id="63" idx="3"/>
          </p:cNvCxnSpPr>
          <p:nvPr/>
        </p:nvCxnSpPr>
        <p:spPr>
          <a:xfrm flipH="1">
            <a:off x="4810972" y="6416091"/>
            <a:ext cx="465887" cy="363640"/>
          </a:xfrm>
          <a:prstGeom prst="straightConnector1">
            <a:avLst/>
          </a:prstGeom>
          <a:ln w="28575">
            <a:solidFill>
              <a:schemeClr val="accent4">
                <a:lumMod val="60000"/>
                <a:lumOff val="40000"/>
              </a:schemeClr>
            </a:solidFill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Box 61">
            <a:extLst>
              <a:ext uri="{FF2B5EF4-FFF2-40B4-BE49-F238E27FC236}">
                <a16:creationId xmlns:a16="http://schemas.microsoft.com/office/drawing/2014/main" id="{FA481F5D-6E63-A18E-395E-484BE2CB4CBC}"/>
              </a:ext>
            </a:extLst>
          </p:cNvPr>
          <p:cNvSpPr txBox="1"/>
          <p:nvPr/>
        </p:nvSpPr>
        <p:spPr>
          <a:xfrm>
            <a:off x="3206186" y="5875636"/>
            <a:ext cx="1600200" cy="369332"/>
          </a:xfrm>
          <a:prstGeom prst="rect">
            <a:avLst/>
          </a:prstGeom>
          <a:noFill/>
          <a:ln w="19050">
            <a:solidFill>
              <a:schemeClr val="accent4">
                <a:lumMod val="60000"/>
                <a:lumOff val="40000"/>
              </a:schemeClr>
            </a:solidFill>
            <a:prstDash val="sysDash"/>
          </a:ln>
        </p:spPr>
        <p:txBody>
          <a:bodyPr wrap="square">
            <a:spAutoFit/>
          </a:bodyPr>
          <a:lstStyle/>
          <a:p>
            <a:pPr algn="ctr"/>
            <a:r>
              <a:rPr lang="fa-IR" sz="1800" b="1" dirty="0">
                <a:solidFill>
                  <a:schemeClr val="accent4">
                    <a:lumMod val="60000"/>
                    <a:lumOff val="40000"/>
                  </a:schemeClr>
                </a:solidFill>
                <a:cs typeface="B Zar" panose="00000400000000000000" pitchFamily="2" charset="-78"/>
              </a:rPr>
              <a:t>علوم انسانی</a:t>
            </a:r>
            <a:endParaRPr lang="en-US" sz="1800" dirty="0"/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53127430-B8C2-D4C2-6D06-5727B8D9BED0}"/>
              </a:ext>
            </a:extLst>
          </p:cNvPr>
          <p:cNvSpPr txBox="1"/>
          <p:nvPr/>
        </p:nvSpPr>
        <p:spPr>
          <a:xfrm>
            <a:off x="3210772" y="6510426"/>
            <a:ext cx="1600200" cy="538609"/>
          </a:xfrm>
          <a:prstGeom prst="rect">
            <a:avLst/>
          </a:prstGeom>
          <a:noFill/>
          <a:ln w="19050">
            <a:solidFill>
              <a:schemeClr val="accent4">
                <a:lumMod val="60000"/>
                <a:lumOff val="40000"/>
              </a:schemeClr>
            </a:solidFill>
            <a:prstDash val="sysDash"/>
          </a:ln>
        </p:spPr>
        <p:txBody>
          <a:bodyPr wrap="square">
            <a:spAutoFit/>
          </a:bodyPr>
          <a:lstStyle/>
          <a:p>
            <a:pPr algn="ctr"/>
            <a:r>
              <a:rPr lang="fa-IR" sz="1800" b="1" dirty="0">
                <a:solidFill>
                  <a:schemeClr val="accent4">
                    <a:lumMod val="60000"/>
                    <a:lumOff val="40000"/>
                  </a:schemeClr>
                </a:solidFill>
                <a:cs typeface="B Zar" panose="00000400000000000000" pitchFamily="2" charset="-78"/>
              </a:rPr>
              <a:t>علوم تجربی</a:t>
            </a:r>
          </a:p>
          <a:p>
            <a:pPr algn="ctr"/>
            <a:r>
              <a:rPr lang="fa-IR" sz="1100" b="1" dirty="0">
                <a:solidFill>
                  <a:schemeClr val="accent4">
                    <a:lumMod val="60000"/>
                    <a:lumOff val="40000"/>
                  </a:schemeClr>
                </a:solidFill>
                <a:cs typeface="B Zar" panose="00000400000000000000" pitchFamily="2" charset="-78"/>
              </a:rPr>
              <a:t>(اعمّ از علوم </a:t>
            </a:r>
            <a:r>
              <a:rPr lang="fa-IR" sz="1100" b="1" dirty="0">
                <a:solidFill>
                  <a:srgbClr val="9DFD9F"/>
                </a:solidFill>
                <a:cs typeface="B Zar" panose="00000400000000000000" pitchFamily="2" charset="-78"/>
              </a:rPr>
              <a:t>پایه</a:t>
            </a:r>
            <a:r>
              <a:rPr lang="fa-IR" sz="1100" b="1" dirty="0">
                <a:solidFill>
                  <a:schemeClr val="accent4">
                    <a:lumMod val="60000"/>
                    <a:lumOff val="40000"/>
                  </a:schemeClr>
                </a:solidFill>
                <a:cs typeface="B Zar" panose="00000400000000000000" pitchFamily="2" charset="-78"/>
              </a:rPr>
              <a:t> و مهندسی)</a:t>
            </a:r>
            <a:endParaRPr lang="en-US" sz="1100" dirty="0"/>
          </a:p>
        </p:txBody>
      </p: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3A37B1F2-1621-A91E-E784-10739C1F386E}"/>
              </a:ext>
            </a:extLst>
          </p:cNvPr>
          <p:cNvCxnSpPr>
            <a:cxnSpLocks/>
          </p:cNvCxnSpPr>
          <p:nvPr/>
        </p:nvCxnSpPr>
        <p:spPr>
          <a:xfrm>
            <a:off x="11363326" y="5281613"/>
            <a:ext cx="0" cy="1152525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10BA6430-BCF1-405A-0A50-324B7CDA114E}"/>
              </a:ext>
            </a:extLst>
          </p:cNvPr>
          <p:cNvCxnSpPr>
            <a:cxnSpLocks/>
          </p:cNvCxnSpPr>
          <p:nvPr/>
        </p:nvCxnSpPr>
        <p:spPr>
          <a:xfrm flipH="1" flipV="1">
            <a:off x="11344172" y="2381256"/>
            <a:ext cx="864497" cy="12842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005D790-DEC7-22D3-10BA-BE4530F57D3A}"/>
              </a:ext>
            </a:extLst>
          </p:cNvPr>
          <p:cNvCxnSpPr>
            <a:cxnSpLocks/>
          </p:cNvCxnSpPr>
          <p:nvPr/>
        </p:nvCxnSpPr>
        <p:spPr>
          <a:xfrm>
            <a:off x="11363699" y="2379162"/>
            <a:ext cx="0" cy="600812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15427D5-9C29-88A1-9BA2-57C214E4E026}"/>
              </a:ext>
            </a:extLst>
          </p:cNvPr>
          <p:cNvCxnSpPr>
            <a:cxnSpLocks/>
          </p:cNvCxnSpPr>
          <p:nvPr/>
        </p:nvCxnSpPr>
        <p:spPr>
          <a:xfrm>
            <a:off x="11363597" y="2931215"/>
            <a:ext cx="0" cy="1214543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C653A73-83F2-9B73-9F4E-0FC8D9C2A154}"/>
              </a:ext>
            </a:extLst>
          </p:cNvPr>
          <p:cNvCxnSpPr>
            <a:cxnSpLocks/>
          </p:cNvCxnSpPr>
          <p:nvPr/>
        </p:nvCxnSpPr>
        <p:spPr>
          <a:xfrm>
            <a:off x="11363222" y="4129408"/>
            <a:ext cx="0" cy="1152205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8689D67C-811B-3B4B-C53B-C207C3D92452}"/>
              </a:ext>
            </a:extLst>
          </p:cNvPr>
          <p:cNvPicPr>
            <a:picLocks noChangeAspect="1"/>
          </p:cNvPicPr>
          <p:nvPr/>
        </p:nvPicPr>
        <p:blipFill>
          <a:blip r:embed="rId19" cstate="print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artisticPhotocopy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6956425"/>
            <a:ext cx="622300" cy="622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0666501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500"/>
                            </p:stCondLst>
                            <p:childTnLst>
                              <p:par>
                                <p:cTn id="5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00"/>
                            </p:stCondLst>
                            <p:childTnLst>
                              <p:par>
                                <p:cTn id="64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000"/>
                            </p:stCondLst>
                            <p:childTnLst>
                              <p:par>
                                <p:cTn id="68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500"/>
                            </p:stCondLst>
                            <p:childTnLst>
                              <p:par>
                                <p:cTn id="72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2000"/>
                            </p:stCondLst>
                            <p:childTnLst>
                              <p:par>
                                <p:cTn id="76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2500"/>
                            </p:stCondLst>
                            <p:childTnLst>
                              <p:par>
                                <p:cTn id="8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500"/>
                            </p:stCondLst>
                            <p:childTnLst>
                              <p:par>
                                <p:cTn id="88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1000"/>
                            </p:stCondLst>
                            <p:childTnLst>
                              <p:par>
                                <p:cTn id="92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1500"/>
                            </p:stCondLst>
                            <p:childTnLst>
                              <p:par>
                                <p:cTn id="96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8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0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2500"/>
                            </p:stCondLst>
                            <p:childTnLst>
                              <p:par>
                                <p:cTn id="10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500"/>
                            </p:stCondLst>
                            <p:childTnLst>
                              <p:par>
                                <p:cTn id="112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16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1500"/>
                            </p:stCondLst>
                            <p:childTnLst>
                              <p:par>
                                <p:cTn id="120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2000"/>
                            </p:stCondLst>
                            <p:childTnLst>
                              <p:par>
                                <p:cTn id="124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2500"/>
                            </p:stCondLst>
                            <p:childTnLst>
                              <p:par>
                                <p:cTn id="12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4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5" fill="hold">
                            <p:stCondLst>
                              <p:cond delay="500"/>
                            </p:stCondLst>
                            <p:childTnLst>
                              <p:par>
                                <p:cTn id="136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1000"/>
                            </p:stCondLst>
                            <p:childTnLst>
                              <p:par>
                                <p:cTn id="140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4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4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46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7" fill="hold">
                            <p:stCondLst>
                              <p:cond delay="2000"/>
                            </p:stCondLst>
                            <p:childTnLst>
                              <p:par>
                                <p:cTn id="148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0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5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500"/>
                            </p:stCondLst>
                            <p:childTnLst>
                              <p:par>
                                <p:cTn id="157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9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1000"/>
                            </p:stCondLst>
                            <p:childTnLst>
                              <p:par>
                                <p:cTn id="16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500"/>
                            </p:stCondLst>
                            <p:childTnLst>
                              <p:par>
                                <p:cTn id="16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1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1000"/>
                            </p:stCondLst>
                            <p:childTnLst>
                              <p:par>
                                <p:cTn id="17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7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  <p:video fullScrn="1">
              <p:cMediaNode vol="80000">
                <p:cTn id="176" fill="hold" display="0">
                  <p:stCondLst>
                    <p:cond delay="indefinite"/>
                  </p:stCondLst>
                </p:cTn>
                <p:tgtEl>
                  <p:spTgt spid="42"/>
                </p:tgtEl>
              </p:cMediaNode>
            </p:video>
            <p:video fullScrn="1">
              <p:cMediaNode vol="80000">
                <p:cTn id="177" fill="hold" display="0">
                  <p:stCondLst>
                    <p:cond delay="indefinite"/>
                  </p:stCondLst>
                </p:cTn>
                <p:tgtEl>
                  <p:spTgt spid="48"/>
                </p:tgtEl>
              </p:cMediaNode>
            </p:video>
            <p:audio>
              <p:cMediaNode vol="80000">
                <p:cTn id="17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3"/>
                </p:tgtEl>
              </p:cMediaNode>
            </p:audio>
            <p:video fullScrn="1">
              <p:cMediaNode vol="80000">
                <p:cTn id="179" fill="hold" display="0">
                  <p:stCondLst>
                    <p:cond delay="indefinite"/>
                  </p:stCondLst>
                </p:cTn>
                <p:tgtEl>
                  <p:spTgt spid="58"/>
                </p:tgtEl>
              </p:cMediaNode>
            </p:video>
            <p:video fullScrn="1">
              <p:cMediaNode vol="80000">
                <p:cTn id="180" fill="hold" display="0">
                  <p:stCondLst>
                    <p:cond delay="indefinite"/>
                  </p:stCondLst>
                </p:cTn>
                <p:tgtEl>
                  <p:spTgt spid="59"/>
                </p:tgtEl>
              </p:cMediaNode>
            </p:video>
          </p:childTnLst>
        </p:cTn>
      </p:par>
    </p:tnLst>
    <p:bldLst>
      <p:bldP spid="9" grpId="0" animBg="1"/>
      <p:bldP spid="10" grpId="0" animBg="1"/>
      <p:bldP spid="11" grpId="0" animBg="1"/>
      <p:bldP spid="18" grpId="0" animBg="1"/>
      <p:bldP spid="28" grpId="0" animBg="1"/>
      <p:bldP spid="30" grpId="0" animBg="1"/>
      <p:bldP spid="34" grpId="0" animBg="1"/>
      <p:bldP spid="35" grpId="0" animBg="1"/>
      <p:bldP spid="38" grpId="0" animBg="1"/>
      <p:bldP spid="40" grpId="0" animBg="1"/>
      <p:bldP spid="41" grpId="0" animBg="1"/>
      <p:bldP spid="43" grpId="0" animBg="1"/>
      <p:bldP spid="45" grpId="0" animBg="1"/>
      <p:bldP spid="46" grpId="0" animBg="1"/>
      <p:bldP spid="49" grpId="0" animBg="1"/>
      <p:bldP spid="51" grpId="0" animBg="1"/>
      <p:bldP spid="52" grpId="0" animBg="1"/>
      <p:bldP spid="54" grpId="0" animBg="1"/>
      <p:bldP spid="56" grpId="0" animBg="1"/>
      <p:bldP spid="57" grpId="0" animBg="1"/>
      <p:bldP spid="62" grpId="0" animBg="1"/>
      <p:bldP spid="6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5170" y="3024013"/>
            <a:ext cx="9515583" cy="1199504"/>
          </a:xfrm>
        </p:spPr>
        <p:txBody>
          <a:bodyPr/>
          <a:lstStyle/>
          <a:p>
            <a:pPr algn="ctr"/>
            <a:r>
              <a:rPr lang="fa-IR" b="1">
                <a:solidFill>
                  <a:srgbClr val="FFFF00"/>
                </a:solidFill>
                <a:cs typeface="B Zar" panose="00000400000000000000" pitchFamily="2" charset="-78"/>
              </a:rPr>
              <a:t>«و </a:t>
            </a:r>
            <a:r>
              <a:rPr lang="fa-IR" b="1" dirty="0">
                <a:solidFill>
                  <a:srgbClr val="FFFF00"/>
                </a:solidFill>
                <a:cs typeface="B Zar" panose="00000400000000000000" pitchFamily="2" charset="-78"/>
              </a:rPr>
              <a:t>آخِرُ </a:t>
            </a:r>
            <a:r>
              <a:rPr lang="fa-IR" b="1">
                <a:solidFill>
                  <a:srgbClr val="FFFF00"/>
                </a:solidFill>
                <a:cs typeface="B Zar" panose="00000400000000000000" pitchFamily="2" charset="-78"/>
              </a:rPr>
              <a:t>دَعواهُم أنِ </a:t>
            </a:r>
            <a:r>
              <a:rPr lang="fa-IR" b="1" dirty="0">
                <a:solidFill>
                  <a:srgbClr val="FFFF00"/>
                </a:solidFill>
                <a:cs typeface="B Zar" panose="00000400000000000000" pitchFamily="2" charset="-78"/>
              </a:rPr>
              <a:t>الحمدُ لله </a:t>
            </a:r>
            <a:r>
              <a:rPr lang="fa-IR" b="1">
                <a:solidFill>
                  <a:srgbClr val="FFFF00"/>
                </a:solidFill>
                <a:cs typeface="B Zar" panose="00000400000000000000" pitchFamily="2" charset="-78"/>
              </a:rPr>
              <a:t>ربّ العالَمین»</a:t>
            </a:r>
            <a:endParaRPr lang="fa-IR" b="1" dirty="0">
              <a:solidFill>
                <a:srgbClr val="FFFF00"/>
              </a:solidFill>
              <a:cs typeface="B Zar" panose="000004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924163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3078</TotalTime>
  <Words>901</Words>
  <Application>Microsoft Office PowerPoint</Application>
  <PresentationFormat>Custom</PresentationFormat>
  <Paragraphs>212</Paragraphs>
  <Slides>14</Slides>
  <Notes>8</Notes>
  <HiddenSlides>0</HiddenSlides>
  <MMClips>15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Arial</vt:lpstr>
      <vt:lpstr>Calibri</vt:lpstr>
      <vt:lpstr>Calibri Light</vt:lpstr>
      <vt:lpstr>IranNastaliq</vt:lpstr>
      <vt:lpstr>tahoma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«و آخِرُ دَعواهُم أنِ الحمدُ لله ربّ العالَمین»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Boss_MollaAhmadi</cp:lastModifiedBy>
  <cp:revision>417</cp:revision>
  <dcterms:created xsi:type="dcterms:W3CDTF">2023-01-15T12:58:36Z</dcterms:created>
  <dcterms:modified xsi:type="dcterms:W3CDTF">2023-06-15T05:30:09Z</dcterms:modified>
</cp:coreProperties>
</file>