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28"/>
  </p:notesMasterIdLst>
  <p:sldIdLst>
    <p:sldId id="265" r:id="rId3"/>
    <p:sldId id="328" r:id="rId4"/>
    <p:sldId id="329" r:id="rId5"/>
    <p:sldId id="257" r:id="rId6"/>
    <p:sldId id="330" r:id="rId7"/>
    <p:sldId id="331" r:id="rId8"/>
    <p:sldId id="313" r:id="rId9"/>
    <p:sldId id="321" r:id="rId10"/>
    <p:sldId id="259" r:id="rId11"/>
    <p:sldId id="323" r:id="rId12"/>
    <p:sldId id="260" r:id="rId13"/>
    <p:sldId id="261" r:id="rId14"/>
    <p:sldId id="317" r:id="rId15"/>
    <p:sldId id="316" r:id="rId16"/>
    <p:sldId id="263" r:id="rId17"/>
    <p:sldId id="314" r:id="rId18"/>
    <p:sldId id="324" r:id="rId19"/>
    <p:sldId id="327" r:id="rId20"/>
    <p:sldId id="315" r:id="rId21"/>
    <p:sldId id="325" r:id="rId22"/>
    <p:sldId id="311" r:id="rId23"/>
    <p:sldId id="326" r:id="rId24"/>
    <p:sldId id="312" r:id="rId25"/>
    <p:sldId id="318" r:id="rId26"/>
    <p:sldId id="300" r:id="rId27"/>
  </p:sldIdLst>
  <p:sldSz cx="12192000" cy="6858000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3B5C"/>
    <a:srgbClr val="00FF00"/>
    <a:srgbClr val="00FFFF"/>
    <a:srgbClr val="9DD9D6"/>
    <a:srgbClr val="2F2269"/>
    <a:srgbClr val="E9E7DB"/>
    <a:srgbClr val="ED2024"/>
    <a:srgbClr val="9DFD9F"/>
    <a:srgbClr val="07335D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1987" autoAdjust="0"/>
    <p:restoredTop sz="95501" autoAdjust="0"/>
  </p:normalViewPr>
  <p:slideViewPr>
    <p:cSldViewPr snapToGrid="0" showGuides="1">
      <p:cViewPr varScale="1">
        <p:scale>
          <a:sx n="103" d="100"/>
          <a:sy n="103" d="100"/>
        </p:scale>
        <p:origin x="114" y="276"/>
      </p:cViewPr>
      <p:guideLst>
        <p:guide pos="3840"/>
        <p:guide orient="horz" pos="2183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A25A3CF-55D8-459E-8C19-B138C51E4C74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C7F5052-F59D-4206-B5C2-71C52C68959D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96284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D29EF-CF1C-4F74-A798-E18C86FF6EC0}" type="slidenum">
              <a:rPr lang="fa-IR" smtClean="0"/>
              <a:t>1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13985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BAEEB-2FBE-4A02-9A12-CAE3475BBFE2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6A54-9BCD-4E15-88FF-569D0FCB213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10946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BAEEB-2FBE-4A02-9A12-CAE3475BBFE2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6A54-9BCD-4E15-88FF-569D0FCB213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87668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BAEEB-2FBE-4A02-9A12-CAE3475BBFE2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6A54-9BCD-4E15-88FF-569D0FCB213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88651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C62A1-44C6-F665-4A3D-1BE81C4EAE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CD5640-00F6-38B1-17AF-3A7A99B2C3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99D89E-4566-A32B-BC5A-5ACBEF577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948E8-84CD-46BF-BA33-DDA535901890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26B8C-B490-7108-C6D7-EDAFE598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6152DF-1733-D73C-99F2-8EB1054E9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28DC6-413D-4E54-A555-8E72F07B94A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393713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3CC87-2AB9-A009-DD82-752555A35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86B6FE-4748-EFD2-71D4-4BFD7C939C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802F6B-9092-DA29-CF6C-8AFAC2687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948E8-84CD-46BF-BA33-DDA535901890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17F75-BB48-C2DC-F5B7-C5E16F67E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898F5-FB69-5BE6-7E1A-EBDF0C259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28DC6-413D-4E54-A555-8E72F07B94A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371314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82C8E-067E-B55D-F4B6-155CB7934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72D42C-E0FB-84B7-5C36-A35C37B01C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39559-1F88-F56F-FA5B-39198B3FF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948E8-84CD-46BF-BA33-DDA535901890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F3B69C-F1C7-1A52-1EC6-55E409B7A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708AE4-86D5-620D-0FD9-7A68F63DE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28DC6-413D-4E54-A555-8E72F07B94A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82000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01006-A521-684C-11D4-4BD417071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CCA9DE-B224-3CE8-E27A-F312C67213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553D31-06BD-9B79-DEB2-4A1B6F4333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74DAED-A91C-93DF-FB00-A52925FE4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948E8-84CD-46BF-BA33-DDA535901890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593316-DDDD-0A26-ED33-68F3D10D4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810B93-5FCE-287C-1F53-FC99616A0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28DC6-413D-4E54-A555-8E72F07B94A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452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7E3A7-2092-55C3-6EA2-DC7D020AF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17CF6-E5B1-3EC0-0532-455C90A2D5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2857FB-CB6A-09DD-6ED5-709664E2D2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90637A-A8F2-D863-BE95-CE3C7A8CBD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3EA82F-F32C-B857-A4D3-17CA2D1DBB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874156-7FE8-72EB-1890-0D569EB3C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948E8-84CD-46BF-BA33-DDA535901890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411732-7F1B-0816-FBF3-4B6DBA930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559EA5-FD78-7E04-D6AE-B25CD6F94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28DC6-413D-4E54-A555-8E72F07B94A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085217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CB08B-0E29-8B6B-22F5-B300C2575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C88861-7CA4-3469-F408-23B643E62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948E8-84CD-46BF-BA33-DDA535901890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2EBCA8-5265-B084-74C3-2CD5F6408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31E60C-6DB0-6DB4-D257-1B67D59C6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28DC6-413D-4E54-A555-8E72F07B94A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354763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7E7ECA-4B6B-10CE-DD70-A54B673D3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948E8-84CD-46BF-BA33-DDA535901890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8EC719-6796-E530-FCDB-3B81BEE19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80F010-2B33-3DD3-6B7D-1399067E9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28DC6-413D-4E54-A555-8E72F07B94A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530969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0D1BD-2171-B06E-280C-09620A359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CBB040-22B3-400B-F4E4-EA2241D29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847CE0-36F9-96F7-8FCD-5AEBC2A57B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C8087A-7B0E-1CB0-2FCD-9574C77F0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948E8-84CD-46BF-BA33-DDA535901890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2667D0-A1B6-52B2-64F2-335D709C0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24CFBC-3127-74C5-887F-CC4C7C294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28DC6-413D-4E54-A555-8E72F07B94A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80358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BAEEB-2FBE-4A02-9A12-CAE3475BBFE2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6A54-9BCD-4E15-88FF-569D0FCB213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242695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F7BC3-7E83-55D4-4C38-1489FDC53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89E636-5951-48A3-9B7B-177D0BE4C0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D4EA10-D202-F4D3-6205-BC91F0D7EA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B438DE-CCC1-6F87-41C7-08EE1B8F9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948E8-84CD-46BF-BA33-DDA535901890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754766-DA27-0D80-6CD9-0F497653D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678268-0B4E-650B-F6DB-8C3215372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28DC6-413D-4E54-A555-8E72F07B94A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84766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9B219-07F1-C8F1-1D10-CEFACC683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12135F-1087-3BB8-7EDE-DB29AB5C9B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7D18C-FEE3-07B2-0C7D-EFD39A5D3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948E8-84CD-46BF-BA33-DDA535901890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C24080-7538-C186-0871-74CBC1120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FD5A9-DD61-D7FC-14D7-DE95F51B5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28DC6-413D-4E54-A555-8E72F07B94A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121617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CC9BDB-C099-A5FC-A08F-6B16FE5C68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9E800-7899-B734-3D1E-F2C0DF9841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BCBA3-0A3F-0253-4410-D4D2E8168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948E8-84CD-46BF-BA33-DDA535901890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C7E03-3FB2-FA7E-F12C-AC1DA3CE2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6CD48-DE01-D722-8921-AFB128B13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28DC6-413D-4E54-A555-8E72F07B94A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72361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BAEEB-2FBE-4A02-9A12-CAE3475BBFE2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6A54-9BCD-4E15-88FF-569D0FCB213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28621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BAEEB-2FBE-4A02-9A12-CAE3475BBFE2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6A54-9BCD-4E15-88FF-569D0FCB213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37126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BAEEB-2FBE-4A02-9A12-CAE3475BBFE2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6A54-9BCD-4E15-88FF-569D0FCB213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665711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BAEEB-2FBE-4A02-9A12-CAE3475BBFE2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6A54-9BCD-4E15-88FF-569D0FCB213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78456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BAEEB-2FBE-4A02-9A12-CAE3475BBFE2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6A54-9BCD-4E15-88FF-569D0FCB213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11547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BAEEB-2FBE-4A02-9A12-CAE3475BBFE2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6A54-9BCD-4E15-88FF-569D0FCB213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37429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BAEEB-2FBE-4A02-9A12-CAE3475BBFE2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36A54-9BCD-4E15-88FF-569D0FCB213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25145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0BAEEB-2FBE-4A02-9A12-CAE3475BBFE2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36A54-9BCD-4E15-88FF-569D0FCB213C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66028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D99B9D-3D3B-8F84-4637-EA34946C8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61C128-0C56-0C7D-DF23-27271672B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73EC4A-0793-1153-525E-76FF5DA0EA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48E8-84CD-46BF-BA33-DDA535901890}" type="datetimeFigureOut">
              <a:rPr lang="fa-IR" smtClean="0"/>
              <a:t>25/11/1444</a:t>
            </a:fld>
            <a:endParaRPr lang="fa-I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DC6C43-E0A4-DD40-2B5C-EF119B4186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0EBAAC-0970-608D-61B6-F9185D1CC2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28DC6-413D-4E54-A555-8E72F07B94A8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1335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6.jpg"/><Relationship Id="rId7" Type="http://schemas.openxmlformats.org/officeDocument/2006/relationships/image" Target="../media/image19.jpeg"/><Relationship Id="rId12" Type="http://schemas.microsoft.com/office/2007/relationships/hdphoto" Target="../media/hdphoto2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11" Type="http://schemas.openxmlformats.org/officeDocument/2006/relationships/image" Target="../media/image5.png"/><Relationship Id="rId5" Type="http://schemas.microsoft.com/office/2007/relationships/hdphoto" Target="../media/hdphoto3.wdp"/><Relationship Id="rId10" Type="http://schemas.openxmlformats.org/officeDocument/2006/relationships/image" Target="../media/image22.jpeg"/><Relationship Id="rId4" Type="http://schemas.openxmlformats.org/officeDocument/2006/relationships/image" Target="../media/image17.png"/><Relationship Id="rId9" Type="http://schemas.openxmlformats.org/officeDocument/2006/relationships/image" Target="../media/image2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26.png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microsoft.com/office/2007/relationships/hdphoto" Target="../media/hdphoto2.wdp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66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955" t="36459"/>
          <a:stretch/>
        </p:blipFill>
        <p:spPr>
          <a:xfrm>
            <a:off x="3548813" y="1841156"/>
            <a:ext cx="5094373" cy="3175687"/>
          </a:xfrm>
          <a:prstGeom prst="rect">
            <a:avLst/>
          </a:prstGeom>
          <a:pattFill prst="pct75">
            <a:fgClr>
              <a:srgbClr val="00B4BD"/>
            </a:fgClr>
            <a:bgClr>
              <a:schemeClr val="bg1"/>
            </a:bgClr>
          </a:pattFill>
        </p:spPr>
      </p:pic>
    </p:spTree>
    <p:extLst>
      <p:ext uri="{BB962C8B-B14F-4D97-AF65-F5344CB8AC3E}">
        <p14:creationId xmlns:p14="http://schemas.microsoft.com/office/powerpoint/2010/main" val="347402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>
          <a:xfrm>
            <a:off x="87083" y="1987827"/>
            <a:ext cx="2512437" cy="2288336"/>
          </a:xfrm>
          <a:prstGeom prst="ellipse">
            <a:avLst/>
          </a:prstGeom>
          <a:solidFill>
            <a:srgbClr val="00FFFF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Oval 13"/>
          <p:cNvSpPr/>
          <p:nvPr/>
        </p:nvSpPr>
        <p:spPr>
          <a:xfrm>
            <a:off x="249792" y="2147477"/>
            <a:ext cx="2185526" cy="196517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 cap="flat" cmpd="sng" algn="ctr">
            <a:solidFill>
              <a:schemeClr val="accent4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>
              <a:lnSpc>
                <a:spcPct val="150000"/>
              </a:lnSpc>
            </a:pPr>
            <a:endParaRPr lang="fa-IR" sz="3200" b="1" dirty="0">
              <a:solidFill>
                <a:srgbClr val="130A01"/>
              </a:solidFill>
              <a:cs typeface="B Zar" panose="00000400000000000000" pitchFamily="2" charset="-78"/>
            </a:endParaRPr>
          </a:p>
        </p:txBody>
      </p:sp>
      <p:sp>
        <p:nvSpPr>
          <p:cNvPr id="15" name="Teardrop 14"/>
          <p:cNvSpPr/>
          <p:nvPr/>
        </p:nvSpPr>
        <p:spPr>
          <a:xfrm rot="13500000">
            <a:off x="2677058" y="2129215"/>
            <a:ext cx="2321576" cy="2256414"/>
          </a:xfrm>
          <a:prstGeom prst="teardrop">
            <a:avLst>
              <a:gd name="adj" fmla="val 100000"/>
            </a:avLst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</p:sp>
      <p:sp>
        <p:nvSpPr>
          <p:cNvPr id="16" name="Oval 15"/>
          <p:cNvSpPr/>
          <p:nvPr/>
        </p:nvSpPr>
        <p:spPr>
          <a:xfrm>
            <a:off x="2786762" y="2230933"/>
            <a:ext cx="2058226" cy="204523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 cap="flat" cmpd="sng" algn="ctr">
            <a:solidFill>
              <a:schemeClr val="accent4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>
              <a:lnSpc>
                <a:spcPct val="150000"/>
              </a:lnSpc>
            </a:pPr>
            <a:endParaRPr lang="fa-IR" sz="32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cs typeface="B Zar" panose="00000400000000000000" pitchFamily="2" charset="-78"/>
            </a:endParaRPr>
          </a:p>
        </p:txBody>
      </p:sp>
      <p:sp>
        <p:nvSpPr>
          <p:cNvPr id="17" name="Teardrop 16"/>
          <p:cNvSpPr/>
          <p:nvPr/>
        </p:nvSpPr>
        <p:spPr>
          <a:xfrm rot="13500000">
            <a:off x="5135850" y="2136927"/>
            <a:ext cx="2305730" cy="2242003"/>
          </a:xfrm>
          <a:prstGeom prst="teardrop">
            <a:avLst>
              <a:gd name="adj" fmla="val 100000"/>
            </a:avLst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</p:sp>
      <p:sp>
        <p:nvSpPr>
          <p:cNvPr id="18" name="Oval 17"/>
          <p:cNvSpPr/>
          <p:nvPr/>
        </p:nvSpPr>
        <p:spPr>
          <a:xfrm>
            <a:off x="5268687" y="2209162"/>
            <a:ext cx="2022767" cy="207255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 cap="flat" cmpd="sng" algn="ctr">
            <a:solidFill>
              <a:schemeClr val="accent4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>
              <a:lnSpc>
                <a:spcPct val="150000"/>
              </a:lnSpc>
            </a:pPr>
            <a:endParaRPr lang="fa-IR" sz="32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cs typeface="B Zar" panose="00000400000000000000" pitchFamily="2" charset="-78"/>
            </a:endParaRPr>
          </a:p>
        </p:txBody>
      </p:sp>
      <p:sp>
        <p:nvSpPr>
          <p:cNvPr id="19" name="Teardrop 18"/>
          <p:cNvSpPr/>
          <p:nvPr/>
        </p:nvSpPr>
        <p:spPr>
          <a:xfrm rot="13500000">
            <a:off x="7446021" y="2082823"/>
            <a:ext cx="2305730" cy="2260555"/>
          </a:xfrm>
          <a:prstGeom prst="teardrop">
            <a:avLst>
              <a:gd name="adj" fmla="val 100000"/>
            </a:avLst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</p:sp>
      <p:sp>
        <p:nvSpPr>
          <p:cNvPr id="20" name="Oval 19"/>
          <p:cNvSpPr/>
          <p:nvPr/>
        </p:nvSpPr>
        <p:spPr>
          <a:xfrm>
            <a:off x="7548238" y="2180134"/>
            <a:ext cx="2102903" cy="207255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 cap="flat" cmpd="sng" algn="ctr">
            <a:solidFill>
              <a:schemeClr val="accent4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>
              <a:lnSpc>
                <a:spcPct val="150000"/>
              </a:lnSpc>
            </a:pPr>
            <a:endParaRPr lang="fa-IR" sz="32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cs typeface="B Zar" panose="00000400000000000000" pitchFamily="2" charset="-78"/>
            </a:endParaRPr>
          </a:p>
        </p:txBody>
      </p:sp>
      <p:sp>
        <p:nvSpPr>
          <p:cNvPr id="23" name="Teardrop 22"/>
          <p:cNvSpPr/>
          <p:nvPr/>
        </p:nvSpPr>
        <p:spPr>
          <a:xfrm rot="13500000">
            <a:off x="9820982" y="2109091"/>
            <a:ext cx="2291469" cy="2280005"/>
          </a:xfrm>
          <a:prstGeom prst="teardrop">
            <a:avLst>
              <a:gd name="adj" fmla="val 100000"/>
            </a:avLst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</p:sp>
      <p:sp>
        <p:nvSpPr>
          <p:cNvPr id="24" name="Oval 23"/>
          <p:cNvSpPr/>
          <p:nvPr/>
        </p:nvSpPr>
        <p:spPr>
          <a:xfrm>
            <a:off x="9929490" y="2209162"/>
            <a:ext cx="2049273" cy="207255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 cap="flat" cmpd="sng" algn="ctr">
            <a:solidFill>
              <a:schemeClr val="accent4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>
              <a:lnSpc>
                <a:spcPct val="150000"/>
              </a:lnSpc>
            </a:pPr>
            <a:endParaRPr lang="fa-IR" sz="20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cs typeface="B Zar" panose="00000400000000000000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481035" y="289438"/>
            <a:ext cx="5229930" cy="704147"/>
          </a:xfrm>
          <a:prstGeom prst="roundRect">
            <a:avLst>
              <a:gd name="adj" fmla="val 11967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1" anchor="ctr"/>
          <a:lstStyle/>
          <a:p>
            <a:pPr algn="ctr"/>
            <a:r>
              <a:rPr lang="fa-IR" sz="2400" b="1" dirty="0">
                <a:solidFill>
                  <a:srgbClr val="073801"/>
                </a:solidFill>
                <a:latin typeface="B Zar "/>
                <a:cs typeface="B Titr" panose="00000700000000000000" pitchFamily="2" charset="-78"/>
              </a:rPr>
              <a:t>فرایندِ زمینه‌سازی ظهور در افق انقلاب اسلامی</a:t>
            </a:r>
            <a:endParaRPr lang="fa-IR" sz="2400" dirty="0">
              <a:solidFill>
                <a:srgbClr val="073801"/>
              </a:solidFill>
              <a:cs typeface="B Titr" panose="000007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166090" y="2643328"/>
            <a:ext cx="1576072" cy="11541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130A01"/>
                </a:solidFill>
                <a:cs typeface="B Zar" panose="00000400000000000000" pitchFamily="2" charset="-78"/>
              </a:rPr>
              <a:t>ازبین‌بردنِ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130A01"/>
                </a:solidFill>
                <a:cs typeface="B Zar" panose="00000400000000000000" pitchFamily="2" charset="-78"/>
              </a:rPr>
              <a:t>رژیم طاغوت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790858" y="2628444"/>
            <a:ext cx="1495922" cy="11541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130A01"/>
                </a:solidFill>
                <a:cs typeface="B Zar" panose="00000400000000000000" pitchFamily="2" charset="-78"/>
              </a:rPr>
              <a:t>ایجاد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130A01"/>
                </a:solidFill>
                <a:cs typeface="B Zar" panose="00000400000000000000" pitchFamily="2" charset="-78"/>
              </a:rPr>
              <a:t>نظام اسلامی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363236" y="2580128"/>
            <a:ext cx="1762021" cy="11541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130A01"/>
                </a:solidFill>
                <a:cs typeface="B Zar" panose="00000400000000000000" pitchFamily="2" charset="-78"/>
              </a:rPr>
              <a:t>اسلامی‌شدنِ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130A01"/>
                </a:solidFill>
                <a:cs typeface="B Zar" panose="00000400000000000000" pitchFamily="2" charset="-78"/>
              </a:rPr>
              <a:t>اجزاء حکومت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021763" y="2628444"/>
            <a:ext cx="1500731" cy="11541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130A01"/>
                </a:solidFill>
                <a:cs typeface="B Zar" panose="00000400000000000000" pitchFamily="2" charset="-78"/>
              </a:rPr>
              <a:t>اسلامی‌شدنِ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130A01"/>
                </a:solidFill>
                <a:cs typeface="B Zar" panose="00000400000000000000" pitchFamily="2" charset="-78"/>
              </a:rPr>
              <a:t>جامعه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66336" y="2552982"/>
            <a:ext cx="1548821" cy="11541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130A01"/>
                </a:solidFill>
                <a:cs typeface="B Zar" panose="00000400000000000000" pitchFamily="2" charset="-78"/>
              </a:rPr>
              <a:t>تمدّنِ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130A01"/>
                </a:solidFill>
                <a:cs typeface="B Zar" panose="00000400000000000000" pitchFamily="2" charset="-78"/>
              </a:rPr>
              <a:t>نوین اسلامی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8CD4DC9-FF14-F0A0-4C43-5979726D334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191" y="1109483"/>
            <a:ext cx="1997618" cy="84126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19D27AA-9D14-1FFB-EF93-DECBF76A1199}"/>
              </a:ext>
            </a:extLst>
          </p:cNvPr>
          <p:cNvSpPr txBox="1"/>
          <p:nvPr/>
        </p:nvSpPr>
        <p:spPr>
          <a:xfrm>
            <a:off x="5985398" y="1268921"/>
            <a:ext cx="104172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a-IR" sz="13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فرآیند تحقق تمدن اسلامی</a:t>
            </a:r>
          </a:p>
        </p:txBody>
      </p:sp>
      <p:pic>
        <p:nvPicPr>
          <p:cNvPr id="29" name="مراحل انقلاب">
            <a:hlinkClick r:id="" action="ppaction://media"/>
            <a:extLst>
              <a:ext uri="{FF2B5EF4-FFF2-40B4-BE49-F238E27FC236}">
                <a16:creationId xmlns:a16="http://schemas.microsoft.com/office/drawing/2014/main" id="{B762DA7D-85D8-3BF8-035D-B52520F390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72118" y="1310539"/>
            <a:ext cx="777902" cy="437228"/>
          </a:xfrm>
          <a:prstGeom prst="rect">
            <a:avLst/>
          </a:prstGeom>
        </p:spPr>
      </p:pic>
      <p:cxnSp>
        <p:nvCxnSpPr>
          <p:cNvPr id="32" name="Straight Connector 31"/>
          <p:cNvCxnSpPr/>
          <p:nvPr/>
        </p:nvCxnSpPr>
        <p:spPr>
          <a:xfrm flipV="1">
            <a:off x="8703822" y="641511"/>
            <a:ext cx="685447" cy="2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9373096" y="-79889"/>
            <a:ext cx="1885" cy="72140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1640910" y="4950342"/>
            <a:ext cx="8910180" cy="1338828"/>
          </a:xfrm>
          <a:prstGeom prst="rect">
            <a:avLst/>
          </a:prstGeom>
          <a:solidFill>
            <a:srgbClr val="9DFD9F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b="1" dirty="0">
                <a:solidFill>
                  <a:srgbClr val="003300"/>
                </a:solidFill>
                <a:cs typeface="B Zar" panose="00000400000000000000" pitchFamily="2" charset="-78"/>
              </a:rPr>
              <a:t>دهه‌های آینده دهه‌های شما است و شمایید که باید کارآزموده و پُرانگیزه از انقلاب خود حراست کنید</a:t>
            </a:r>
          </a:p>
          <a:p>
            <a:pPr algn="ctr">
              <a:lnSpc>
                <a:spcPct val="150000"/>
              </a:lnSpc>
            </a:pPr>
            <a:r>
              <a:rPr lang="fa-IR" b="1" dirty="0">
                <a:solidFill>
                  <a:srgbClr val="003300"/>
                </a:solidFill>
                <a:cs typeface="B Zar" panose="00000400000000000000" pitchFamily="2" charset="-78"/>
              </a:rPr>
              <a:t>و آن را هرچه بیشتر به آرمان بزرگش که ایجاد تمدّن نوین اسلامی</a:t>
            </a:r>
          </a:p>
          <a:p>
            <a:pPr algn="ctr">
              <a:lnSpc>
                <a:spcPct val="150000"/>
              </a:lnSpc>
            </a:pPr>
            <a:r>
              <a:rPr lang="fa-IR" b="1" dirty="0">
                <a:solidFill>
                  <a:srgbClr val="003300"/>
                </a:solidFill>
                <a:cs typeface="B Zar" panose="00000400000000000000" pitchFamily="2" charset="-78"/>
              </a:rPr>
              <a:t>و آمادگی برای </a:t>
            </a:r>
            <a:r>
              <a:rPr lang="fa-IR" b="1" dirty="0">
                <a:solidFill>
                  <a:srgbClr val="C00000"/>
                </a:solidFill>
                <a:cs typeface="B Zar" panose="00000400000000000000" pitchFamily="2" charset="-78"/>
              </a:rPr>
              <a:t>طلوع خورشید ولایت عظمی </a:t>
            </a:r>
            <a:r>
              <a:rPr lang="fa-IR" sz="1400" b="1" dirty="0">
                <a:solidFill>
                  <a:srgbClr val="C00000"/>
                </a:solidFill>
                <a:cs typeface="B Zar" panose="00000400000000000000" pitchFamily="2" charset="-78"/>
              </a:rPr>
              <a:t>(ارواحنافداه) </a:t>
            </a:r>
            <a:r>
              <a:rPr lang="fa-IR" b="1" dirty="0">
                <a:solidFill>
                  <a:srgbClr val="003300"/>
                </a:solidFill>
                <a:cs typeface="B Zar" panose="00000400000000000000" pitchFamily="2" charset="-78"/>
              </a:rPr>
              <a:t>است، نزدیک کنید. (بیانیه گام دوم)</a:t>
            </a:r>
            <a:endParaRPr lang="fa-IR" dirty="0">
              <a:solidFill>
                <a:srgbClr val="003300"/>
              </a:solidFill>
              <a:cs typeface="B Zar" panose="00000400000000000000" pitchFamily="2" charset="-78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1869AC63-3565-986B-87D5-95DB7F8980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00" y="6108700"/>
            <a:ext cx="6223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239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</p:childTnLst>
        </p:cTn>
      </p:par>
    </p:tnLst>
    <p:bldLst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69771" y="270329"/>
            <a:ext cx="6052458" cy="90351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b="1" dirty="0">
                <a:solidFill>
                  <a:srgbClr val="130A01"/>
                </a:solidFill>
                <a:cs typeface="B Titr" panose="00000700000000000000" pitchFamily="2" charset="-78"/>
              </a:rPr>
              <a:t>پیشرانِ تحقق مراحلِ تمدّن نوین اسلامی</a:t>
            </a:r>
          </a:p>
        </p:txBody>
      </p:sp>
      <p:sp>
        <p:nvSpPr>
          <p:cNvPr id="5" name="Down Arrow 4"/>
          <p:cNvSpPr/>
          <p:nvPr/>
        </p:nvSpPr>
        <p:spPr>
          <a:xfrm>
            <a:off x="5911932" y="1406494"/>
            <a:ext cx="368135" cy="475013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 sz="3200" b="1">
              <a:solidFill>
                <a:srgbClr val="130A01"/>
              </a:solidFill>
              <a:cs typeface="B Titr" panose="000007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203371" y="2114158"/>
            <a:ext cx="1785258" cy="960962"/>
          </a:xfrm>
          <a:prstGeom prst="roundRect">
            <a:avLst/>
          </a:prstGeom>
          <a:solidFill>
            <a:srgbClr val="00FF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600" b="1" dirty="0">
                <a:solidFill>
                  <a:srgbClr val="130A01"/>
                </a:solidFill>
                <a:cs typeface="B Titr" panose="00000700000000000000" pitchFamily="2" charset="-78"/>
              </a:rPr>
              <a:t>مردم</a:t>
            </a:r>
            <a:endParaRPr lang="fa-IR" sz="2400" b="1" dirty="0">
              <a:solidFill>
                <a:srgbClr val="130A01"/>
              </a:solidFill>
              <a:cs typeface="B Titr" panose="00000700000000000000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335" y="3429000"/>
            <a:ext cx="6667323" cy="32181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علاج 50">
            <a:hlinkClick r:id="" action="ppaction://media"/>
            <a:extLst>
              <a:ext uri="{FF2B5EF4-FFF2-40B4-BE49-F238E27FC236}">
                <a16:creationId xmlns:a16="http://schemas.microsoft.com/office/drawing/2014/main" id="{27970C78-ABE4-15F2-5C77-C2E15636A37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90838" y="2405645"/>
            <a:ext cx="672503" cy="377988"/>
          </a:xfrm>
          <a:prstGeom prst="roundRect">
            <a:avLst>
              <a:gd name="adj" fmla="val 17958"/>
            </a:avLst>
          </a:prstGeom>
          <a:ln>
            <a:solidFill>
              <a:srgbClr val="00FF00"/>
            </a:solidFill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869AC63-3565-986B-87D5-95DB7F8980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00" y="6108700"/>
            <a:ext cx="6223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23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924675" y="565938"/>
            <a:ext cx="4521200" cy="90351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b="1" dirty="0">
                <a:solidFill>
                  <a:srgbClr val="130A01"/>
                </a:solidFill>
                <a:cs typeface="B Titr" panose="00000700000000000000" pitchFamily="2" charset="-78"/>
              </a:rPr>
              <a:t>لازمه‌ی حرکت تمدّنیِ مردم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23118" y="537214"/>
            <a:ext cx="4353832" cy="960962"/>
          </a:xfrm>
          <a:prstGeom prst="roundRect">
            <a:avLst/>
          </a:prstGeom>
          <a:solidFill>
            <a:srgbClr val="9DFD9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600" b="1" dirty="0">
                <a:solidFill>
                  <a:srgbClr val="130A01"/>
                </a:solidFill>
                <a:cs typeface="B Titr" panose="00000700000000000000" pitchFamily="2" charset="-78"/>
              </a:rPr>
              <a:t>هم‌افق‌شدن با ولیّ جامعه</a:t>
            </a:r>
            <a:endParaRPr lang="fa-IR" sz="2400" b="1" dirty="0">
              <a:solidFill>
                <a:srgbClr val="130A01"/>
              </a:solidFill>
              <a:cs typeface="B Titr" panose="00000700000000000000" pitchFamily="2" charset="-78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282440" y="3019589"/>
            <a:ext cx="1794510" cy="745798"/>
          </a:xfrm>
          <a:prstGeom prst="roundRect">
            <a:avLst>
              <a:gd name="adj" fmla="val 17889"/>
            </a:avLst>
          </a:prstGeom>
          <a:solidFill>
            <a:srgbClr val="00FFFF"/>
          </a:solidFill>
          <a:ln w="28575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4000" b="1" dirty="0">
                <a:solidFill>
                  <a:srgbClr val="002060"/>
                </a:solidFill>
                <a:cs typeface="B Mitra" panose="00000400000000000000" pitchFamily="2" charset="-78"/>
              </a:rPr>
              <a:t>فکر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39434" y="3019589"/>
            <a:ext cx="1794510" cy="745798"/>
          </a:xfrm>
          <a:prstGeom prst="roundRect">
            <a:avLst>
              <a:gd name="adj" fmla="val 10591"/>
            </a:avLst>
          </a:prstGeom>
          <a:solidFill>
            <a:srgbClr val="00FFFF"/>
          </a:solidFill>
          <a:ln w="28575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4000" b="1" dirty="0">
                <a:solidFill>
                  <a:srgbClr val="002060"/>
                </a:solidFill>
                <a:cs typeface="B Mitra" panose="00000400000000000000" pitchFamily="2" charset="-78"/>
              </a:rPr>
              <a:t>قلب</a:t>
            </a:r>
          </a:p>
        </p:txBody>
      </p:sp>
      <p:sp>
        <p:nvSpPr>
          <p:cNvPr id="21" name="Right Brace 20"/>
          <p:cNvSpPr/>
          <p:nvPr/>
        </p:nvSpPr>
        <p:spPr>
          <a:xfrm rot="16200000">
            <a:off x="2640661" y="1532487"/>
            <a:ext cx="377048" cy="2597154"/>
          </a:xfrm>
          <a:prstGeom prst="rightBrace">
            <a:avLst>
              <a:gd name="adj1" fmla="val 95854"/>
              <a:gd name="adj2" fmla="val 48485"/>
            </a:avLst>
          </a:prstGeom>
          <a:noFill/>
          <a:ln w="28575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 sz="2400" b="1">
              <a:solidFill>
                <a:srgbClr val="00FFFF"/>
              </a:solidFill>
              <a:cs typeface="B Mitra" panose="00000400000000000000" pitchFamily="2" charset="-78"/>
            </a:endParaRPr>
          </a:p>
        </p:txBody>
      </p:sp>
      <p:pic>
        <p:nvPicPr>
          <p:cNvPr id="17" name="نرم افزار فکری امام">
            <a:hlinkClick r:id="" action="ppaction://media"/>
            <a:extLst>
              <a:ext uri="{FF2B5EF4-FFF2-40B4-BE49-F238E27FC236}">
                <a16:creationId xmlns:a16="http://schemas.microsoft.com/office/drawing/2014/main" id="{7CCEC380-8D49-43DA-156B-28A84EA9C4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901739" y="1616714"/>
            <a:ext cx="838387" cy="471224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sp>
        <p:nvSpPr>
          <p:cNvPr id="30" name="Rounded Rectangle 29"/>
          <p:cNvSpPr/>
          <p:nvPr/>
        </p:nvSpPr>
        <p:spPr>
          <a:xfrm>
            <a:off x="1889647" y="1817799"/>
            <a:ext cx="1831454" cy="689705"/>
          </a:xfrm>
          <a:prstGeom prst="roundRect">
            <a:avLst>
              <a:gd name="adj" fmla="val 34046"/>
            </a:avLst>
          </a:prstGeom>
          <a:noFill/>
          <a:ln w="285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>
                <a:solidFill>
                  <a:srgbClr val="00FF00"/>
                </a:solidFill>
                <a:cs typeface="B Mitra" panose="00000400000000000000" pitchFamily="2" charset="-78"/>
              </a:rPr>
              <a:t>در دو ساحت</a:t>
            </a:r>
          </a:p>
        </p:txBody>
      </p:sp>
      <p:sp>
        <p:nvSpPr>
          <p:cNvPr id="31" name="Down Arrow 30"/>
          <p:cNvSpPr/>
          <p:nvPr/>
        </p:nvSpPr>
        <p:spPr>
          <a:xfrm rot="5400000">
            <a:off x="5632718" y="711986"/>
            <a:ext cx="461773" cy="611417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 sz="3200" b="1">
              <a:solidFill>
                <a:srgbClr val="130A01"/>
              </a:solidFill>
              <a:cs typeface="B Titr" panose="00000700000000000000" pitchFamily="2" charset="-78"/>
            </a:endParaRPr>
          </a:p>
        </p:txBody>
      </p:sp>
      <p:sp>
        <p:nvSpPr>
          <p:cNvPr id="32" name="Down Arrow 31"/>
          <p:cNvSpPr/>
          <p:nvPr/>
        </p:nvSpPr>
        <p:spPr>
          <a:xfrm>
            <a:off x="2696095" y="1498176"/>
            <a:ext cx="218556" cy="302488"/>
          </a:xfrm>
          <a:prstGeom prst="downArrow">
            <a:avLst/>
          </a:prstGeom>
          <a:solidFill>
            <a:srgbClr val="00FF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 sz="3200" b="1">
              <a:solidFill>
                <a:srgbClr val="130A01"/>
              </a:solidFill>
              <a:cs typeface="B Titr" panose="00000700000000000000" pitchFamily="2" charset="-78"/>
            </a:endParaRPr>
          </a:p>
        </p:txBody>
      </p:sp>
      <p:sp>
        <p:nvSpPr>
          <p:cNvPr id="33" name="Right Brace 32"/>
          <p:cNvSpPr/>
          <p:nvPr/>
        </p:nvSpPr>
        <p:spPr>
          <a:xfrm rot="16200000" flipH="1">
            <a:off x="2612794" y="2730341"/>
            <a:ext cx="385157" cy="2597154"/>
          </a:xfrm>
          <a:prstGeom prst="rightBrace">
            <a:avLst>
              <a:gd name="adj1" fmla="val 95854"/>
              <a:gd name="adj2" fmla="val 49218"/>
            </a:avLst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 sz="2400" b="1">
              <a:solidFill>
                <a:srgbClr val="00FFFF"/>
              </a:solidFill>
              <a:cs typeface="B Mitra" panose="00000400000000000000" pitchFamily="2" charset="-78"/>
            </a:endParaRPr>
          </a:p>
        </p:txBody>
      </p:sp>
      <p:sp>
        <p:nvSpPr>
          <p:cNvPr id="7" name="Right Arrow Callout 6"/>
          <p:cNvSpPr/>
          <p:nvPr/>
        </p:nvSpPr>
        <p:spPr>
          <a:xfrm>
            <a:off x="2792672" y="4354892"/>
            <a:ext cx="2453564" cy="757862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2651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400" b="1" dirty="0">
                <a:solidFill>
                  <a:srgbClr val="FFFF00"/>
                </a:solidFill>
                <a:cs typeface="B Zar" panose="00000400000000000000" pitchFamily="2" charset="-78"/>
              </a:rPr>
              <a:t>ثمره‌ی هم‌افقی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283045" y="3771695"/>
            <a:ext cx="3302156" cy="1924256"/>
          </a:xfrm>
          <a:prstGeom prst="roundRect">
            <a:avLst>
              <a:gd name="adj" fmla="val 15104"/>
            </a:avLst>
          </a:prstGeom>
          <a:solidFill>
            <a:srgbClr val="FFFF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>
                <a:solidFill>
                  <a:srgbClr val="002060"/>
                </a:solidFill>
                <a:cs typeface="B Zar" panose="00000400000000000000" pitchFamily="2" charset="-78"/>
              </a:rPr>
              <a:t>تنظیم‌شدن عملِ</a:t>
            </a:r>
          </a:p>
          <a:p>
            <a:pPr algn="ctr">
              <a:lnSpc>
                <a:spcPct val="150000"/>
              </a:lnSpc>
            </a:pPr>
            <a:r>
              <a:rPr lang="fa-IR" sz="2800" b="1" dirty="0">
                <a:solidFill>
                  <a:srgbClr val="002060"/>
                </a:solidFill>
                <a:cs typeface="B Zar" panose="00000400000000000000" pitchFamily="2" charset="-78"/>
              </a:rPr>
              <a:t>یکایک و مجموعۀ ملّت</a:t>
            </a:r>
          </a:p>
          <a:p>
            <a:pPr algn="ctr">
              <a:lnSpc>
                <a:spcPct val="150000"/>
              </a:lnSpc>
            </a:pPr>
            <a:r>
              <a:rPr lang="fa-IR" sz="2800" b="1" dirty="0">
                <a:solidFill>
                  <a:srgbClr val="002060"/>
                </a:solidFill>
                <a:cs typeface="B Zar" panose="00000400000000000000" pitchFamily="2" charset="-78"/>
              </a:rPr>
              <a:t>با مرکزیّت ولایت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9563694" y="3949700"/>
            <a:ext cx="2107605" cy="1543652"/>
          </a:xfrm>
          <a:prstGeom prst="roundRect">
            <a:avLst>
              <a:gd name="adj" fmla="val 24457"/>
            </a:avLst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b="1" dirty="0">
                <a:solidFill>
                  <a:srgbClr val="002060"/>
                </a:solidFill>
                <a:cs typeface="B Mitra" panose="00000400000000000000" pitchFamily="2" charset="-78"/>
              </a:rPr>
              <a:t>سرعت‌ یافتنِ 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002060"/>
                </a:solidFill>
                <a:cs typeface="B Mitra" panose="00000400000000000000" pitchFamily="2" charset="-78"/>
              </a:rPr>
              <a:t>حرکت تمدّن‌سازِ 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002060"/>
                </a:solidFill>
                <a:cs typeface="B Mitra" panose="00000400000000000000" pitchFamily="2" charset="-78"/>
              </a:rPr>
              <a:t>انقلاب اسلامی</a:t>
            </a:r>
          </a:p>
        </p:txBody>
      </p:sp>
      <p:sp>
        <p:nvSpPr>
          <p:cNvPr id="8" name="Right Arrow 7"/>
          <p:cNvSpPr/>
          <p:nvPr/>
        </p:nvSpPr>
        <p:spPr>
          <a:xfrm>
            <a:off x="8687004" y="4406194"/>
            <a:ext cx="838387" cy="655258"/>
          </a:xfrm>
          <a:prstGeom prst="rightArrow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b="1" dirty="0">
                <a:solidFill>
                  <a:schemeClr val="bg1"/>
                </a:solidFill>
                <a:cs typeface="B Zar" panose="00000400000000000000" pitchFamily="2" charset="-78"/>
              </a:rPr>
              <a:t>نتیجه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869AC63-3565-986B-87D5-95DB7F8980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00" y="6108700"/>
            <a:ext cx="6223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422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62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</p:childTnLst>
        </p:cTn>
      </p:par>
    </p:tnLst>
    <p:bldLst>
      <p:bldP spid="4" grpId="0" animBg="1"/>
      <p:bldP spid="6" grpId="0" animBg="1"/>
      <p:bldP spid="19" grpId="0" animBg="1"/>
      <p:bldP spid="20" grpId="0" animBg="1"/>
      <p:bldP spid="21" grpId="0" animBg="1"/>
      <p:bldP spid="30" grpId="0" animBg="1"/>
      <p:bldP spid="31" grpId="0" animBg="1"/>
      <p:bldP spid="32" grpId="0" animBg="1"/>
      <p:bldP spid="33" grpId="0" animBg="1"/>
      <p:bldP spid="7" grpId="0" animBg="1"/>
      <p:bldP spid="34" grpId="0" animBg="1"/>
      <p:bldP spid="3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149296" y="2260538"/>
            <a:ext cx="3522212" cy="145880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b="1" dirty="0">
                <a:solidFill>
                  <a:srgbClr val="130A01"/>
                </a:solidFill>
                <a:cs typeface="B Titr" panose="00000700000000000000" pitchFamily="2" charset="-78"/>
              </a:rPr>
              <a:t>توأمانیِ اندیشه‌های</a:t>
            </a:r>
          </a:p>
          <a:p>
            <a:pPr algn="ctr">
              <a:lnSpc>
                <a:spcPct val="150000"/>
              </a:lnSpc>
            </a:pPr>
            <a:r>
              <a:rPr lang="fa-IR" sz="3200" b="1" dirty="0">
                <a:solidFill>
                  <a:srgbClr val="130A01"/>
                </a:solidFill>
                <a:cs typeface="B Titr" panose="00000700000000000000" pitchFamily="2" charset="-78"/>
              </a:rPr>
              <a:t>دو امامِ  انقلاب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389876" y="1448383"/>
            <a:ext cx="4637316" cy="1404257"/>
          </a:xfrm>
          <a:prstGeom prst="roundRect">
            <a:avLst>
              <a:gd name="adj" fmla="val 10788"/>
            </a:avLst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>
                <a:solidFill>
                  <a:srgbClr val="130A01"/>
                </a:solidFill>
                <a:cs typeface="B Zar" panose="00000400000000000000" pitchFamily="2" charset="-78"/>
              </a:rPr>
              <a:t>«حيات و شخصيّت خمينى كبير،</a:t>
            </a:r>
          </a:p>
          <a:p>
            <a:pPr algn="ctr">
              <a:lnSpc>
                <a:spcPct val="150000"/>
              </a:lnSpc>
            </a:pPr>
            <a:r>
              <a:rPr lang="fa-IR" sz="2000" b="1" dirty="0">
                <a:solidFill>
                  <a:srgbClr val="130A01"/>
                </a:solidFill>
                <a:cs typeface="B Zar" panose="00000400000000000000" pitchFamily="2" charset="-78"/>
              </a:rPr>
              <a:t>تجسّم اسلام ناب محمّدى </a:t>
            </a:r>
            <a:r>
              <a:rPr lang="fa-IR" sz="1400" dirty="0">
                <a:solidFill>
                  <a:srgbClr val="130A01"/>
                </a:solidFill>
                <a:cs typeface="B Zar" panose="00000400000000000000" pitchFamily="2" charset="-78"/>
              </a:rPr>
              <a:t>(صلّى‌الله‌عليه‌وآله‌وسلّم)</a:t>
            </a:r>
          </a:p>
          <a:p>
            <a:pPr algn="ctr">
              <a:lnSpc>
                <a:spcPct val="150000"/>
              </a:lnSpc>
            </a:pPr>
            <a:r>
              <a:rPr lang="fa-IR" sz="2000" b="1" dirty="0">
                <a:solidFill>
                  <a:srgbClr val="130A01"/>
                </a:solidFill>
                <a:cs typeface="B Zar" panose="00000400000000000000" pitchFamily="2" charset="-78"/>
              </a:rPr>
              <a:t>و تبلور انقلاب اسلامى است.»</a:t>
            </a:r>
            <a:endParaRPr lang="fa-IR" sz="1400" b="1" dirty="0">
              <a:solidFill>
                <a:srgbClr val="130A01"/>
              </a:solidFill>
              <a:cs typeface="B Zar" panose="00000400000000000000" pitchFamily="2" charset="-78"/>
            </a:endParaRPr>
          </a:p>
        </p:txBody>
      </p:sp>
      <p:sp>
        <p:nvSpPr>
          <p:cNvPr id="6" name="Down Arrow 5"/>
          <p:cNvSpPr/>
          <p:nvPr/>
        </p:nvSpPr>
        <p:spPr>
          <a:xfrm rot="5400000">
            <a:off x="7428434" y="2752435"/>
            <a:ext cx="368135" cy="475013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 sz="3200" b="1">
              <a:solidFill>
                <a:srgbClr val="130A01"/>
              </a:solidFill>
              <a:cs typeface="B Titr" panose="00000700000000000000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81448" y="2651847"/>
            <a:ext cx="7777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a-IR" sz="1200" dirty="0">
                <a:solidFill>
                  <a:schemeClr val="accent1">
                    <a:lumMod val="60000"/>
                    <a:lumOff val="40000"/>
                  </a:schemeClr>
                </a:solidFill>
                <a:cs typeface="B Zar" panose="00000400000000000000" pitchFamily="2" charset="-78"/>
              </a:rPr>
              <a:t>1369/03/10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23477" y="3281347"/>
            <a:ext cx="2503715" cy="2383972"/>
          </a:xfrm>
          <a:prstGeom prst="roundRect">
            <a:avLst>
              <a:gd name="adj" fmla="val 5534"/>
            </a:avLst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>
                <a:solidFill>
                  <a:srgbClr val="130A01"/>
                </a:solidFill>
                <a:cs typeface="B Zar" panose="00000400000000000000" pitchFamily="2" charset="-78"/>
              </a:rPr>
              <a:t> اندیشه، سیره و رهبریِ</a:t>
            </a:r>
          </a:p>
          <a:p>
            <a:pPr algn="ctr">
              <a:lnSpc>
                <a:spcPct val="150000"/>
              </a:lnSpc>
            </a:pPr>
            <a:r>
              <a:rPr lang="fa-IR" sz="2000" b="1" dirty="0">
                <a:solidFill>
                  <a:srgbClr val="130A01"/>
                </a:solidFill>
                <a:cs typeface="B Zar" panose="00000400000000000000" pitchFamily="2" charset="-78"/>
              </a:rPr>
              <a:t>آیت‌الله خامنه‌ای </a:t>
            </a:r>
            <a:r>
              <a:rPr lang="fa-IR" sz="1100" dirty="0">
                <a:solidFill>
                  <a:srgbClr val="130A01"/>
                </a:solidFill>
                <a:cs typeface="B Zar" panose="00000400000000000000" pitchFamily="2" charset="-78"/>
              </a:rPr>
              <a:t>(مدّظلّه‌العالی)</a:t>
            </a:r>
          </a:p>
          <a:p>
            <a:pPr algn="ctr">
              <a:lnSpc>
                <a:spcPct val="150000"/>
              </a:lnSpc>
            </a:pPr>
            <a:r>
              <a:rPr lang="fa-IR" sz="2000" b="1" dirty="0">
                <a:solidFill>
                  <a:srgbClr val="130A01"/>
                </a:solidFill>
                <a:cs typeface="B Zar" panose="00000400000000000000" pitchFamily="2" charset="-78"/>
              </a:rPr>
              <a:t>در امتدادِ</a:t>
            </a:r>
          </a:p>
          <a:p>
            <a:pPr algn="ctr">
              <a:lnSpc>
                <a:spcPct val="150000"/>
              </a:lnSpc>
            </a:pPr>
            <a:r>
              <a:rPr lang="fa-IR" sz="2000" b="1" dirty="0">
                <a:solidFill>
                  <a:srgbClr val="130A01"/>
                </a:solidFill>
                <a:cs typeface="B Zar" panose="00000400000000000000" pitchFamily="2" charset="-78"/>
              </a:rPr>
              <a:t>اندیشه، سیره و رهبریِ</a:t>
            </a:r>
          </a:p>
          <a:p>
            <a:pPr algn="ctr">
              <a:lnSpc>
                <a:spcPct val="150000"/>
              </a:lnSpc>
            </a:pPr>
            <a:r>
              <a:rPr lang="fa-IR" sz="2000" b="1" dirty="0">
                <a:solidFill>
                  <a:srgbClr val="130A01"/>
                </a:solidFill>
                <a:cs typeface="B Zar" panose="00000400000000000000" pitchFamily="2" charset="-78"/>
              </a:rPr>
              <a:t>امام خمینی</a:t>
            </a:r>
            <a:r>
              <a:rPr lang="fa-IR" sz="1100" dirty="0">
                <a:solidFill>
                  <a:srgbClr val="130A01"/>
                </a:solidFill>
                <a:cs typeface="B Zar" panose="00000400000000000000" pitchFamily="2" charset="-78"/>
              </a:rPr>
              <a:t>(ره)  </a:t>
            </a:r>
            <a:r>
              <a:rPr lang="fa-IR" sz="2000" b="1" dirty="0">
                <a:solidFill>
                  <a:srgbClr val="130A01"/>
                </a:solidFill>
                <a:cs typeface="B Zar" panose="00000400000000000000" pitchFamily="2" charset="-78"/>
              </a:rPr>
              <a:t>است.</a:t>
            </a:r>
            <a:r>
              <a:rPr lang="fa-IR" sz="1400" b="1" dirty="0">
                <a:solidFill>
                  <a:srgbClr val="130A01"/>
                </a:solidFill>
                <a:cs typeface="B Zar" panose="00000400000000000000" pitchFamily="2" charset="-78"/>
              </a:rPr>
              <a:t> ‌</a:t>
            </a:r>
            <a:endParaRPr lang="fa-IR" sz="1400" dirty="0">
              <a:solidFill>
                <a:srgbClr val="130A01"/>
              </a:solidFill>
              <a:cs typeface="B Zar" panose="00000400000000000000" pitchFamily="2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9679" y="1452627"/>
            <a:ext cx="1812688" cy="4212692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b="1" dirty="0">
                <a:solidFill>
                  <a:schemeClr val="bg1"/>
                </a:solidFill>
                <a:latin typeface="Noor_Nazli"/>
                <a:cs typeface="B Zar" panose="00000400000000000000" pitchFamily="2" charset="-78"/>
              </a:rPr>
              <a:t>امام خمينى در ميان ملت خود و جامعۀ خود حاضر است؛</a:t>
            </a:r>
          </a:p>
          <a:p>
            <a:pPr algn="ctr">
              <a:lnSpc>
                <a:spcPct val="150000"/>
              </a:lnSpc>
            </a:pPr>
            <a:r>
              <a:rPr lang="fa-IR" b="1" dirty="0">
                <a:solidFill>
                  <a:srgbClr val="FFFF00"/>
                </a:solidFill>
                <a:latin typeface="Noor_Nazli"/>
                <a:cs typeface="B Zar" panose="00000400000000000000" pitchFamily="2" charset="-78"/>
              </a:rPr>
              <a:t>«دوران امام‌خمينى» </a:t>
            </a:r>
            <a:r>
              <a:rPr lang="fa-IR" b="1" dirty="0">
                <a:solidFill>
                  <a:schemeClr val="bg1"/>
                </a:solidFill>
                <a:latin typeface="Noor_Nazli"/>
                <a:cs typeface="B Zar" panose="00000400000000000000" pitchFamily="2" charset="-78"/>
              </a:rPr>
              <a:t>ادامه دارد و خواهد داشت. </a:t>
            </a:r>
          </a:p>
          <a:p>
            <a:pPr algn="ctr">
              <a:lnSpc>
                <a:spcPct val="150000"/>
              </a:lnSpc>
            </a:pPr>
            <a:r>
              <a:rPr lang="fa-IR" b="1" dirty="0">
                <a:solidFill>
                  <a:schemeClr val="bg1"/>
                </a:solidFill>
                <a:latin typeface="Noor_Nazli"/>
                <a:cs typeface="B Zar" panose="00000400000000000000" pitchFamily="2" charset="-78"/>
              </a:rPr>
              <a:t>راه او راه ما،</a:t>
            </a:r>
          </a:p>
          <a:p>
            <a:pPr algn="ctr">
              <a:lnSpc>
                <a:spcPct val="150000"/>
              </a:lnSpc>
            </a:pPr>
            <a:r>
              <a:rPr lang="fa-IR" b="1" dirty="0">
                <a:solidFill>
                  <a:schemeClr val="bg1"/>
                </a:solidFill>
                <a:latin typeface="Noor_Nazli"/>
                <a:cs typeface="B Zar" panose="00000400000000000000" pitchFamily="2" charset="-78"/>
              </a:rPr>
              <a:t>هدف او هدف ما،</a:t>
            </a:r>
          </a:p>
          <a:p>
            <a:pPr algn="ctr">
              <a:lnSpc>
                <a:spcPct val="150000"/>
              </a:lnSpc>
            </a:pPr>
            <a:r>
              <a:rPr lang="fa-IR" b="1" dirty="0">
                <a:solidFill>
                  <a:schemeClr val="bg1"/>
                </a:solidFill>
                <a:latin typeface="Noor_Nazli"/>
                <a:cs typeface="B Zar" panose="00000400000000000000" pitchFamily="2" charset="-78"/>
              </a:rPr>
              <a:t>و رهنمود او، مشعل فروزنده‌ى ما است.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87134" y="5665319"/>
            <a:ext cx="77777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a-IR" sz="1200" dirty="0">
                <a:solidFill>
                  <a:schemeClr val="accent1">
                    <a:lumMod val="60000"/>
                    <a:lumOff val="40000"/>
                  </a:schemeClr>
                </a:solidFill>
                <a:cs typeface="B Zar" panose="00000400000000000000" pitchFamily="2" charset="-78"/>
              </a:rPr>
              <a:t>1369/03/10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389876" y="3281346"/>
            <a:ext cx="2035631" cy="2383973"/>
          </a:xfrm>
          <a:prstGeom prst="roundRect">
            <a:avLst>
              <a:gd name="adj" fmla="val 10329"/>
            </a:avLst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000" b="1" dirty="0">
                <a:solidFill>
                  <a:srgbClr val="130A01"/>
                </a:solidFill>
                <a:cs typeface="B Zar" panose="00000400000000000000" pitchFamily="2" charset="-78"/>
              </a:rPr>
              <a:t>بینش و منشِ</a:t>
            </a:r>
          </a:p>
          <a:p>
            <a:pPr algn="ctr">
              <a:lnSpc>
                <a:spcPct val="150000"/>
              </a:lnSpc>
            </a:pPr>
            <a:r>
              <a:rPr lang="fa-IR" sz="2000" b="1" dirty="0">
                <a:solidFill>
                  <a:srgbClr val="130A01"/>
                </a:solidFill>
                <a:cs typeface="B Zar" panose="00000400000000000000" pitchFamily="2" charset="-78"/>
              </a:rPr>
              <a:t>آیت‌الله خامنه‌ای </a:t>
            </a:r>
          </a:p>
          <a:p>
            <a:pPr algn="ctr">
              <a:lnSpc>
                <a:spcPct val="150000"/>
              </a:lnSpc>
            </a:pPr>
            <a:r>
              <a:rPr lang="fa-IR" sz="2000" b="1" dirty="0">
                <a:solidFill>
                  <a:srgbClr val="130A01"/>
                </a:solidFill>
                <a:cs typeface="B Zar" panose="00000400000000000000" pitchFamily="2" charset="-78"/>
              </a:rPr>
              <a:t>شارحِ اصیلِ</a:t>
            </a:r>
          </a:p>
          <a:p>
            <a:pPr algn="ctr">
              <a:lnSpc>
                <a:spcPct val="150000"/>
              </a:lnSpc>
            </a:pPr>
            <a:r>
              <a:rPr lang="fa-IR" sz="2000" b="1" dirty="0">
                <a:solidFill>
                  <a:srgbClr val="130A01"/>
                </a:solidFill>
                <a:cs typeface="B Zar" panose="00000400000000000000" pitchFamily="2" charset="-78"/>
              </a:rPr>
              <a:t>«خطّ امام» است.</a:t>
            </a:r>
            <a:endParaRPr lang="fa-IR" sz="1400" dirty="0">
              <a:solidFill>
                <a:srgbClr val="130A01"/>
              </a:solidFill>
              <a:cs typeface="B Zar" panose="00000400000000000000" pitchFamily="2" charset="-78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869AC63-3565-986B-87D5-95DB7F8980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00" y="6108700"/>
            <a:ext cx="6223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957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 animBg="1"/>
      <p:bldP spid="10" grpId="0" animBg="1"/>
      <p:bldP spid="11" grpId="0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4305300" y="596900"/>
            <a:ext cx="3581400" cy="904910"/>
          </a:xfrm>
          <a:prstGeom prst="roundRect">
            <a:avLst/>
          </a:prstGeom>
          <a:solidFill>
            <a:srgbClr val="00FFFF"/>
          </a:solidFill>
          <a:ln w="28575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r>
              <a:rPr lang="fa-IR" sz="3600" b="1" dirty="0">
                <a:solidFill>
                  <a:srgbClr val="130A01"/>
                </a:solidFill>
                <a:cs typeface="B Titr" panose="00000700000000000000" pitchFamily="2" charset="-78"/>
              </a:rPr>
              <a:t>عرصه‌های هم‌افقی</a:t>
            </a:r>
          </a:p>
        </p:txBody>
      </p:sp>
      <p:cxnSp>
        <p:nvCxnSpPr>
          <p:cNvPr id="25" name="Straight Connector 24"/>
          <p:cNvCxnSpPr>
            <a:stCxn id="22" idx="2"/>
          </p:cNvCxnSpPr>
          <p:nvPr/>
        </p:nvCxnSpPr>
        <p:spPr>
          <a:xfrm>
            <a:off x="6096000" y="1501810"/>
            <a:ext cx="0" cy="5603840"/>
          </a:xfrm>
          <a:prstGeom prst="line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ine Callout 1 25"/>
          <p:cNvSpPr/>
          <p:nvPr/>
        </p:nvSpPr>
        <p:spPr>
          <a:xfrm>
            <a:off x="7190432" y="2050542"/>
            <a:ext cx="4047220" cy="1008629"/>
          </a:xfrm>
          <a:prstGeom prst="borderCallout1">
            <a:avLst>
              <a:gd name="adj1" fmla="val 29438"/>
              <a:gd name="adj2" fmla="val -319"/>
              <a:gd name="adj3" fmla="val 29664"/>
              <a:gd name="adj4" fmla="val -27272"/>
            </a:avLst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a-IR" sz="3200" b="1">
                <a:solidFill>
                  <a:srgbClr val="FFFF00"/>
                </a:solidFill>
                <a:cs typeface="B Mitra" panose="00000400000000000000" pitchFamily="2" charset="-78"/>
              </a:rPr>
              <a:t>1. باورها</a:t>
            </a:r>
            <a:endParaRPr lang="fa-IR" sz="2800" b="1" dirty="0">
              <a:solidFill>
                <a:srgbClr val="00FFFF"/>
              </a:solidFill>
              <a:cs typeface="B Mitra" panose="00000400000000000000" pitchFamily="2" charset="-78"/>
            </a:endParaRPr>
          </a:p>
          <a:p>
            <a:pPr lvl="0">
              <a:lnSpc>
                <a:spcPct val="150000"/>
              </a:lnSpc>
            </a:pPr>
            <a:r>
              <a:rPr lang="fa-IR" b="1" dirty="0">
                <a:solidFill>
                  <a:prstClr val="white"/>
                </a:solidFill>
                <a:cs typeface="B Mitra" panose="00000400000000000000" pitchFamily="2" charset="-78"/>
              </a:rPr>
              <a:t>(مثل: جریان سنّت‌های ثابت الهی در تاریخ جوامع)</a:t>
            </a:r>
            <a:endParaRPr lang="fa-IR" sz="2000" b="1" dirty="0">
              <a:solidFill>
                <a:prstClr val="white"/>
              </a:solidFill>
              <a:cs typeface="B Mitra" panose="00000400000000000000" pitchFamily="2" charset="-78"/>
            </a:endParaRPr>
          </a:p>
        </p:txBody>
      </p:sp>
      <p:sp>
        <p:nvSpPr>
          <p:cNvPr id="27" name="Line Callout 1 26"/>
          <p:cNvSpPr/>
          <p:nvPr/>
        </p:nvSpPr>
        <p:spPr>
          <a:xfrm>
            <a:off x="1103377" y="3059171"/>
            <a:ext cx="3847963" cy="930270"/>
          </a:xfrm>
          <a:prstGeom prst="borderCallout1">
            <a:avLst>
              <a:gd name="adj1" fmla="val 28646"/>
              <a:gd name="adj2" fmla="val 99539"/>
              <a:gd name="adj3" fmla="val 29571"/>
              <a:gd name="adj4" fmla="val 129655"/>
            </a:avLst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b="1" dirty="0">
                <a:solidFill>
                  <a:srgbClr val="FFFF00"/>
                </a:solidFill>
                <a:cs typeface="B Mitra" panose="00000400000000000000" pitchFamily="2" charset="-78"/>
              </a:rPr>
              <a:t>2. آرمان‌ها</a:t>
            </a:r>
            <a:endParaRPr lang="fa-IR" sz="3200" b="1" dirty="0">
              <a:solidFill>
                <a:srgbClr val="00FFFF"/>
              </a:solidFill>
              <a:cs typeface="B Mitra" panose="00000400000000000000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fa-IR" b="1" dirty="0">
                <a:solidFill>
                  <a:schemeClr val="bg1"/>
                </a:solidFill>
                <a:cs typeface="B Mitra" panose="00000400000000000000" pitchFamily="2" charset="-78"/>
              </a:rPr>
              <a:t>(مثل: تمدّن نوین اسلامی) </a:t>
            </a:r>
          </a:p>
        </p:txBody>
      </p:sp>
      <p:sp>
        <p:nvSpPr>
          <p:cNvPr id="28" name="Line Callout 1 27"/>
          <p:cNvSpPr/>
          <p:nvPr/>
        </p:nvSpPr>
        <p:spPr>
          <a:xfrm>
            <a:off x="7190432" y="4256711"/>
            <a:ext cx="4047220" cy="987748"/>
          </a:xfrm>
          <a:prstGeom prst="borderCallout1">
            <a:avLst>
              <a:gd name="adj1" fmla="val 29438"/>
              <a:gd name="adj2" fmla="val -319"/>
              <a:gd name="adj3" fmla="val 29347"/>
              <a:gd name="adj4" fmla="val -27274"/>
            </a:avLst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b="1" dirty="0">
                <a:solidFill>
                  <a:srgbClr val="FFFF00"/>
                </a:solidFill>
                <a:cs typeface="B Mitra" panose="00000400000000000000" pitchFamily="2" charset="-78"/>
              </a:rPr>
              <a:t>3. ارزش‌ها</a:t>
            </a:r>
            <a:r>
              <a:rPr lang="fa-IR" sz="3200" b="1" dirty="0">
                <a:solidFill>
                  <a:srgbClr val="00FFFF"/>
                </a:solidFill>
                <a:cs typeface="B Mitra" panose="00000400000000000000" pitchFamily="2" charset="-78"/>
              </a:rPr>
              <a:t>  </a:t>
            </a:r>
          </a:p>
          <a:p>
            <a:pPr algn="ctr">
              <a:lnSpc>
                <a:spcPct val="150000"/>
              </a:lnSpc>
            </a:pPr>
            <a:r>
              <a:rPr lang="fa-IR" b="1" dirty="0">
                <a:solidFill>
                  <a:schemeClr val="bg1"/>
                </a:solidFill>
                <a:cs typeface="B Mitra" panose="00000400000000000000" pitchFamily="2" charset="-78"/>
              </a:rPr>
              <a:t>(مثل: روحیه شهادت‌طلبی) </a:t>
            </a:r>
          </a:p>
        </p:txBody>
      </p:sp>
      <p:sp>
        <p:nvSpPr>
          <p:cNvPr id="29" name="Line Callout 1 28"/>
          <p:cNvSpPr/>
          <p:nvPr/>
        </p:nvSpPr>
        <p:spPr>
          <a:xfrm>
            <a:off x="1151502" y="4967396"/>
            <a:ext cx="3847963" cy="965410"/>
          </a:xfrm>
          <a:prstGeom prst="borderCallout1">
            <a:avLst>
              <a:gd name="adj1" fmla="val 28646"/>
              <a:gd name="adj2" fmla="val 99539"/>
              <a:gd name="adj3" fmla="val 28848"/>
              <a:gd name="adj4" fmla="val 127650"/>
            </a:avLst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b="1" dirty="0">
                <a:solidFill>
                  <a:srgbClr val="FFFF00"/>
                </a:solidFill>
                <a:cs typeface="B Mitra" panose="00000400000000000000" pitchFamily="2" charset="-78"/>
              </a:rPr>
              <a:t>4. دغدغه‌ها</a:t>
            </a:r>
            <a:endParaRPr lang="fa-IR" sz="3200" b="1" dirty="0">
              <a:solidFill>
                <a:srgbClr val="00FFFF"/>
              </a:solidFill>
              <a:cs typeface="B Mitra" panose="00000400000000000000" pitchFamily="2" charset="-78"/>
            </a:endParaRPr>
          </a:p>
          <a:p>
            <a:pPr algn="ctr"/>
            <a:r>
              <a:rPr lang="fa-IR" b="1" dirty="0">
                <a:solidFill>
                  <a:schemeClr val="bg1"/>
                </a:solidFill>
                <a:cs typeface="B Mitra" panose="00000400000000000000" pitchFamily="2" charset="-78"/>
              </a:rPr>
              <a:t>(مثل: اهمّیت قدس شریف برای جهان اسلام) </a:t>
            </a:r>
            <a:endParaRPr lang="fa-IR" sz="2400" b="1" dirty="0">
              <a:solidFill>
                <a:schemeClr val="bg1"/>
              </a:solidFill>
              <a:cs typeface="B Mitra" panose="000004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70803" y="3050073"/>
            <a:ext cx="3243196" cy="369332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fa-IR" dirty="0">
                <a:solidFill>
                  <a:schemeClr val="accent4">
                    <a:lumMod val="60000"/>
                    <a:lumOff val="40000"/>
                  </a:schemeClr>
                </a:solidFill>
                <a:cs typeface="B Mitra" panose="00000400000000000000" pitchFamily="2" charset="-78"/>
              </a:rPr>
              <a:t>اعتقاداتی که پشتوانه‌ی عمل انسان قرار میگیرند.</a:t>
            </a:r>
            <a:endParaRPr lang="fa-IR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62053" y="3989441"/>
            <a:ext cx="2930610" cy="369332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fa-IR" dirty="0">
                <a:solidFill>
                  <a:schemeClr val="accent4">
                    <a:lumMod val="60000"/>
                    <a:lumOff val="40000"/>
                  </a:schemeClr>
                </a:solidFill>
                <a:cs typeface="B Mitra" panose="00000400000000000000" pitchFamily="2" charset="-78"/>
              </a:rPr>
              <a:t>افق‌هایی که باید به سمت‌شان حرکت کنیم.</a:t>
            </a:r>
            <a:endParaRPr lang="fa-IR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706781" y="5244459"/>
            <a:ext cx="2877711" cy="646331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fa-IR" dirty="0">
                <a:solidFill>
                  <a:schemeClr val="accent4">
                    <a:lumMod val="60000"/>
                    <a:lumOff val="40000"/>
                  </a:schemeClr>
                </a:solidFill>
                <a:cs typeface="B Mitra" panose="00000400000000000000" pitchFamily="2" charset="-78"/>
              </a:rPr>
              <a:t>بایسته‌های همیشگی و ثابت و جهان‌شمول</a:t>
            </a:r>
          </a:p>
          <a:p>
            <a:pPr algn="ctr"/>
            <a:r>
              <a:rPr lang="fa-IR" dirty="0">
                <a:solidFill>
                  <a:schemeClr val="accent4">
                    <a:lumMod val="60000"/>
                    <a:lumOff val="40000"/>
                  </a:schemeClr>
                </a:solidFill>
                <a:cs typeface="B Mitra" panose="00000400000000000000" pitchFamily="2" charset="-78"/>
              </a:rPr>
              <a:t>که از مبانی فکری استنتاج می‌شوند.</a:t>
            </a:r>
            <a:endParaRPr lang="fa-IR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02783" y="5946435"/>
            <a:ext cx="3145413" cy="646331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fa-IR" dirty="0">
                <a:solidFill>
                  <a:schemeClr val="accent4">
                    <a:lumMod val="60000"/>
                    <a:lumOff val="40000"/>
                  </a:schemeClr>
                </a:solidFill>
                <a:cs typeface="B Mitra" panose="00000400000000000000" pitchFamily="2" charset="-78"/>
              </a:rPr>
              <a:t>راهبردهای بلندمدّتی که برای رسیدن به اهداف</a:t>
            </a:r>
          </a:p>
          <a:p>
            <a:pPr algn="ctr"/>
            <a:r>
              <a:rPr lang="fa-IR" dirty="0">
                <a:solidFill>
                  <a:schemeClr val="accent4">
                    <a:lumMod val="60000"/>
                    <a:lumOff val="40000"/>
                  </a:schemeClr>
                </a:solidFill>
                <a:cs typeface="B Mitra" panose="00000400000000000000" pitchFamily="2" charset="-78"/>
              </a:rPr>
              <a:t>باید نسبت به آنها حسّاسیت داشت.</a:t>
            </a:r>
            <a:endParaRPr lang="fa-IR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869AC63-3565-986B-87D5-95DB7F8980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00" y="6108700"/>
            <a:ext cx="6223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138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  <p:bldP spid="27" grpId="0" animBg="1"/>
      <p:bldP spid="28" grpId="0" animBg="1"/>
      <p:bldP spid="29" grpId="0" animBg="1"/>
      <p:bldP spid="2" grpId="0" animBg="1"/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6088568" y="0"/>
            <a:ext cx="12700" cy="5359400"/>
          </a:xfrm>
          <a:prstGeom prst="line">
            <a:avLst/>
          </a:prstGeom>
          <a:ln w="762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Line Callout 1 17"/>
          <p:cNvSpPr/>
          <p:nvPr/>
        </p:nvSpPr>
        <p:spPr>
          <a:xfrm>
            <a:off x="7208155" y="402893"/>
            <a:ext cx="4148900" cy="1128258"/>
          </a:xfrm>
          <a:prstGeom prst="borderCallout1">
            <a:avLst>
              <a:gd name="adj1" fmla="val 29438"/>
              <a:gd name="adj2" fmla="val -319"/>
              <a:gd name="adj3" fmla="val 29664"/>
              <a:gd name="adj4" fmla="val -27272"/>
            </a:avLst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b="1" dirty="0">
                <a:solidFill>
                  <a:srgbClr val="FFFF00"/>
                </a:solidFill>
                <a:cs typeface="B Mitra" panose="00000400000000000000" pitchFamily="2" charset="-78"/>
              </a:rPr>
              <a:t>5. نیازها</a:t>
            </a:r>
            <a:endParaRPr lang="fa-IR" sz="3200" b="1" dirty="0">
              <a:solidFill>
                <a:srgbClr val="00FFFF"/>
              </a:solidFill>
              <a:cs typeface="B Mitra" panose="00000400000000000000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fa-IR" b="1" dirty="0">
                <a:solidFill>
                  <a:schemeClr val="bg1"/>
                </a:solidFill>
                <a:cs typeface="B Mitra" panose="00000400000000000000" pitchFamily="2" charset="-78"/>
              </a:rPr>
              <a:t>(مثل: نیاز به «مقاومت» در عرصه‌های مختلف) </a:t>
            </a:r>
            <a:endParaRPr lang="fa-IR" sz="2000" b="1" dirty="0">
              <a:solidFill>
                <a:schemeClr val="bg1"/>
              </a:solidFill>
              <a:cs typeface="B Mitra" panose="00000400000000000000" pitchFamily="2" charset="-78"/>
            </a:endParaRPr>
          </a:p>
        </p:txBody>
      </p:sp>
      <p:sp>
        <p:nvSpPr>
          <p:cNvPr id="19" name="Line Callout 1 18"/>
          <p:cNvSpPr/>
          <p:nvPr/>
        </p:nvSpPr>
        <p:spPr>
          <a:xfrm>
            <a:off x="1110482" y="1451086"/>
            <a:ext cx="3847963" cy="1409700"/>
          </a:xfrm>
          <a:prstGeom prst="borderCallout1">
            <a:avLst>
              <a:gd name="adj1" fmla="val 28646"/>
              <a:gd name="adj2" fmla="val 99539"/>
              <a:gd name="adj3" fmla="val 29571"/>
              <a:gd name="adj4" fmla="val 129655"/>
            </a:avLst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a-IR" sz="3200" b="1" dirty="0">
                <a:solidFill>
                  <a:srgbClr val="FFFF00"/>
                </a:solidFill>
                <a:cs typeface="B Mitra" panose="00000400000000000000" pitchFamily="2" charset="-78"/>
              </a:rPr>
              <a:t>6. اولویّت‌ها</a:t>
            </a:r>
            <a:r>
              <a:rPr lang="fa-IR" sz="3200" b="1" dirty="0">
                <a:solidFill>
                  <a:srgbClr val="00FFFF"/>
                </a:solidFill>
                <a:cs typeface="B Mitra" panose="00000400000000000000" pitchFamily="2" charset="-78"/>
              </a:rPr>
              <a:t> </a:t>
            </a:r>
          </a:p>
          <a:p>
            <a:pPr algn="ctr"/>
            <a:r>
              <a:rPr lang="fa-IR" b="1" dirty="0">
                <a:solidFill>
                  <a:schemeClr val="bg1"/>
                </a:solidFill>
                <a:cs typeface="B Mitra" panose="00000400000000000000" pitchFamily="2" charset="-78"/>
              </a:rPr>
              <a:t>(مثل: ترجیح وحدت اسلامی بر</a:t>
            </a:r>
          </a:p>
          <a:p>
            <a:pPr algn="ctr"/>
            <a:r>
              <a:rPr lang="fa-IR" b="1" dirty="0">
                <a:solidFill>
                  <a:schemeClr val="bg1"/>
                </a:solidFill>
                <a:cs typeface="B Mitra" panose="00000400000000000000" pitchFamily="2" charset="-78"/>
              </a:rPr>
              <a:t>برجسته‌سازیِ نقاط اختلاف با اهل‌سنّت) </a:t>
            </a:r>
            <a:endParaRPr lang="fa-IR" sz="2000" b="1" dirty="0">
              <a:solidFill>
                <a:schemeClr val="bg1"/>
              </a:solidFill>
              <a:cs typeface="B Mitra" panose="00000400000000000000" pitchFamily="2" charset="-78"/>
            </a:endParaRPr>
          </a:p>
        </p:txBody>
      </p:sp>
      <p:sp>
        <p:nvSpPr>
          <p:cNvPr id="20" name="Line Callout 1 19"/>
          <p:cNvSpPr/>
          <p:nvPr/>
        </p:nvSpPr>
        <p:spPr>
          <a:xfrm>
            <a:off x="7208155" y="2976226"/>
            <a:ext cx="4145645" cy="1473873"/>
          </a:xfrm>
          <a:prstGeom prst="borderCallout1">
            <a:avLst>
              <a:gd name="adj1" fmla="val 29438"/>
              <a:gd name="adj2" fmla="val -319"/>
              <a:gd name="adj3" fmla="val 29664"/>
              <a:gd name="adj4" fmla="val -27272"/>
            </a:avLst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b="1" dirty="0">
                <a:solidFill>
                  <a:srgbClr val="FFFF00"/>
                </a:solidFill>
                <a:cs typeface="B Mitra" panose="00000400000000000000" pitchFamily="2" charset="-78"/>
              </a:rPr>
              <a:t>7. تحلیل‌ها</a:t>
            </a:r>
          </a:p>
          <a:p>
            <a:pPr algn="ctr"/>
            <a:r>
              <a:rPr lang="fa-IR" sz="3200" b="1" dirty="0">
                <a:solidFill>
                  <a:srgbClr val="FFFF00"/>
                </a:solidFill>
                <a:cs typeface="B Mitra" panose="00000400000000000000" pitchFamily="2" charset="-78"/>
              </a:rPr>
              <a:t>نوع نگاه به پدیده‌ها</a:t>
            </a:r>
          </a:p>
          <a:p>
            <a:pPr algn="ctr">
              <a:lnSpc>
                <a:spcPct val="150000"/>
              </a:lnSpc>
            </a:pPr>
            <a:r>
              <a:rPr lang="fa-IR" b="1" dirty="0">
                <a:solidFill>
                  <a:schemeClr val="bg1"/>
                </a:solidFill>
                <a:cs typeface="B Mitra" panose="00000400000000000000" pitchFamily="2" charset="-78"/>
              </a:rPr>
              <a:t>(مثل: تحلیل معظّمٌ‌له دربارۀ جنگ ترکیبیِ 1401) </a:t>
            </a:r>
            <a:endParaRPr lang="fa-IR" sz="2000" b="1" dirty="0">
              <a:solidFill>
                <a:schemeClr val="bg1"/>
              </a:solidFill>
              <a:cs typeface="B Mitra" panose="00000400000000000000" pitchFamily="2" charset="-78"/>
            </a:endParaRPr>
          </a:p>
        </p:txBody>
      </p:sp>
      <p:sp>
        <p:nvSpPr>
          <p:cNvPr id="21" name="Line Callout 1 20"/>
          <p:cNvSpPr/>
          <p:nvPr/>
        </p:nvSpPr>
        <p:spPr>
          <a:xfrm>
            <a:off x="1110481" y="4038494"/>
            <a:ext cx="3847963" cy="1104672"/>
          </a:xfrm>
          <a:prstGeom prst="borderCallout1">
            <a:avLst>
              <a:gd name="adj1" fmla="val 28646"/>
              <a:gd name="adj2" fmla="val 99539"/>
              <a:gd name="adj3" fmla="val 29571"/>
              <a:gd name="adj4" fmla="val 129655"/>
            </a:avLst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>
                <a:solidFill>
                  <a:srgbClr val="FFFF00"/>
                </a:solidFill>
                <a:cs typeface="B Mitra" panose="00000400000000000000" pitchFamily="2" charset="-78"/>
              </a:rPr>
              <a:t>8. محبّت قلبی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chemeClr val="bg1">
                    <a:lumMod val="95000"/>
                  </a:schemeClr>
                </a:solidFill>
                <a:cs typeface="B Mitra" panose="00000400000000000000" pitchFamily="2" charset="-78"/>
              </a:rPr>
              <a:t>(حبّ فی الله نسبت به ولیّ جامعه)</a:t>
            </a:r>
          </a:p>
        </p:txBody>
      </p:sp>
      <p:pic>
        <p:nvPicPr>
          <p:cNvPr id="7" name="33232323">
            <a:hlinkClick r:id="" action="ppaction://media"/>
            <a:extLst>
              <a:ext uri="{FF2B5EF4-FFF2-40B4-BE49-F238E27FC236}">
                <a16:creationId xmlns:a16="http://schemas.microsoft.com/office/drawing/2014/main" id="{2DF65CC5-021D-52F3-51B6-AC9EDC1307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15704" b="16241"/>
          <a:stretch/>
        </p:blipFill>
        <p:spPr>
          <a:xfrm>
            <a:off x="5167272" y="5359400"/>
            <a:ext cx="1842939" cy="1003378"/>
          </a:xfrm>
          <a:prstGeom prst="roundRect">
            <a:avLst>
              <a:gd name="adj" fmla="val 11619"/>
            </a:avLst>
          </a:prstGeom>
          <a:ln w="19050">
            <a:solidFill>
              <a:schemeClr val="accent4">
                <a:lumMod val="60000"/>
                <a:lumOff val="40000"/>
              </a:schemeClr>
            </a:solidFill>
            <a:prstDash val="lgDash"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sp>
        <p:nvSpPr>
          <p:cNvPr id="8" name="Rectangle 7"/>
          <p:cNvSpPr/>
          <p:nvPr/>
        </p:nvSpPr>
        <p:spPr>
          <a:xfrm>
            <a:off x="7928691" y="1531151"/>
            <a:ext cx="2704587" cy="646331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fa-IR" dirty="0">
                <a:solidFill>
                  <a:schemeClr val="accent4">
                    <a:lumMod val="60000"/>
                    <a:lumOff val="40000"/>
                  </a:schemeClr>
                </a:solidFill>
                <a:cs typeface="B Mitra" panose="00000400000000000000" pitchFamily="2" charset="-78"/>
              </a:rPr>
              <a:t>سیاست‌هایی که به اقتضای شرایط زمانه</a:t>
            </a:r>
          </a:p>
          <a:p>
            <a:pPr algn="ctr"/>
            <a:r>
              <a:rPr lang="fa-IR" dirty="0">
                <a:solidFill>
                  <a:schemeClr val="accent4">
                    <a:lumMod val="60000"/>
                    <a:lumOff val="40000"/>
                  </a:schemeClr>
                </a:solidFill>
                <a:cs typeface="B Mitra" panose="00000400000000000000" pitchFamily="2" charset="-78"/>
              </a:rPr>
              <a:t>باید نسبت به آنها مراقبت داشت.</a:t>
            </a:r>
          </a:p>
        </p:txBody>
      </p:sp>
      <p:sp>
        <p:nvSpPr>
          <p:cNvPr id="9" name="Rectangle 8"/>
          <p:cNvSpPr/>
          <p:nvPr/>
        </p:nvSpPr>
        <p:spPr>
          <a:xfrm>
            <a:off x="1250971" y="2860786"/>
            <a:ext cx="3567002" cy="369332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fa-IR" dirty="0">
                <a:solidFill>
                  <a:schemeClr val="accent4">
                    <a:lumMod val="60000"/>
                    <a:lumOff val="40000"/>
                  </a:schemeClr>
                </a:solidFill>
                <a:cs typeface="B Mitra" panose="00000400000000000000" pitchFamily="2" charset="-78"/>
              </a:rPr>
              <a:t>موضوعِ مهمّ‌تر در هنگامِ تزاحمِ دو یا چند موضوعِ مهمّ</a:t>
            </a:r>
          </a:p>
        </p:txBody>
      </p:sp>
      <p:sp>
        <p:nvSpPr>
          <p:cNvPr id="10" name="Rectangle 9"/>
          <p:cNvSpPr/>
          <p:nvPr/>
        </p:nvSpPr>
        <p:spPr>
          <a:xfrm>
            <a:off x="7884608" y="4450099"/>
            <a:ext cx="2792752" cy="646331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fa-IR" dirty="0">
                <a:solidFill>
                  <a:schemeClr val="accent4">
                    <a:lumMod val="60000"/>
                    <a:lumOff val="40000"/>
                  </a:schemeClr>
                </a:solidFill>
                <a:cs typeface="B Mitra" panose="00000400000000000000" pitchFamily="2" charset="-78"/>
              </a:rPr>
              <a:t>منطقِ تحلیل و سنجشِ پدیده‌های انسانی</a:t>
            </a:r>
          </a:p>
          <a:p>
            <a:pPr algn="ctr"/>
            <a:r>
              <a:rPr lang="fa-IR" dirty="0">
                <a:solidFill>
                  <a:schemeClr val="accent4">
                    <a:lumMod val="60000"/>
                    <a:lumOff val="40000"/>
                  </a:schemeClr>
                </a:solidFill>
                <a:cs typeface="B Mitra" panose="00000400000000000000" pitchFamily="2" charset="-78"/>
              </a:rPr>
              <a:t>و مسائلی مختلفی که رخ میدهند.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860924" y="5130566"/>
            <a:ext cx="2347117" cy="369332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fa-IR" dirty="0">
                <a:solidFill>
                  <a:schemeClr val="accent4">
                    <a:lumMod val="60000"/>
                    <a:lumOff val="40000"/>
                  </a:schemeClr>
                </a:solidFill>
                <a:cs typeface="B Mitra" panose="00000400000000000000" pitchFamily="2" charset="-78"/>
              </a:rPr>
              <a:t>گرایش‌های قلبی (حبّ و بغض‌ها)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869AC63-3565-986B-87D5-95DB7F8980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00" y="6108700"/>
            <a:ext cx="6223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1183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4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Brace 6"/>
          <p:cNvSpPr/>
          <p:nvPr/>
        </p:nvSpPr>
        <p:spPr>
          <a:xfrm rot="16200000">
            <a:off x="5843945" y="897717"/>
            <a:ext cx="435428" cy="5453482"/>
          </a:xfrm>
          <a:prstGeom prst="rightBrace">
            <a:avLst>
              <a:gd name="adj1" fmla="val 54166"/>
              <a:gd name="adj2" fmla="val 50000"/>
            </a:avLst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 sz="1600"/>
          </a:p>
        </p:txBody>
      </p:sp>
      <p:sp>
        <p:nvSpPr>
          <p:cNvPr id="8" name="Rounded Rectangle 7"/>
          <p:cNvSpPr/>
          <p:nvPr/>
        </p:nvSpPr>
        <p:spPr>
          <a:xfrm>
            <a:off x="8028345" y="3842172"/>
            <a:ext cx="1567544" cy="80554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b="1" dirty="0">
                <a:solidFill>
                  <a:srgbClr val="130A01"/>
                </a:solidFill>
                <a:cs typeface="B Zar" panose="00000400000000000000" pitchFamily="2" charset="-78"/>
              </a:rPr>
              <a:t>کتب</a:t>
            </a:r>
            <a:endParaRPr lang="fa-IR" sz="2000" b="1" dirty="0">
              <a:solidFill>
                <a:srgbClr val="130A01"/>
              </a:solidFill>
              <a:cs typeface="B Zar" panose="00000400000000000000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603629" y="3842171"/>
            <a:ext cx="1567544" cy="80554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b="1" dirty="0">
                <a:solidFill>
                  <a:srgbClr val="130A01"/>
                </a:solidFill>
                <a:cs typeface="B Zar" panose="00000400000000000000" pitchFamily="2" charset="-78"/>
              </a:rPr>
              <a:t>بیانات</a:t>
            </a:r>
            <a:endParaRPr lang="fa-IR" sz="2000" b="1" dirty="0">
              <a:solidFill>
                <a:srgbClr val="130A01"/>
              </a:solidFill>
              <a:cs typeface="B Zar" panose="00000400000000000000" pitchFamily="2" charset="-78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3815629" y="270329"/>
            <a:ext cx="4487718" cy="62671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>
                <a:solidFill>
                  <a:srgbClr val="130A01"/>
                </a:solidFill>
                <a:cs typeface="B Titr" panose="00000700000000000000" pitchFamily="2" charset="-78"/>
              </a:rPr>
              <a:t>راهکار هم‌افقی با ولیّ جامعه</a:t>
            </a:r>
          </a:p>
        </p:txBody>
      </p:sp>
      <p:sp>
        <p:nvSpPr>
          <p:cNvPr id="27" name="Down Arrow 26"/>
          <p:cNvSpPr/>
          <p:nvPr/>
        </p:nvSpPr>
        <p:spPr>
          <a:xfrm>
            <a:off x="5875420" y="1062309"/>
            <a:ext cx="368135" cy="475013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 sz="2800" b="1">
              <a:solidFill>
                <a:srgbClr val="130A01"/>
              </a:solidFill>
              <a:cs typeface="B Titr" panose="00000700000000000000" pitchFamily="2" charset="-78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2530948" y="1597752"/>
            <a:ext cx="7057077" cy="684650"/>
          </a:xfrm>
          <a:prstGeom prst="roundRect">
            <a:avLst/>
          </a:prstGeom>
          <a:solidFill>
            <a:srgbClr val="00FF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b="1" dirty="0">
                <a:solidFill>
                  <a:srgbClr val="130A01"/>
                </a:solidFill>
                <a:cs typeface="B Titr" panose="00000700000000000000" pitchFamily="2" charset="-78"/>
              </a:rPr>
              <a:t>آشنایی با منظومۀ فکری و نظام محاسباتی او</a:t>
            </a:r>
            <a:endParaRPr lang="fa-IR" sz="2000" b="1" dirty="0">
              <a:solidFill>
                <a:srgbClr val="130A01"/>
              </a:solidFill>
              <a:cs typeface="B Titr" panose="00000700000000000000" pitchFamily="2" charset="-78"/>
            </a:endParaRPr>
          </a:p>
        </p:txBody>
      </p:sp>
      <p:sp>
        <p:nvSpPr>
          <p:cNvPr id="29" name="Down Arrow Callout 28"/>
          <p:cNvSpPr/>
          <p:nvPr/>
        </p:nvSpPr>
        <p:spPr>
          <a:xfrm>
            <a:off x="5351917" y="2370427"/>
            <a:ext cx="1415142" cy="903515"/>
          </a:xfrm>
          <a:prstGeom prst="downArrowCallou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>
                <a:solidFill>
                  <a:srgbClr val="130A01"/>
                </a:solidFill>
                <a:cs typeface="B Zar" panose="00000400000000000000" pitchFamily="2" charset="-78"/>
              </a:rPr>
              <a:t>از طریق</a:t>
            </a:r>
          </a:p>
        </p:txBody>
      </p:sp>
      <p:sp>
        <p:nvSpPr>
          <p:cNvPr id="6" name="Down Arrow 5"/>
          <p:cNvSpPr/>
          <p:nvPr/>
        </p:nvSpPr>
        <p:spPr>
          <a:xfrm>
            <a:off x="8629459" y="4820315"/>
            <a:ext cx="365316" cy="499509"/>
          </a:xfrm>
          <a:prstGeom prst="downArrow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 sz="2000" b="1">
              <a:ln>
                <a:solidFill>
                  <a:schemeClr val="tx1"/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cs typeface="B Zar" panose="00000400000000000000" pitchFamily="2" charset="-78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988182" y="5492425"/>
            <a:ext cx="3654418" cy="843555"/>
          </a:xfrm>
          <a:prstGeom prst="roundRect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500" b="1" dirty="0">
                <a:solidFill>
                  <a:schemeClr val="accent4">
                    <a:lumMod val="60000"/>
                    <a:lumOff val="40000"/>
                  </a:schemeClr>
                </a:solidFill>
                <a:cs typeface="B Zar" panose="00000400000000000000" pitchFamily="2" charset="-78"/>
              </a:rPr>
              <a:t>پایه‌های فکریِ «اسلام ناب»</a:t>
            </a:r>
          </a:p>
        </p:txBody>
      </p:sp>
      <p:sp>
        <p:nvSpPr>
          <p:cNvPr id="35" name="Down Arrow 34"/>
          <p:cNvSpPr/>
          <p:nvPr/>
        </p:nvSpPr>
        <p:spPr>
          <a:xfrm>
            <a:off x="3204743" y="4818839"/>
            <a:ext cx="365316" cy="499509"/>
          </a:xfrm>
          <a:prstGeom prst="downArrow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 sz="2000" b="1">
              <a:ln>
                <a:solidFill>
                  <a:schemeClr val="tx1"/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cs typeface="B Zar" panose="00000400000000000000" pitchFamily="2" charset="-78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1560192" y="5498450"/>
            <a:ext cx="3654418" cy="843555"/>
          </a:xfrm>
          <a:prstGeom prst="roundRect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500" b="1" dirty="0">
                <a:solidFill>
                  <a:schemeClr val="accent4">
                    <a:lumMod val="60000"/>
                    <a:lumOff val="40000"/>
                  </a:schemeClr>
                </a:solidFill>
                <a:cs typeface="B Zar" panose="00000400000000000000" pitchFamily="2" charset="-78"/>
              </a:rPr>
              <a:t>به‌روزرسانیِ نرم‌افزار فکری</a:t>
            </a:r>
          </a:p>
        </p:txBody>
      </p:sp>
      <p:cxnSp>
        <p:nvCxnSpPr>
          <p:cNvPr id="12" name="Straight Connector 11"/>
          <p:cNvCxnSpPr>
            <a:stCxn id="34" idx="2"/>
          </p:cNvCxnSpPr>
          <p:nvPr/>
        </p:nvCxnSpPr>
        <p:spPr>
          <a:xfrm>
            <a:off x="8815391" y="6335980"/>
            <a:ext cx="0" cy="687120"/>
          </a:xfrm>
          <a:prstGeom prst="line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1869AC63-3565-986B-87D5-95DB7F8980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00" y="6108700"/>
            <a:ext cx="6223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4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26" grpId="0" animBg="1"/>
      <p:bldP spid="27" grpId="0" animBg="1"/>
      <p:bldP spid="28" grpId="0" animBg="1"/>
      <p:bldP spid="29" grpId="0" animBg="1"/>
      <p:bldP spid="6" grpId="0" animBg="1"/>
      <p:bldP spid="34" grpId="0" animBg="1"/>
      <p:bldP spid="35" grpId="0" animBg="1"/>
      <p:bldP spid="3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139" y="4255825"/>
            <a:ext cx="1015431" cy="1453567"/>
          </a:xfrm>
          <a:prstGeom prst="roundRect">
            <a:avLst>
              <a:gd name="adj" fmla="val 16667"/>
            </a:avLst>
          </a:prstGeom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187" y="1876493"/>
            <a:ext cx="1068020" cy="1457085"/>
          </a:xfrm>
          <a:prstGeom prst="roundRect">
            <a:avLst>
              <a:gd name="adj" fmla="val 16667"/>
            </a:avLst>
          </a:prstGeom>
          <a:ln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Content Placeholder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1415" y="4255825"/>
            <a:ext cx="1038263" cy="14535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42"/>
          <a:stretch/>
        </p:blipFill>
        <p:spPr>
          <a:xfrm>
            <a:off x="1806407" y="4255825"/>
            <a:ext cx="1045783" cy="14535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650" y="4255825"/>
            <a:ext cx="1022305" cy="1453566"/>
          </a:xfrm>
          <a:prstGeom prst="roundRect">
            <a:avLst>
              <a:gd name="adj" fmla="val 16667"/>
            </a:avLst>
          </a:prstGeom>
          <a:ln>
            <a:solidFill>
              <a:srgbClr val="FF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454" y="4255825"/>
            <a:ext cx="1091367" cy="14535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6" name="Rounded Rectangle 25"/>
          <p:cNvSpPr/>
          <p:nvPr/>
        </p:nvSpPr>
        <p:spPr>
          <a:xfrm>
            <a:off x="7472369" y="584200"/>
            <a:ext cx="2686044" cy="68217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>
                <a:solidFill>
                  <a:srgbClr val="130A01"/>
                </a:solidFill>
                <a:cs typeface="B Titr" panose="00000700000000000000" pitchFamily="2" charset="-78"/>
              </a:rPr>
              <a:t>مهم‌ترین کتاب‌ها</a:t>
            </a:r>
          </a:p>
        </p:txBody>
      </p:sp>
      <p:sp>
        <p:nvSpPr>
          <p:cNvPr id="27" name="Down Arrow 26"/>
          <p:cNvSpPr/>
          <p:nvPr/>
        </p:nvSpPr>
        <p:spPr>
          <a:xfrm>
            <a:off x="8631323" y="1527655"/>
            <a:ext cx="368135" cy="475013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 sz="2800" b="1">
              <a:solidFill>
                <a:srgbClr val="130A01"/>
              </a:solidFill>
              <a:cs typeface="B Titr" panose="000007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960" y="1876494"/>
            <a:ext cx="1023832" cy="14570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0" b="3920"/>
          <a:stretch/>
        </p:blipFill>
        <p:spPr>
          <a:xfrm>
            <a:off x="1106073" y="1880012"/>
            <a:ext cx="859154" cy="14535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2" name="Rounded Rectangle 21"/>
          <p:cNvSpPr/>
          <p:nvPr/>
        </p:nvSpPr>
        <p:spPr>
          <a:xfrm>
            <a:off x="4904631" y="3486567"/>
            <a:ext cx="1080490" cy="39487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1200" b="1" dirty="0">
                <a:solidFill>
                  <a:srgbClr val="07335D"/>
                </a:solidFill>
                <a:cs typeface="B Zar" panose="00000400000000000000" pitchFamily="2" charset="-78"/>
              </a:rPr>
              <a:t>جلد 21</a:t>
            </a:r>
          </a:p>
          <a:p>
            <a:pPr algn="ctr" rtl="1"/>
            <a:r>
              <a:rPr lang="fa-IR" sz="1200" b="1" dirty="0">
                <a:solidFill>
                  <a:srgbClr val="07335D"/>
                </a:solidFill>
                <a:cs typeface="B Zar" panose="00000400000000000000" pitchFamily="2" charset="-78"/>
              </a:rPr>
              <a:t>صحیفه امام </a:t>
            </a:r>
            <a:r>
              <a:rPr lang="fa-IR" sz="1050" b="1" dirty="0">
                <a:solidFill>
                  <a:srgbClr val="07335D"/>
                </a:solidFill>
                <a:cs typeface="B Zar" panose="00000400000000000000" pitchFamily="2" charset="-78"/>
              </a:rPr>
              <a:t>(ره)</a:t>
            </a:r>
            <a:endParaRPr lang="fa-IR" sz="800" b="1" dirty="0">
              <a:solidFill>
                <a:srgbClr val="07335D"/>
              </a:solidFill>
              <a:cs typeface="B Zar" panose="00000400000000000000" pitchFamily="2" charset="-78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013267" y="5764623"/>
            <a:ext cx="915304" cy="385806"/>
          </a:xfrm>
          <a:prstGeom prst="roundRect">
            <a:avLst>
              <a:gd name="adj" fmla="val 11668"/>
            </a:avLst>
          </a:prstGeom>
          <a:solidFill>
            <a:schemeClr val="accent4">
              <a:lumMod val="40000"/>
              <a:lumOff val="60000"/>
            </a:schemeClr>
          </a:solidFill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200" b="1" dirty="0">
                <a:solidFill>
                  <a:srgbClr val="07335D"/>
                </a:solidFill>
                <a:cs typeface="B Zar" panose="00000400000000000000" pitchFamily="2" charset="-78"/>
              </a:rPr>
              <a:t>خون دلی</a:t>
            </a:r>
          </a:p>
          <a:p>
            <a:pPr algn="ctr"/>
            <a:r>
              <a:rPr lang="fa-IR" sz="1200" b="1" dirty="0">
                <a:solidFill>
                  <a:srgbClr val="07335D"/>
                </a:solidFill>
                <a:cs typeface="B Zar" panose="00000400000000000000" pitchFamily="2" charset="-78"/>
              </a:rPr>
              <a:t>که لعل شد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479196" y="5778596"/>
            <a:ext cx="1162699" cy="385806"/>
          </a:xfrm>
          <a:prstGeom prst="roundRect">
            <a:avLst>
              <a:gd name="adj" fmla="val 11668"/>
            </a:avLst>
          </a:prstGeom>
          <a:solidFill>
            <a:schemeClr val="accent4">
              <a:lumMod val="40000"/>
              <a:lumOff val="60000"/>
            </a:schemeClr>
          </a:solidFill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200" b="1" dirty="0">
                <a:solidFill>
                  <a:srgbClr val="07335D"/>
                </a:solidFill>
                <a:cs typeface="B Zar" panose="00000400000000000000" pitchFamily="2" charset="-78"/>
              </a:rPr>
              <a:t>طرح کلّیِ اندیشۀ</a:t>
            </a:r>
          </a:p>
          <a:p>
            <a:pPr algn="ctr"/>
            <a:r>
              <a:rPr lang="fa-IR" sz="1200" b="1" dirty="0">
                <a:solidFill>
                  <a:srgbClr val="07335D"/>
                </a:solidFill>
                <a:cs typeface="B Zar" panose="00000400000000000000" pitchFamily="2" charset="-78"/>
              </a:rPr>
              <a:t>اسلامی در قرآن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3205738" y="5755394"/>
            <a:ext cx="1022305" cy="385806"/>
          </a:xfrm>
          <a:prstGeom prst="roundRect">
            <a:avLst>
              <a:gd name="adj" fmla="val 11668"/>
            </a:avLst>
          </a:prstGeom>
          <a:solidFill>
            <a:schemeClr val="accent4">
              <a:lumMod val="40000"/>
              <a:lumOff val="60000"/>
            </a:schemeClr>
          </a:solidFill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200" b="1" dirty="0">
                <a:solidFill>
                  <a:srgbClr val="07335D"/>
                </a:solidFill>
                <a:cs typeface="B Zar" panose="00000400000000000000" pitchFamily="2" charset="-78"/>
              </a:rPr>
              <a:t>همرزمان حسین (ع)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929138" y="5776939"/>
            <a:ext cx="897241" cy="364261"/>
          </a:xfrm>
          <a:prstGeom prst="roundRect">
            <a:avLst>
              <a:gd name="adj" fmla="val 11668"/>
            </a:avLst>
          </a:prstGeom>
          <a:solidFill>
            <a:schemeClr val="accent4">
              <a:lumMod val="40000"/>
              <a:lumOff val="60000"/>
            </a:schemeClr>
          </a:solidFill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200" b="1" dirty="0">
                <a:solidFill>
                  <a:srgbClr val="07335D"/>
                </a:solidFill>
                <a:cs typeface="B Zar" panose="00000400000000000000" pitchFamily="2" charset="-78"/>
              </a:rPr>
              <a:t>عهد مشترک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84516" y="5776939"/>
            <a:ext cx="897241" cy="364261"/>
          </a:xfrm>
          <a:prstGeom prst="roundRect">
            <a:avLst>
              <a:gd name="adj" fmla="val 11668"/>
            </a:avLst>
          </a:prstGeom>
          <a:solidFill>
            <a:schemeClr val="accent4">
              <a:lumMod val="40000"/>
              <a:lumOff val="60000"/>
            </a:schemeClr>
          </a:solidFill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200" b="1" dirty="0">
                <a:solidFill>
                  <a:srgbClr val="07335D"/>
                </a:solidFill>
                <a:cs typeface="B Zar" panose="00000400000000000000" pitchFamily="2" charset="-78"/>
              </a:rPr>
              <a:t>بیانیه گامِ</a:t>
            </a:r>
          </a:p>
          <a:p>
            <a:pPr algn="ctr"/>
            <a:r>
              <a:rPr lang="fa-IR" sz="1200" b="1" dirty="0">
                <a:solidFill>
                  <a:srgbClr val="07335D"/>
                </a:solidFill>
                <a:cs typeface="B Zar" panose="00000400000000000000" pitchFamily="2" charset="-78"/>
              </a:rPr>
              <a:t>دوّم انقلاب</a:t>
            </a:r>
          </a:p>
        </p:txBody>
      </p:sp>
      <p:cxnSp>
        <p:nvCxnSpPr>
          <p:cNvPr id="34" name="Straight Connector 33"/>
          <p:cNvCxnSpPr/>
          <p:nvPr/>
        </p:nvCxnSpPr>
        <p:spPr>
          <a:xfrm>
            <a:off x="8815391" y="-102920"/>
            <a:ext cx="0" cy="687120"/>
          </a:xfrm>
          <a:prstGeom prst="line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5" name="Rounded Rectangle 34"/>
          <p:cNvSpPr/>
          <p:nvPr/>
        </p:nvSpPr>
        <p:spPr>
          <a:xfrm>
            <a:off x="7472369" y="2263952"/>
            <a:ext cx="2686044" cy="68217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>
                <a:solidFill>
                  <a:srgbClr val="130A01"/>
                </a:solidFill>
                <a:cs typeface="B Zar" panose="00000400000000000000" pitchFamily="2" charset="-78"/>
              </a:rPr>
              <a:t>از امام خمینی (ره)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3028187" y="3486567"/>
            <a:ext cx="1080490" cy="39487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200" b="1" dirty="0">
                <a:solidFill>
                  <a:srgbClr val="07335D"/>
                </a:solidFill>
                <a:cs typeface="B Zar" panose="00000400000000000000" pitchFamily="2" charset="-78"/>
              </a:rPr>
              <a:t>وصیتنامه</a:t>
            </a:r>
          </a:p>
          <a:p>
            <a:pPr algn="ctr"/>
            <a:r>
              <a:rPr lang="fa-IR" sz="1200" b="1" dirty="0">
                <a:solidFill>
                  <a:srgbClr val="07335D"/>
                </a:solidFill>
                <a:cs typeface="B Zar" panose="00000400000000000000" pitchFamily="2" charset="-78"/>
              </a:rPr>
              <a:t>امام خمینی </a:t>
            </a:r>
            <a:r>
              <a:rPr lang="fa-IR" sz="1000" b="1" dirty="0">
                <a:solidFill>
                  <a:srgbClr val="07335D"/>
                </a:solidFill>
                <a:cs typeface="B Zar" panose="00000400000000000000" pitchFamily="2" charset="-78"/>
              </a:rPr>
              <a:t>(ره)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995405" y="3500664"/>
            <a:ext cx="1080490" cy="39487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9050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1200" b="1" dirty="0">
                <a:solidFill>
                  <a:srgbClr val="07335D"/>
                </a:solidFill>
                <a:cs typeface="B Zar" panose="00000400000000000000" pitchFamily="2" charset="-78"/>
              </a:rPr>
              <a:t>منشور روحانیت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7472367" y="4641522"/>
            <a:ext cx="3456889" cy="68217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>
                <a:solidFill>
                  <a:srgbClr val="130A01"/>
                </a:solidFill>
                <a:cs typeface="B Zar" panose="00000400000000000000" pitchFamily="2" charset="-78"/>
              </a:rPr>
              <a:t>از آیت‌الله خامنه‌ای</a:t>
            </a:r>
            <a:r>
              <a:rPr lang="fa-IR" sz="1000" b="1" dirty="0">
                <a:solidFill>
                  <a:srgbClr val="130A01"/>
                </a:solidFill>
                <a:cs typeface="B Zar" panose="00000400000000000000" pitchFamily="2" charset="-78"/>
              </a:rPr>
              <a:t>(مدّظلّه‌العالی) </a:t>
            </a:r>
          </a:p>
        </p:txBody>
      </p:sp>
      <p:sp>
        <p:nvSpPr>
          <p:cNvPr id="42" name="Down Arrow 41"/>
          <p:cNvSpPr/>
          <p:nvPr/>
        </p:nvSpPr>
        <p:spPr>
          <a:xfrm>
            <a:off x="8631323" y="3599129"/>
            <a:ext cx="368135" cy="475013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 sz="2800" b="1">
              <a:solidFill>
                <a:srgbClr val="130A01"/>
              </a:solidFill>
              <a:cs typeface="B Titr" panose="00000700000000000000" pitchFamily="2" charset="-78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869AC63-3565-986B-87D5-95DB7F8980D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00" y="6108700"/>
            <a:ext cx="6223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9482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2" grpId="0" animBg="1"/>
      <p:bldP spid="25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8" grpId="0" animBg="1"/>
      <p:bldP spid="40" grpId="0" animBg="1"/>
      <p:bldP spid="41" grpId="0" animBg="1"/>
      <p:bldP spid="4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3827852" y="260596"/>
            <a:ext cx="4482738" cy="133529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a-IR" sz="2800" b="1" dirty="0">
                <a:solidFill>
                  <a:srgbClr val="130A01"/>
                </a:solidFill>
                <a:cs typeface="B Titr" panose="00000700000000000000" pitchFamily="2" charset="-78"/>
              </a:rPr>
              <a:t>برخی از سیرهای مطالعاتی آثار رهبر معظّم انقلاب</a:t>
            </a:r>
            <a:r>
              <a:rPr lang="fa-IR" b="1" dirty="0">
                <a:solidFill>
                  <a:srgbClr val="130A01"/>
                </a:solidFill>
                <a:cs typeface="B Titr" panose="00000700000000000000" pitchFamily="2" charset="-78"/>
              </a:rPr>
              <a:t>(مدّظلّه‌العالی)</a:t>
            </a:r>
            <a:endParaRPr lang="fa-IR" sz="2800" b="1" dirty="0">
              <a:solidFill>
                <a:srgbClr val="130A01"/>
              </a:solidFill>
              <a:cs typeface="B Titr" panose="00000700000000000000" pitchFamily="2" charset="-78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3138985" y="5752281"/>
            <a:ext cx="5860472" cy="68217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130A01"/>
                </a:solidFill>
                <a:cs typeface="B Zar" panose="00000400000000000000" pitchFamily="2" charset="-78"/>
              </a:rPr>
              <a:t>http://forms.khamenei.link</a:t>
            </a:r>
            <a:endParaRPr lang="fa-IR" sz="1000" b="1" dirty="0">
              <a:solidFill>
                <a:srgbClr val="130A01"/>
              </a:solidFill>
              <a:cs typeface="B Zar" panose="000004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021" y="2399607"/>
            <a:ext cx="10058400" cy="29834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869AC63-3565-986B-87D5-95DB7F8980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00" y="6108700"/>
            <a:ext cx="6223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467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4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373594" y="291811"/>
            <a:ext cx="7371788" cy="52839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400" b="1" dirty="0">
                <a:solidFill>
                  <a:srgbClr val="130A01"/>
                </a:solidFill>
                <a:cs typeface="B Titr" panose="00000700000000000000" pitchFamily="2" charset="-78"/>
              </a:rPr>
              <a:t>ویژگی بیانات و کتب حضرت آیت‌الله خامنه‌ای (مدّظلّه‌العالی)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677987" y="1033707"/>
            <a:ext cx="8763002" cy="586637"/>
          </a:xfrm>
          <a:prstGeom prst="roundRect">
            <a:avLst>
              <a:gd name="adj" fmla="val 17819"/>
            </a:avLst>
          </a:prstGeom>
          <a:solidFill>
            <a:srgbClr val="ECD9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520825" rtl="1"/>
            <a:r>
              <a:rPr lang="fa-IR" sz="2400" b="1" dirty="0">
                <a:solidFill>
                  <a:srgbClr val="073700"/>
                </a:solidFill>
                <a:cs typeface="B Zar" panose="00000400000000000000" pitchFamily="2" charset="-78"/>
              </a:rPr>
              <a:t>منسجم و نظام‌مند (در هر سخنرانی، بخشی از منظومه‌ی فکری منعکس میشود)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677987" y="2648235"/>
            <a:ext cx="8763002" cy="586637"/>
          </a:xfrm>
          <a:prstGeom prst="roundRect">
            <a:avLst>
              <a:gd name="adj" fmla="val 17819"/>
            </a:avLst>
          </a:prstGeom>
          <a:solidFill>
            <a:srgbClr val="ECD9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520825" rtl="1"/>
            <a:r>
              <a:rPr lang="fa-IR" sz="2400" b="1" dirty="0">
                <a:solidFill>
                  <a:srgbClr val="073700"/>
                </a:solidFill>
                <a:cs typeface="B Zar" panose="00000400000000000000" pitchFamily="2" charset="-78"/>
              </a:rPr>
              <a:t>متّکی به تجربه‌ی 43 سال مدیریت کلان و نگرش حکیمانه به مسائل کشور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677987" y="3455499"/>
            <a:ext cx="8763002" cy="586637"/>
          </a:xfrm>
          <a:prstGeom prst="roundRect">
            <a:avLst>
              <a:gd name="adj" fmla="val 17819"/>
            </a:avLst>
          </a:prstGeom>
          <a:solidFill>
            <a:srgbClr val="ECD9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520825" rtl="1"/>
            <a:r>
              <a:rPr lang="fa-IR" sz="2400" b="1" dirty="0">
                <a:solidFill>
                  <a:srgbClr val="073700"/>
                </a:solidFill>
                <a:cs typeface="B Zar" panose="00000400000000000000" pitchFamily="2" charset="-78"/>
              </a:rPr>
              <a:t>مستند به بهره‌مندیِ پیوسته از مشورت صاحبنظران کشور در موضوعات مختلف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677987" y="4262763"/>
            <a:ext cx="8763002" cy="586637"/>
          </a:xfrm>
          <a:prstGeom prst="roundRect">
            <a:avLst>
              <a:gd name="adj" fmla="val 17819"/>
            </a:avLst>
          </a:prstGeom>
          <a:solidFill>
            <a:srgbClr val="ECD9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520825" rtl="1"/>
            <a:r>
              <a:rPr lang="fa-IR" sz="2400" b="1" dirty="0">
                <a:solidFill>
                  <a:srgbClr val="073700"/>
                </a:solidFill>
                <a:cs typeface="B Zar" panose="00000400000000000000" pitchFamily="2" charset="-78"/>
              </a:rPr>
              <a:t>افق بلند </a:t>
            </a:r>
            <a:r>
              <a:rPr lang="fa-IR" b="1" dirty="0">
                <a:solidFill>
                  <a:srgbClr val="073700"/>
                </a:solidFill>
                <a:cs typeface="B Zar" panose="00000400000000000000" pitchFamily="2" charset="-78"/>
              </a:rPr>
              <a:t>(از موضع دید‌بانی) </a:t>
            </a:r>
            <a:r>
              <a:rPr lang="fa-IR" sz="2400" b="1" dirty="0">
                <a:solidFill>
                  <a:srgbClr val="073700"/>
                </a:solidFill>
                <a:cs typeface="B Zar" panose="00000400000000000000" pitchFamily="2" charset="-78"/>
              </a:rPr>
              <a:t>و نگرش جهانی، تمدّنی و تاریخی به مسائل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677987" y="5070029"/>
            <a:ext cx="8763002" cy="586637"/>
          </a:xfrm>
          <a:prstGeom prst="roundRect">
            <a:avLst>
              <a:gd name="adj" fmla="val 17819"/>
            </a:avLst>
          </a:prstGeom>
          <a:solidFill>
            <a:srgbClr val="ECD9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520825" rtl="1"/>
            <a:r>
              <a:rPr lang="fa-IR" sz="2400" b="1" dirty="0">
                <a:solidFill>
                  <a:srgbClr val="073700"/>
                </a:solidFill>
                <a:cs typeface="B Zar" panose="00000400000000000000" pitchFamily="2" charset="-78"/>
              </a:rPr>
              <a:t>مملوّ از نصایح و اندرزهای تربیتی (تربیت دینی و انقلابی)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677987" y="1840971"/>
            <a:ext cx="8763002" cy="586637"/>
          </a:xfrm>
          <a:prstGeom prst="roundRect">
            <a:avLst>
              <a:gd name="adj" fmla="val 17819"/>
            </a:avLst>
          </a:prstGeom>
          <a:solidFill>
            <a:srgbClr val="ECD9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520825" rtl="1"/>
            <a:r>
              <a:rPr lang="fa-IR" sz="2400" b="1" dirty="0">
                <a:solidFill>
                  <a:srgbClr val="073700"/>
                </a:solidFill>
                <a:cs typeface="B Zar" panose="00000400000000000000" pitchFamily="2" charset="-78"/>
              </a:rPr>
              <a:t>مبتنی بر معارف ناب وحیانی و منعکس‌کننده‌ی دیدگاه‌های اسلام ناب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677987" y="5858375"/>
            <a:ext cx="8763002" cy="586637"/>
          </a:xfrm>
          <a:prstGeom prst="roundRect">
            <a:avLst>
              <a:gd name="adj" fmla="val 17819"/>
            </a:avLst>
          </a:prstGeom>
          <a:solidFill>
            <a:srgbClr val="ECD9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520825" rtl="1"/>
            <a:r>
              <a:rPr lang="fa-IR" sz="2400" b="1" dirty="0">
                <a:solidFill>
                  <a:srgbClr val="073700"/>
                </a:solidFill>
                <a:cs typeface="B Zar" panose="00000400000000000000" pitchFamily="2" charset="-78"/>
              </a:rPr>
              <a:t>بیان ساده و شیوا، کارآمد </a:t>
            </a:r>
            <a:r>
              <a:rPr lang="fa-IR" sz="2400" b="1">
                <a:solidFill>
                  <a:srgbClr val="073700"/>
                </a:solidFill>
                <a:cs typeface="B Zar" panose="00000400000000000000" pitchFamily="2" charset="-78"/>
              </a:rPr>
              <a:t>و کاربردی، ناظر به نیاز روز</a:t>
            </a:r>
            <a:endParaRPr lang="fa-IR" sz="2400" b="1" dirty="0">
              <a:solidFill>
                <a:srgbClr val="073700"/>
              </a:solidFill>
              <a:cs typeface="B Zar" panose="00000400000000000000" pitchFamily="2" charset="-7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69AC63-3565-986B-87D5-95DB7F8980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00" y="6108700"/>
            <a:ext cx="6223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058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40F7368-D1C2-C221-1D48-016C79D6F5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018" y="2048686"/>
            <a:ext cx="2739964" cy="27606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8ACB225-8D09-E760-EB12-9B00EA5D3E17}"/>
              </a:ext>
            </a:extLst>
          </p:cNvPr>
          <p:cNvSpPr txBox="1"/>
          <p:nvPr/>
        </p:nvSpPr>
        <p:spPr>
          <a:xfrm>
            <a:off x="2906899" y="1015628"/>
            <a:ext cx="6378199" cy="64940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3620" dirty="0">
                <a:solidFill>
                  <a:schemeClr val="bg1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کارگاه آشنایی با بیانیه گام دوم انقلاب اسلامی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4187437-8BF2-87C3-61DC-2BFC645095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63924" y="5181428"/>
            <a:ext cx="1264149" cy="126414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30628" y="6150577"/>
            <a:ext cx="1415143" cy="589999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>
                <a:solidFill>
                  <a:srgbClr val="002060"/>
                </a:solidFill>
                <a:cs typeface="B Titr" panose="00000700000000000000" pitchFamily="2" charset="-78"/>
              </a:rPr>
              <a:t>جلسه اول</a:t>
            </a:r>
          </a:p>
        </p:txBody>
      </p:sp>
    </p:spTree>
    <p:extLst>
      <p:ext uri="{BB962C8B-B14F-4D97-AF65-F5344CB8AC3E}">
        <p14:creationId xmlns:p14="http://schemas.microsoft.com/office/powerpoint/2010/main" val="1466360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7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3072"/>
            <a:ext cx="9248979" cy="4812865"/>
          </a:xfrm>
        </p:spPr>
      </p:pic>
      <p:sp>
        <p:nvSpPr>
          <p:cNvPr id="6" name="Rounded Rectangle 5"/>
          <p:cNvSpPr/>
          <p:nvPr/>
        </p:nvSpPr>
        <p:spPr>
          <a:xfrm>
            <a:off x="1228298" y="298734"/>
            <a:ext cx="7029309" cy="1142267"/>
          </a:xfrm>
          <a:prstGeom prst="roundRect">
            <a:avLst>
              <a:gd name="adj" fmla="val 17819"/>
            </a:avLst>
          </a:prstGeom>
          <a:solidFill>
            <a:srgbClr val="2F226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1520825" rtl="1"/>
            <a:r>
              <a:rPr lang="fa-IR" sz="2400" b="1" dirty="0">
                <a:solidFill>
                  <a:srgbClr val="FFFF00"/>
                </a:solidFill>
                <a:cs typeface="B Zar" panose="00000400000000000000" pitchFamily="2" charset="-78"/>
              </a:rPr>
              <a:t>از مهم‌ترین مکتوبات حضرت آیت‌الله العظمی خامنه‌ای </a:t>
            </a:r>
            <a:r>
              <a:rPr lang="fa-IR" sz="1400" b="1" dirty="0">
                <a:solidFill>
                  <a:srgbClr val="FFFF00"/>
                </a:solidFill>
                <a:cs typeface="B Zar" panose="00000400000000000000" pitchFamily="2" charset="-78"/>
              </a:rPr>
              <a:t>(مدّظلّه‌العالی) </a:t>
            </a:r>
          </a:p>
          <a:p>
            <a:pPr algn="ctr" defTabSz="1520825" rtl="1">
              <a:lnSpc>
                <a:spcPct val="150000"/>
              </a:lnSpc>
            </a:pPr>
            <a:r>
              <a:rPr lang="fa-IR" sz="2400" b="1" dirty="0">
                <a:solidFill>
                  <a:srgbClr val="FFFF00"/>
                </a:solidFill>
                <a:cs typeface="B Zar" panose="00000400000000000000" pitchFamily="2" charset="-78"/>
              </a:rPr>
              <a:t>در دوران رهبری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194" y="1696232"/>
            <a:ext cx="2385806" cy="384521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0392637" y="968738"/>
            <a:ext cx="958917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520825">
              <a:lnSpc>
                <a:spcPct val="150000"/>
              </a:lnSpc>
            </a:pPr>
            <a:r>
              <a:rPr lang="fa-IR" sz="2400" b="1" dirty="0">
                <a:solidFill>
                  <a:srgbClr val="2F2269"/>
                </a:solidFill>
                <a:cs typeface="B Titr" panose="00000700000000000000" pitchFamily="2" charset="-78"/>
              </a:rPr>
              <a:t>بیانیه‌ی</a:t>
            </a:r>
          </a:p>
        </p:txBody>
      </p:sp>
      <p:sp>
        <p:nvSpPr>
          <p:cNvPr id="9" name="Rectangle 8"/>
          <p:cNvSpPr/>
          <p:nvPr/>
        </p:nvSpPr>
        <p:spPr>
          <a:xfrm>
            <a:off x="9894104" y="5591839"/>
            <a:ext cx="195598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520825">
              <a:lnSpc>
                <a:spcPct val="150000"/>
              </a:lnSpc>
            </a:pPr>
            <a:r>
              <a:rPr lang="fa-IR" sz="2000" b="1" dirty="0">
                <a:solidFill>
                  <a:srgbClr val="2F2269"/>
                </a:solidFill>
                <a:cs typeface="B Titr" panose="00000700000000000000" pitchFamily="2" charset="-78"/>
              </a:rPr>
              <a:t>خطاب به ملّت ایران</a:t>
            </a:r>
          </a:p>
          <a:p>
            <a:pPr algn="ctr" defTabSz="1520825">
              <a:lnSpc>
                <a:spcPct val="150000"/>
              </a:lnSpc>
            </a:pPr>
            <a:r>
              <a:rPr lang="fa-IR" sz="2000" b="1" dirty="0">
                <a:solidFill>
                  <a:srgbClr val="C00000"/>
                </a:solidFill>
                <a:cs typeface="B Titr" panose="00000700000000000000" pitchFamily="2" charset="-78"/>
              </a:rPr>
              <a:t>به‌ویژه جوانان</a:t>
            </a:r>
          </a:p>
        </p:txBody>
      </p:sp>
    </p:spTree>
    <p:extLst>
      <p:ext uri="{BB962C8B-B14F-4D97-AF65-F5344CB8AC3E}">
        <p14:creationId xmlns:p14="http://schemas.microsoft.com/office/powerpoint/2010/main" val="764262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Brace 2"/>
          <p:cNvSpPr/>
          <p:nvPr/>
        </p:nvSpPr>
        <p:spPr>
          <a:xfrm>
            <a:off x="4982934" y="3465514"/>
            <a:ext cx="315686" cy="1247694"/>
          </a:xfrm>
          <a:prstGeom prst="rightBrace">
            <a:avLst>
              <a:gd name="adj1" fmla="val 91091"/>
              <a:gd name="adj2" fmla="val 50000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69AC63-3565-986B-87D5-95DB7F8980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00" y="6108700"/>
            <a:ext cx="622300" cy="622300"/>
          </a:xfrm>
          <a:prstGeom prst="rect">
            <a:avLst/>
          </a:prstGeom>
        </p:spPr>
      </p:pic>
      <p:sp>
        <p:nvSpPr>
          <p:cNvPr id="18" name="Arrow: Pentagon 7">
            <a:extLst>
              <a:ext uri="{FF2B5EF4-FFF2-40B4-BE49-F238E27FC236}">
                <a16:creationId xmlns:a16="http://schemas.microsoft.com/office/drawing/2014/main" id="{9999E2C5-A23F-E5A8-EAA3-BA6CEC5A2B43}"/>
              </a:ext>
            </a:extLst>
          </p:cNvPr>
          <p:cNvSpPr/>
          <p:nvPr/>
        </p:nvSpPr>
        <p:spPr>
          <a:xfrm rot="5400000">
            <a:off x="5673664" y="-1932078"/>
            <a:ext cx="844670" cy="5573486"/>
          </a:xfrm>
          <a:prstGeom prst="homePlate">
            <a:avLst>
              <a:gd name="adj" fmla="val 30975"/>
            </a:avLst>
          </a:prstGeom>
          <a:solidFill>
            <a:srgbClr val="00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uLnTx/>
                <a:uFillTx/>
                <a:latin typeface="Calibri" panose="020F0502020204030204"/>
                <a:ea typeface="+mn-ea"/>
                <a:cs typeface="B Zar" panose="00000400000000000000" pitchFamily="2" charset="-78"/>
              </a:rPr>
              <a:t>وجوه اهمیت بیانیه گام دوم انقلاب اسلامی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52459" y="1370752"/>
            <a:ext cx="3687082" cy="620386"/>
          </a:xfrm>
          <a:prstGeom prst="roundRect">
            <a:avLst/>
          </a:prstGeom>
          <a:solidFill>
            <a:srgbClr val="99FF9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numCol="1" rtlCol="1" anchor="ctr"/>
          <a:lstStyle/>
          <a:p>
            <a:pPr algn="ctr">
              <a:tabLst>
                <a:tab pos="2959100" algn="l"/>
              </a:tabLst>
            </a:pPr>
            <a:r>
              <a:rPr lang="fa-IR" sz="2800" b="1" dirty="0">
                <a:solidFill>
                  <a:srgbClr val="C00000"/>
                </a:solidFill>
                <a:cs typeface="B Titr" panose="00000700000000000000" pitchFamily="2" charset="-78"/>
              </a:rPr>
              <a:t>تأکید ویژه‌ی ولیّ جامعه</a:t>
            </a:r>
          </a:p>
        </p:txBody>
      </p:sp>
      <p:sp>
        <p:nvSpPr>
          <p:cNvPr id="8" name="Vertical Scroll 7"/>
          <p:cNvSpPr/>
          <p:nvPr/>
        </p:nvSpPr>
        <p:spPr>
          <a:xfrm>
            <a:off x="6574971" y="2481943"/>
            <a:ext cx="5431518" cy="3261632"/>
          </a:xfrm>
          <a:prstGeom prst="verticalScroll">
            <a:avLst>
              <a:gd name="adj" fmla="val 11845"/>
            </a:avLst>
          </a:prstGeom>
          <a:solidFill>
            <a:srgbClr val="9DFD9F">
              <a:alpha val="93000"/>
            </a:srgbClr>
          </a:solidFill>
          <a:ln w="19050">
            <a:solidFill>
              <a:srgbClr val="0033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numCol="1" rtlCol="1" anchor="ctr"/>
          <a:lstStyle/>
          <a:p>
            <a:pPr lvl="0" algn="justLow">
              <a:lnSpc>
                <a:spcPct val="150000"/>
              </a:lnSpc>
              <a:defRPr/>
            </a:pPr>
            <a:r>
              <a:rPr lang="fa-IR" sz="2000" b="1" dirty="0">
                <a:solidFill>
                  <a:srgbClr val="002060"/>
                </a:solidFill>
                <a:cs typeface="B Zar" panose="00000400000000000000" pitchFamily="2" charset="-78"/>
              </a:rPr>
              <a:t>«من روی این بیانیه خیلی زحمت کشیده‌ام؛</a:t>
            </a:r>
          </a:p>
          <a:p>
            <a:pPr lvl="0" algn="justLow">
              <a:lnSpc>
                <a:spcPct val="150000"/>
              </a:lnSpc>
              <a:defRPr/>
            </a:pPr>
            <a:r>
              <a:rPr lang="fa-IR" sz="2000" b="1" dirty="0">
                <a:solidFill>
                  <a:srgbClr val="002060"/>
                </a:solidFill>
                <a:cs typeface="B Zar" panose="00000400000000000000" pitchFamily="2" charset="-78"/>
              </a:rPr>
              <a:t>من بنای بر این ندارم که اگر چیزی نوشتم یا مطلبی می‌گویم از دیگران درخواست کنم که روی آن کار کنند؛</a:t>
            </a:r>
          </a:p>
          <a:p>
            <a:pPr lvl="0" algn="justLow">
              <a:lnSpc>
                <a:spcPct val="150000"/>
              </a:lnSpc>
              <a:defRPr/>
            </a:pPr>
            <a:r>
              <a:rPr lang="fa-IR" sz="2000" b="1" dirty="0">
                <a:solidFill>
                  <a:srgbClr val="002060"/>
                </a:solidFill>
                <a:cs typeface="B Zar" panose="00000400000000000000" pitchFamily="2" charset="-78"/>
              </a:rPr>
              <a:t>ولی راجع به این می‌گویم این کار را بکنند...»</a:t>
            </a:r>
          </a:p>
        </p:txBody>
      </p:sp>
      <p:sp>
        <p:nvSpPr>
          <p:cNvPr id="2" name="Rectangle 1"/>
          <p:cNvSpPr/>
          <p:nvPr/>
        </p:nvSpPr>
        <p:spPr>
          <a:xfrm>
            <a:off x="7301044" y="2521934"/>
            <a:ext cx="473719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fa-IR" sz="1600" b="1" dirty="0">
                <a:solidFill>
                  <a:srgbClr val="C00000"/>
                </a:solidFill>
                <a:cs typeface="B Zar" panose="00000400000000000000" pitchFamily="2" charset="-78"/>
              </a:rPr>
              <a:t>نقل قول آیت‌الله شب‌زنده‌دار از رهبر معظم انقلاب </a:t>
            </a:r>
            <a:r>
              <a:rPr lang="fa-IR" sz="1400" dirty="0">
                <a:solidFill>
                  <a:srgbClr val="C00000"/>
                </a:solidFill>
                <a:cs typeface="B Zar" panose="00000400000000000000" pitchFamily="2" charset="-78"/>
              </a:rPr>
              <a:t>(مدّظلّه العالی)</a:t>
            </a:r>
            <a:endParaRPr lang="fa-IR" sz="1600" b="1" dirty="0">
              <a:solidFill>
                <a:srgbClr val="C00000"/>
              </a:solidFill>
              <a:cs typeface="B Zar" panose="00000400000000000000" pitchFamily="2" charset="-78"/>
            </a:endParaRPr>
          </a:p>
        </p:txBody>
      </p:sp>
      <p:cxnSp>
        <p:nvCxnSpPr>
          <p:cNvPr id="10" name="Curved Connector 9"/>
          <p:cNvCxnSpPr>
            <a:stCxn id="12" idx="3"/>
            <a:endCxn id="8" idx="0"/>
          </p:cNvCxnSpPr>
          <p:nvPr/>
        </p:nvCxnSpPr>
        <p:spPr>
          <a:xfrm>
            <a:off x="7939541" y="1680945"/>
            <a:ext cx="1351189" cy="800998"/>
          </a:xfrm>
          <a:prstGeom prst="curvedConnector2">
            <a:avLst/>
          </a:prstGeom>
          <a:ln w="38100">
            <a:solidFill>
              <a:srgbClr val="9DFD9F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5331958" y="3543300"/>
            <a:ext cx="1209675" cy="1077912"/>
          </a:xfrm>
          <a:prstGeom prst="roundRect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fa-IR" b="1" dirty="0">
                <a:cs typeface="B Zar" panose="00000400000000000000" pitchFamily="2" charset="-78"/>
              </a:rPr>
              <a:t>در صورت </a:t>
            </a:r>
            <a:endParaRPr lang="en-US" b="1" dirty="0">
              <a:cs typeface="B Zar" panose="00000400000000000000" pitchFamily="2" charset="-78"/>
            </a:endParaRPr>
          </a:p>
          <a:p>
            <a:pPr algn="ctr" rtl="0">
              <a:lnSpc>
                <a:spcPct val="150000"/>
              </a:lnSpc>
            </a:pPr>
            <a:r>
              <a:rPr lang="fa-IR" b="1" dirty="0">
                <a:cs typeface="B Zar" panose="00000400000000000000" pitchFamily="2" charset="-78"/>
              </a:rPr>
              <a:t>بی‌توجهی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614055" y="3164381"/>
            <a:ext cx="1368879" cy="602266"/>
          </a:xfrm>
          <a:prstGeom prst="roundRect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fa-IR" b="1" dirty="0">
                <a:cs typeface="B Zar" panose="00000400000000000000" pitchFamily="2" charset="-78"/>
              </a:rPr>
              <a:t>عقوبت الهی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614055" y="4320079"/>
            <a:ext cx="1368879" cy="602266"/>
          </a:xfrm>
          <a:prstGeom prst="roundRect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fa-IR" b="1" dirty="0">
                <a:cs typeface="B Zar" panose="00000400000000000000" pitchFamily="2" charset="-78"/>
              </a:rPr>
              <a:t>قضاوت تاریخ</a:t>
            </a:r>
          </a:p>
        </p:txBody>
      </p:sp>
      <p:pic>
        <p:nvPicPr>
          <p:cNvPr id="36" name="قضاوت تاریخ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06055" y="3862048"/>
            <a:ext cx="508000" cy="406400"/>
          </a:xfrm>
          <a:prstGeom prst="roundRect">
            <a:avLst>
              <a:gd name="adj" fmla="val 19501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</p:spTree>
    <p:extLst>
      <p:ext uri="{BB962C8B-B14F-4D97-AF65-F5344CB8AC3E}">
        <p14:creationId xmlns:p14="http://schemas.microsoft.com/office/powerpoint/2010/main" val="420619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52" fill="hold" display="0">
                  <p:stCondLst>
                    <p:cond delay="indefinite"/>
                  </p:stCondLst>
                </p:cTn>
                <p:tgtEl>
                  <p:spTgt spid="36"/>
                </p:tgtEl>
              </p:cMediaNode>
            </p:video>
          </p:childTnLst>
        </p:cTn>
      </p:par>
    </p:tnLst>
    <p:bldLst>
      <p:bldP spid="3" grpId="0" animBg="1"/>
      <p:bldP spid="18" grpId="0" animBg="1"/>
      <p:bldP spid="12" grpId="0" animBg="1"/>
      <p:bldP spid="8" grpId="0" animBg="1"/>
      <p:bldP spid="2" grpId="0"/>
      <p:bldP spid="24" grpId="0" animBg="1"/>
      <p:bldP spid="25" grpId="0" animBg="1"/>
      <p:bldP spid="2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869AC63-3565-986B-87D5-95DB7F8980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00" y="6108700"/>
            <a:ext cx="622300" cy="62230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3BCBD80-B12C-D52A-BE8F-01BC1B6A12A9}"/>
              </a:ext>
            </a:extLst>
          </p:cNvPr>
          <p:cNvSpPr/>
          <p:nvPr/>
        </p:nvSpPr>
        <p:spPr>
          <a:xfrm>
            <a:off x="1081094" y="1748176"/>
            <a:ext cx="9956794" cy="694368"/>
          </a:xfrm>
          <a:prstGeom prst="roundRect">
            <a:avLst>
              <a:gd name="adj" fmla="val 7591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numCol="1" rtlCol="1" anchor="ctr"/>
          <a:lstStyle/>
          <a:p>
            <a:r>
              <a:rPr lang="fa-IR" sz="2200" b="1" dirty="0">
                <a:solidFill>
                  <a:schemeClr val="bg1"/>
                </a:solidFill>
                <a:cs typeface="B Zar" panose="00000400000000000000" pitchFamily="2" charset="-78"/>
              </a:rPr>
              <a:t>شاملِ </a:t>
            </a:r>
            <a:r>
              <a:rPr lang="fa-IR" sz="2200" b="1" dirty="0">
                <a:solidFill>
                  <a:srgbClr val="FFFF00"/>
                </a:solidFill>
                <a:cs typeface="B Zar" panose="00000400000000000000" pitchFamily="2" charset="-78"/>
              </a:rPr>
              <a:t>مهم‌ترین موضوعات و مسائل انقلاب اسلامی </a:t>
            </a:r>
            <a:r>
              <a:rPr lang="fa-IR" sz="2200" b="1" dirty="0">
                <a:solidFill>
                  <a:schemeClr val="bg1"/>
                </a:solidFill>
                <a:cs typeface="B Zar" panose="00000400000000000000" pitchFamily="2" charset="-78"/>
              </a:rPr>
              <a:t>است.</a:t>
            </a:r>
            <a:endParaRPr lang="fa-IR" sz="2100" b="1" dirty="0">
              <a:solidFill>
                <a:schemeClr val="bg1"/>
              </a:solidFill>
              <a:latin typeface="Calibri" panose="020F0502020204030204"/>
              <a:cs typeface="B Zar" panose="00000400000000000000" pitchFamily="2" charset="-78"/>
            </a:endParaRPr>
          </a:p>
        </p:txBody>
      </p:sp>
      <p:sp>
        <p:nvSpPr>
          <p:cNvPr id="12" name="Rectangle: Rounded Corners 1">
            <a:extLst>
              <a:ext uri="{FF2B5EF4-FFF2-40B4-BE49-F238E27FC236}">
                <a16:creationId xmlns:a16="http://schemas.microsoft.com/office/drawing/2014/main" id="{210D95F2-DA30-B8C4-DDF0-8FFD1828DDDA}"/>
              </a:ext>
            </a:extLst>
          </p:cNvPr>
          <p:cNvSpPr/>
          <p:nvPr/>
        </p:nvSpPr>
        <p:spPr>
          <a:xfrm>
            <a:off x="1081092" y="3888862"/>
            <a:ext cx="9956794" cy="693428"/>
          </a:xfrm>
          <a:prstGeom prst="roundRect">
            <a:avLst>
              <a:gd name="adj" fmla="val 7591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numCol="1" rtlCol="1" anchor="ctr"/>
          <a:lstStyle/>
          <a:p>
            <a:pPr lvl="0">
              <a:defRPr/>
            </a:pPr>
            <a:r>
              <a:rPr lang="fa-IR" sz="2200" b="1" dirty="0">
                <a:solidFill>
                  <a:srgbClr val="FFFF00"/>
                </a:solidFill>
                <a:cs typeface="B Zar" panose="00000400000000000000" pitchFamily="2" charset="-78"/>
              </a:rPr>
              <a:t>مهم‌ترین‌ واقعیّت‌های گذشته و امروزِ انقلاب اسلامی </a:t>
            </a:r>
            <a:r>
              <a:rPr lang="fa-IR" sz="2200" b="1" dirty="0">
                <a:solidFill>
                  <a:schemeClr val="bg1"/>
                </a:solidFill>
                <a:cs typeface="B Zar" panose="00000400000000000000" pitchFamily="2" charset="-78"/>
              </a:rPr>
              <a:t>را منعکس کرده است.</a:t>
            </a:r>
            <a:endParaRPr kumimoji="0" lang="fa-IR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Calibri" panose="020F0502020204030204"/>
              <a:cs typeface="B Zar" panose="00000400000000000000" pitchFamily="2" charset="-78"/>
            </a:endParaRPr>
          </a:p>
        </p:txBody>
      </p:sp>
      <p:sp>
        <p:nvSpPr>
          <p:cNvPr id="13" name="Rectangle: Rounded Corners 9">
            <a:extLst>
              <a:ext uri="{FF2B5EF4-FFF2-40B4-BE49-F238E27FC236}">
                <a16:creationId xmlns:a16="http://schemas.microsoft.com/office/drawing/2014/main" id="{B3BCBD80-B12C-D52A-BE8F-01BC1B6A12A9}"/>
              </a:ext>
            </a:extLst>
          </p:cNvPr>
          <p:cNvSpPr/>
          <p:nvPr/>
        </p:nvSpPr>
        <p:spPr>
          <a:xfrm>
            <a:off x="1081092" y="2721994"/>
            <a:ext cx="9956794" cy="887418"/>
          </a:xfrm>
          <a:prstGeom prst="roundRect">
            <a:avLst>
              <a:gd name="adj" fmla="val 7591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numCol="1"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200" b="1" dirty="0">
                <a:solidFill>
                  <a:srgbClr val="FFFF00"/>
                </a:solidFill>
                <a:latin typeface="Calibri" panose="020F0502020204030204"/>
                <a:cs typeface="B Zar" panose="00000400000000000000" pitchFamily="2" charset="-78"/>
              </a:rPr>
              <a:t>در عین طرح مباحث متعدد و متکثر با موضوعات مختلف،</a:t>
            </a:r>
            <a:endParaRPr kumimoji="0" lang="fa-IR" sz="2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uLnTx/>
              <a:uFillTx/>
              <a:latin typeface="Calibri" panose="020F0502020204030204"/>
              <a:cs typeface="B Zar" panose="000004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Calibri" panose="020F0502020204030204"/>
                <a:ea typeface="+mn-ea"/>
                <a:cs typeface="B Zar" panose="00000400000000000000" pitchFamily="2" charset="-78"/>
              </a:rPr>
              <a:t>متن دارای انسجام درونی ویژه‌ای است که ارتباط منطقیِ میان مباحث را به‌خوبی</a:t>
            </a:r>
            <a:r>
              <a:rPr kumimoji="0" lang="fa-IR" sz="21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Calibri" panose="020F0502020204030204"/>
                <a:ea typeface="+mn-ea"/>
                <a:cs typeface="B Zar" panose="00000400000000000000" pitchFamily="2" charset="-78"/>
              </a:rPr>
              <a:t> تأمین میکند.</a:t>
            </a:r>
          </a:p>
        </p:txBody>
      </p:sp>
      <p:sp>
        <p:nvSpPr>
          <p:cNvPr id="14" name="Rectangle: Rounded Corners 1">
            <a:extLst>
              <a:ext uri="{FF2B5EF4-FFF2-40B4-BE49-F238E27FC236}">
                <a16:creationId xmlns:a16="http://schemas.microsoft.com/office/drawing/2014/main" id="{210D95F2-DA30-B8C4-DDF0-8FFD1828DDDA}"/>
              </a:ext>
            </a:extLst>
          </p:cNvPr>
          <p:cNvSpPr/>
          <p:nvPr/>
        </p:nvSpPr>
        <p:spPr>
          <a:xfrm>
            <a:off x="1081091" y="4861740"/>
            <a:ext cx="9956794" cy="693428"/>
          </a:xfrm>
          <a:prstGeom prst="roundRect">
            <a:avLst>
              <a:gd name="adj" fmla="val 7591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numCol="1" rtlCol="1" anchor="ctr"/>
          <a:lstStyle/>
          <a:p>
            <a:pPr lvl="0">
              <a:defRPr/>
            </a:pPr>
            <a:r>
              <a:rPr lang="fa-IR" sz="2200" b="1" dirty="0">
                <a:solidFill>
                  <a:srgbClr val="FFFF00"/>
                </a:solidFill>
                <a:cs typeface="B Zar" panose="00000400000000000000" pitchFamily="2" charset="-78"/>
              </a:rPr>
              <a:t>مهم‌ترین بایسته‌های لازم برای ساختن «آینده‌ی ایران» </a:t>
            </a:r>
            <a:r>
              <a:rPr lang="fa-IR" sz="2200" b="1" dirty="0">
                <a:solidFill>
                  <a:schemeClr val="bg1"/>
                </a:solidFill>
                <a:cs typeface="B Zar" panose="00000400000000000000" pitchFamily="2" charset="-78"/>
              </a:rPr>
              <a:t>در آن بیان شده است.</a:t>
            </a:r>
          </a:p>
        </p:txBody>
      </p:sp>
      <p:sp>
        <p:nvSpPr>
          <p:cNvPr id="15" name="Arrow: Pentagon 7">
            <a:extLst>
              <a:ext uri="{FF2B5EF4-FFF2-40B4-BE49-F238E27FC236}">
                <a16:creationId xmlns:a16="http://schemas.microsoft.com/office/drawing/2014/main" id="{9999E2C5-A23F-E5A8-EAA3-BA6CEC5A2B43}"/>
              </a:ext>
            </a:extLst>
          </p:cNvPr>
          <p:cNvSpPr/>
          <p:nvPr/>
        </p:nvSpPr>
        <p:spPr>
          <a:xfrm rot="5400000">
            <a:off x="5673665" y="-1799378"/>
            <a:ext cx="844670" cy="5573486"/>
          </a:xfrm>
          <a:prstGeom prst="homePlate">
            <a:avLst>
              <a:gd name="adj" fmla="val 30975"/>
            </a:avLst>
          </a:prstGeom>
          <a:solidFill>
            <a:srgbClr val="00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uLnTx/>
                <a:uFillTx/>
                <a:latin typeface="Calibri" panose="020F0502020204030204"/>
                <a:ea typeface="+mn-ea"/>
                <a:cs typeface="B Zar" panose="00000400000000000000" pitchFamily="2" charset="-78"/>
              </a:rPr>
              <a:t>وجوه اهمیت بیانیه گام دوم انقلاب اسلامی</a:t>
            </a:r>
          </a:p>
        </p:txBody>
      </p:sp>
      <p:sp>
        <p:nvSpPr>
          <p:cNvPr id="9" name="Rectangle: Rounded Corners 1">
            <a:extLst>
              <a:ext uri="{FF2B5EF4-FFF2-40B4-BE49-F238E27FC236}">
                <a16:creationId xmlns:a16="http://schemas.microsoft.com/office/drawing/2014/main" id="{210D95F2-DA30-B8C4-DDF0-8FFD1828DDDA}"/>
              </a:ext>
            </a:extLst>
          </p:cNvPr>
          <p:cNvSpPr/>
          <p:nvPr/>
        </p:nvSpPr>
        <p:spPr>
          <a:xfrm>
            <a:off x="1117603" y="5834619"/>
            <a:ext cx="9956794" cy="693428"/>
          </a:xfrm>
          <a:prstGeom prst="roundRect">
            <a:avLst>
              <a:gd name="adj" fmla="val 7591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numCol="1" rtlCol="1" anchor="ctr"/>
          <a:lstStyle/>
          <a:p>
            <a:pPr marL="0" marR="0" lvl="0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B Zar" panose="00000400000000000000" pitchFamily="2" charset="-78"/>
              </a:rPr>
              <a:t>در عین توجّه به جزئیات مسائل نظام، </a:t>
            </a:r>
            <a:r>
              <a:rPr kumimoji="0" lang="fa-I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B Zar" panose="00000400000000000000" pitchFamily="2" charset="-78"/>
              </a:rPr>
              <a:t>دارای نگرش کلان و جامع نسبت به ابعاد مختلف تمدّنی است.</a:t>
            </a:r>
          </a:p>
        </p:txBody>
      </p:sp>
    </p:spTree>
    <p:extLst>
      <p:ext uri="{BB962C8B-B14F-4D97-AF65-F5344CB8AC3E}">
        <p14:creationId xmlns:p14="http://schemas.microsoft.com/office/powerpoint/2010/main" val="728276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869AC63-3565-986B-87D5-95DB7F8980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00" y="6108700"/>
            <a:ext cx="622300" cy="62230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3BCBD80-B12C-D52A-BE8F-01BC1B6A12A9}"/>
              </a:ext>
            </a:extLst>
          </p:cNvPr>
          <p:cNvSpPr/>
          <p:nvPr/>
        </p:nvSpPr>
        <p:spPr>
          <a:xfrm>
            <a:off x="1117603" y="1811676"/>
            <a:ext cx="9956794" cy="694368"/>
          </a:xfrm>
          <a:prstGeom prst="roundRect">
            <a:avLst>
              <a:gd name="adj" fmla="val 7591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numCol="1" rtlCol="1" anchor="ctr"/>
          <a:lstStyle/>
          <a:p>
            <a:r>
              <a:rPr lang="fa-IR" sz="2200" b="1" dirty="0">
                <a:solidFill>
                  <a:srgbClr val="FFFF00"/>
                </a:solidFill>
                <a:latin typeface="Calibri" panose="020F0502020204030204"/>
                <a:cs typeface="B Zar" panose="00000400000000000000" pitchFamily="2" charset="-78"/>
              </a:rPr>
              <a:t>در عین انقلابی و شورانگیز بودن، </a:t>
            </a:r>
            <a:r>
              <a:rPr lang="fa-IR" sz="2100" b="1" dirty="0">
                <a:solidFill>
                  <a:schemeClr val="bg1"/>
                </a:solidFill>
                <a:latin typeface="Calibri" panose="020F0502020204030204"/>
                <a:cs typeface="B Zar" panose="00000400000000000000" pitchFamily="2" charset="-78"/>
              </a:rPr>
              <a:t>بسیار عالمانه و منصفانه به نگارش درآمده است.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10D95F2-DA30-B8C4-DDF0-8FFD1828DDDA}"/>
              </a:ext>
            </a:extLst>
          </p:cNvPr>
          <p:cNvSpPr/>
          <p:nvPr/>
        </p:nvSpPr>
        <p:spPr>
          <a:xfrm>
            <a:off x="1117601" y="4800500"/>
            <a:ext cx="9956794" cy="1070330"/>
          </a:xfrm>
          <a:prstGeom prst="roundRect">
            <a:avLst>
              <a:gd name="adj" fmla="val 7591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numCol="1" rtlCol="1" anchor="ctr"/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Calibri" panose="020F0502020204030204"/>
                <a:ea typeface="+mn-ea"/>
                <a:cs typeface="B Zar" panose="00000400000000000000" pitchFamily="2" charset="-78"/>
              </a:rPr>
              <a:t>نه‌تنها خط القای یأس و ترس دشمن را فروپاشیده‌ شده</a:t>
            </a: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Calibri" panose="020F0502020204030204"/>
                <a:ea typeface="+mn-ea"/>
                <a:cs typeface="B Zar" panose="00000400000000000000" pitchFamily="2" charset="-78"/>
              </a:rPr>
              <a:t>بلکه امواج واقعی امید را در ملت ایران و خصوصاً جوانان جاری کرده ‌است.</a:t>
            </a:r>
          </a:p>
        </p:txBody>
      </p:sp>
      <p:sp>
        <p:nvSpPr>
          <p:cNvPr id="12" name="Rectangle: Rounded Corners 1">
            <a:extLst>
              <a:ext uri="{FF2B5EF4-FFF2-40B4-BE49-F238E27FC236}">
                <a16:creationId xmlns:a16="http://schemas.microsoft.com/office/drawing/2014/main" id="{210D95F2-DA30-B8C4-DDF0-8FFD1828DDDA}"/>
              </a:ext>
            </a:extLst>
          </p:cNvPr>
          <p:cNvSpPr/>
          <p:nvPr/>
        </p:nvSpPr>
        <p:spPr>
          <a:xfrm>
            <a:off x="1117601" y="3869202"/>
            <a:ext cx="9956794" cy="693428"/>
          </a:xfrm>
          <a:prstGeom prst="roundRect">
            <a:avLst>
              <a:gd name="adj" fmla="val 7591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numCol="1" rtlCol="1" anchor="ctr"/>
          <a:lstStyle/>
          <a:p>
            <a:pPr marL="0" marR="0" lvl="0" indent="0" algn="r" defTabSz="9144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Calibri" panose="020F0502020204030204"/>
                <a:ea typeface="+mn-ea"/>
                <a:cs typeface="B Zar" panose="00000400000000000000" pitchFamily="2" charset="-78"/>
              </a:rPr>
              <a:t>در عین محتوای غنیّ و عمیق، </a:t>
            </a:r>
            <a:r>
              <a:rPr kumimoji="0" lang="fa-I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Calibri" panose="020F0502020204030204"/>
                <a:ea typeface="+mn-ea"/>
                <a:cs typeface="B Zar" panose="00000400000000000000" pitchFamily="2" charset="-78"/>
              </a:rPr>
              <a:t>دارای ادبیات شیوا و همه‌فهم است.</a:t>
            </a:r>
          </a:p>
        </p:txBody>
      </p:sp>
      <p:sp>
        <p:nvSpPr>
          <p:cNvPr id="13" name="Rectangle: Rounded Corners 9">
            <a:extLst>
              <a:ext uri="{FF2B5EF4-FFF2-40B4-BE49-F238E27FC236}">
                <a16:creationId xmlns:a16="http://schemas.microsoft.com/office/drawing/2014/main" id="{B3BCBD80-B12C-D52A-BE8F-01BC1B6A12A9}"/>
              </a:ext>
            </a:extLst>
          </p:cNvPr>
          <p:cNvSpPr/>
          <p:nvPr/>
        </p:nvSpPr>
        <p:spPr>
          <a:xfrm>
            <a:off x="1117601" y="2743914"/>
            <a:ext cx="9956794" cy="887418"/>
          </a:xfrm>
          <a:prstGeom prst="roundRect">
            <a:avLst>
              <a:gd name="adj" fmla="val 7591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numCol="1" rtlCol="1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uLnTx/>
                <a:uFillTx/>
                <a:latin typeface="Calibri" panose="020F0502020204030204"/>
                <a:ea typeface="+mn-ea"/>
                <a:cs typeface="B Zar" panose="00000400000000000000" pitchFamily="2" charset="-78"/>
              </a:rPr>
              <a:t>ضمن دفاع کامل از راهِ پیموده‌شده تا امروز</a:t>
            </a:r>
          </a:p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uLnTx/>
                <a:uFillTx/>
                <a:latin typeface="Calibri" panose="020F0502020204030204"/>
                <a:ea typeface="+mn-ea"/>
                <a:cs typeface="B Zar" panose="00000400000000000000" pitchFamily="2" charset="-78"/>
              </a:rPr>
              <a:t>کاستی‌ها و فاصله‌ی طولانی تا وضع مطلوب و آمادگی برای تصحیح خطاها در آن پذیرفته شده است.</a:t>
            </a:r>
          </a:p>
        </p:txBody>
      </p:sp>
      <p:sp>
        <p:nvSpPr>
          <p:cNvPr id="15" name="Arrow: Pentagon 7">
            <a:extLst>
              <a:ext uri="{FF2B5EF4-FFF2-40B4-BE49-F238E27FC236}">
                <a16:creationId xmlns:a16="http://schemas.microsoft.com/office/drawing/2014/main" id="{9999E2C5-A23F-E5A8-EAA3-BA6CEC5A2B43}"/>
              </a:ext>
            </a:extLst>
          </p:cNvPr>
          <p:cNvSpPr/>
          <p:nvPr/>
        </p:nvSpPr>
        <p:spPr>
          <a:xfrm rot="5400000">
            <a:off x="5673665" y="-1799378"/>
            <a:ext cx="844670" cy="5573486"/>
          </a:xfrm>
          <a:prstGeom prst="homePlate">
            <a:avLst>
              <a:gd name="adj" fmla="val 30975"/>
            </a:avLst>
          </a:prstGeom>
          <a:solidFill>
            <a:srgbClr val="00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uLnTx/>
                <a:uFillTx/>
                <a:latin typeface="Calibri" panose="020F0502020204030204"/>
                <a:ea typeface="+mn-ea"/>
                <a:cs typeface="B Zar" panose="00000400000000000000" pitchFamily="2" charset="-78"/>
              </a:rPr>
              <a:t>وجوه اهمیت بیانیه گام دوم انقلاب اسلامی</a:t>
            </a:r>
          </a:p>
        </p:txBody>
      </p:sp>
    </p:spTree>
    <p:extLst>
      <p:ext uri="{BB962C8B-B14F-4D97-AF65-F5344CB8AC3E}">
        <p14:creationId xmlns:p14="http://schemas.microsoft.com/office/powerpoint/2010/main" val="106562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  <p:bldP spid="12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Pentagon 7">
            <a:extLst>
              <a:ext uri="{FF2B5EF4-FFF2-40B4-BE49-F238E27FC236}">
                <a16:creationId xmlns:a16="http://schemas.microsoft.com/office/drawing/2014/main" id="{9999E2C5-A23F-E5A8-EAA3-BA6CEC5A2B43}"/>
              </a:ext>
            </a:extLst>
          </p:cNvPr>
          <p:cNvSpPr/>
          <p:nvPr/>
        </p:nvSpPr>
        <p:spPr>
          <a:xfrm rot="5400000">
            <a:off x="5673665" y="-1799378"/>
            <a:ext cx="844670" cy="5573486"/>
          </a:xfrm>
          <a:prstGeom prst="homePlate">
            <a:avLst>
              <a:gd name="adj" fmla="val 30975"/>
            </a:avLst>
          </a:prstGeom>
          <a:solidFill>
            <a:srgbClr val="00FFF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uLnTx/>
                <a:uFillTx/>
                <a:latin typeface="Calibri" panose="020F0502020204030204"/>
                <a:ea typeface="+mn-ea"/>
                <a:cs typeface="B Zar" panose="00000400000000000000" pitchFamily="2" charset="-78"/>
              </a:rPr>
              <a:t>وجوه اهمیت بیانیه گام دوم انقلاب اسلامی</a:t>
            </a:r>
          </a:p>
        </p:txBody>
      </p:sp>
      <p:sp>
        <p:nvSpPr>
          <p:cNvPr id="9" name="Rectangle: Rounded Corners 9">
            <a:extLst>
              <a:ext uri="{FF2B5EF4-FFF2-40B4-BE49-F238E27FC236}">
                <a16:creationId xmlns:a16="http://schemas.microsoft.com/office/drawing/2014/main" id="{B3BCBD80-B12C-D52A-BE8F-01BC1B6A12A9}"/>
              </a:ext>
            </a:extLst>
          </p:cNvPr>
          <p:cNvSpPr/>
          <p:nvPr/>
        </p:nvSpPr>
        <p:spPr>
          <a:xfrm>
            <a:off x="2518230" y="2581812"/>
            <a:ext cx="7155540" cy="540000"/>
          </a:xfrm>
          <a:prstGeom prst="roundRect">
            <a:avLst>
              <a:gd name="adj" fmla="val 7591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numCol="1" rtlCol="1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a-IR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B Zar" panose="00000400000000000000" pitchFamily="2" charset="-78"/>
              </a:rPr>
              <a:t>آشنا شدن با طرح کلان رهبر معظّم انقلاب درباره‌ی </a:t>
            </a:r>
            <a:r>
              <a:rPr lang="fa-IR" sz="22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B Zar" panose="00000400000000000000" pitchFamily="2" charset="-78"/>
              </a:rPr>
              <a:t>انقلاب اسلامی</a:t>
            </a:r>
            <a:endParaRPr lang="fa-IR" sz="2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cs typeface="B Zar" panose="00000400000000000000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3BCBD80-B12C-D52A-BE8F-01BC1B6A12A9}"/>
              </a:ext>
            </a:extLst>
          </p:cNvPr>
          <p:cNvSpPr/>
          <p:nvPr/>
        </p:nvSpPr>
        <p:spPr>
          <a:xfrm>
            <a:off x="2518230" y="3470554"/>
            <a:ext cx="7155540" cy="540000"/>
          </a:xfrm>
          <a:prstGeom prst="roundRect">
            <a:avLst>
              <a:gd name="adj" fmla="val 7591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numCol="1" rtlCol="1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a-IR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B Zar" panose="00000400000000000000" pitchFamily="2" charset="-78"/>
              </a:rPr>
              <a:t>آشنایی اجمالی با تحلیل تاریخی انقلاب اسلامی در افق تمدّنی</a:t>
            </a:r>
            <a:endParaRPr lang="fa-IR" sz="2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cs typeface="B Zar" panose="00000400000000000000" pitchFamily="2" charset="-78"/>
            </a:endParaRPr>
          </a:p>
        </p:txBody>
      </p:sp>
      <p:sp>
        <p:nvSpPr>
          <p:cNvPr id="11" name="Rectangle: Rounded Corners 9">
            <a:extLst>
              <a:ext uri="{FF2B5EF4-FFF2-40B4-BE49-F238E27FC236}">
                <a16:creationId xmlns:a16="http://schemas.microsoft.com/office/drawing/2014/main" id="{B3BCBD80-B12C-D52A-BE8F-01BC1B6A12A9}"/>
              </a:ext>
            </a:extLst>
          </p:cNvPr>
          <p:cNvSpPr/>
          <p:nvPr/>
        </p:nvSpPr>
        <p:spPr>
          <a:xfrm>
            <a:off x="2518230" y="4359296"/>
            <a:ext cx="7155540" cy="540000"/>
          </a:xfrm>
          <a:prstGeom prst="roundRect">
            <a:avLst>
              <a:gd name="adj" fmla="val 7591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numCol="1" rtlCol="1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a-IR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B Zar" panose="00000400000000000000" pitchFamily="2" charset="-78"/>
              </a:rPr>
              <a:t>شناخت اجمالیِ ظرفیت‌های کشور برای تحقّق اهداف تمدّنی</a:t>
            </a:r>
            <a:endParaRPr lang="fa-IR" sz="2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cs typeface="B Zar" panose="00000400000000000000" pitchFamily="2" charset="-78"/>
            </a:endParaRPr>
          </a:p>
        </p:txBody>
      </p:sp>
      <p:sp>
        <p:nvSpPr>
          <p:cNvPr id="12" name="Rectangle: Rounded Corners 9">
            <a:extLst>
              <a:ext uri="{FF2B5EF4-FFF2-40B4-BE49-F238E27FC236}">
                <a16:creationId xmlns:a16="http://schemas.microsoft.com/office/drawing/2014/main" id="{B3BCBD80-B12C-D52A-BE8F-01BC1B6A12A9}"/>
              </a:ext>
            </a:extLst>
          </p:cNvPr>
          <p:cNvSpPr/>
          <p:nvPr/>
        </p:nvSpPr>
        <p:spPr>
          <a:xfrm>
            <a:off x="2518230" y="5248038"/>
            <a:ext cx="7155540" cy="540000"/>
          </a:xfrm>
          <a:prstGeom prst="roundRect">
            <a:avLst>
              <a:gd name="adj" fmla="val 7591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numCol="1" rtlCol="1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a-IR" sz="2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Zar" panose="00000400000000000000" pitchFamily="2" charset="-78"/>
              </a:rPr>
              <a:t>کمک به تشخیص وظایف فردی و تشکیلاتی نسبت به انقلاب اسلامی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52459" y="1641372"/>
            <a:ext cx="3687082" cy="620386"/>
          </a:xfrm>
          <a:prstGeom prst="roundRect">
            <a:avLst/>
          </a:prstGeom>
          <a:solidFill>
            <a:srgbClr val="99FF99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numCol="1" rtlCol="1" anchor="ctr"/>
          <a:lstStyle/>
          <a:p>
            <a:pPr algn="ctr">
              <a:tabLst>
                <a:tab pos="2959100" algn="l"/>
              </a:tabLst>
            </a:pPr>
            <a:r>
              <a:rPr lang="fa-IR" sz="2800" b="1" dirty="0">
                <a:solidFill>
                  <a:srgbClr val="C00000"/>
                </a:solidFill>
                <a:cs typeface="B Titr" panose="00000700000000000000" pitchFamily="2" charset="-78"/>
              </a:rPr>
              <a:t>فواید خوانش دقیق بیانیه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869AC63-3565-986B-87D5-95DB7F8980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00" y="6108700"/>
            <a:ext cx="6223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099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688" y="2583217"/>
            <a:ext cx="10515600" cy="1325563"/>
          </a:xfrm>
        </p:spPr>
        <p:txBody>
          <a:bodyPr/>
          <a:lstStyle/>
          <a:p>
            <a:pPr algn="ctr"/>
            <a:r>
              <a:rPr lang="fa-IR" b="1">
                <a:solidFill>
                  <a:srgbClr val="FFFF00"/>
                </a:solidFill>
                <a:cs typeface="B Zar" panose="00000400000000000000" pitchFamily="2" charset="-78"/>
              </a:rPr>
              <a:t>«و </a:t>
            </a:r>
            <a:r>
              <a:rPr lang="fa-IR" b="1" dirty="0">
                <a:solidFill>
                  <a:srgbClr val="FFFF00"/>
                </a:solidFill>
                <a:cs typeface="B Zar" panose="00000400000000000000" pitchFamily="2" charset="-78"/>
              </a:rPr>
              <a:t>آخِرُ </a:t>
            </a:r>
            <a:r>
              <a:rPr lang="fa-IR" b="1">
                <a:solidFill>
                  <a:srgbClr val="FFFF00"/>
                </a:solidFill>
                <a:cs typeface="B Zar" panose="00000400000000000000" pitchFamily="2" charset="-78"/>
              </a:rPr>
              <a:t>دَعواهُم أنِ </a:t>
            </a:r>
            <a:r>
              <a:rPr lang="fa-IR" b="1" dirty="0">
                <a:solidFill>
                  <a:srgbClr val="FFFF00"/>
                </a:solidFill>
                <a:cs typeface="B Zar" panose="00000400000000000000" pitchFamily="2" charset="-78"/>
              </a:rPr>
              <a:t>الحمدُ لله </a:t>
            </a:r>
            <a:r>
              <a:rPr lang="fa-IR" b="1">
                <a:solidFill>
                  <a:srgbClr val="FFFF00"/>
                </a:solidFill>
                <a:cs typeface="B Zar" panose="00000400000000000000" pitchFamily="2" charset="-78"/>
              </a:rPr>
              <a:t>ربّ العالَمین»</a:t>
            </a:r>
            <a:endParaRPr lang="fa-IR" b="1" dirty="0">
              <a:solidFill>
                <a:srgbClr val="FFFF00"/>
              </a:solidFill>
              <a:cs typeface="B Zar" panose="00000400000000000000" pitchFamily="2" charset="-78"/>
            </a:endParaRPr>
          </a:p>
        </p:txBody>
      </p:sp>
      <p:sp>
        <p:nvSpPr>
          <p:cNvPr id="3" name="Action Button: Home 2">
            <a:hlinkClick r:id="rId2" action="ppaction://hlinksldjump" highlightClick="1"/>
          </p:cNvPr>
          <p:cNvSpPr/>
          <p:nvPr/>
        </p:nvSpPr>
        <p:spPr>
          <a:xfrm>
            <a:off x="11766782" y="6487886"/>
            <a:ext cx="346995" cy="293914"/>
          </a:xfrm>
          <a:prstGeom prst="actionButtonHome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69AC63-3565-986B-87D5-95DB7F8980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00" y="6108700"/>
            <a:ext cx="6223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5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685386" y="2967570"/>
            <a:ext cx="8748204" cy="1707114"/>
          </a:xfrm>
          <a:prstGeom prst="roundRect">
            <a:avLst/>
          </a:prstGeom>
          <a:solidFill>
            <a:srgbClr val="00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a-IR" sz="3200" b="1" dirty="0">
                <a:solidFill>
                  <a:srgbClr val="130A01"/>
                </a:solidFill>
                <a:cs typeface="B Titr" panose="00000700000000000000" pitchFamily="2" charset="-78"/>
              </a:rPr>
              <a:t>چرا بیانیه‌ی گام دوم مهم است؟</a:t>
            </a:r>
          </a:p>
          <a:p>
            <a:pPr algn="ctr">
              <a:lnSpc>
                <a:spcPct val="150000"/>
              </a:lnSpc>
            </a:pPr>
            <a:r>
              <a:rPr lang="fa-IR" sz="3200" b="1" dirty="0">
                <a:solidFill>
                  <a:srgbClr val="130A01"/>
                </a:solidFill>
                <a:cs typeface="B Titr" panose="00000700000000000000" pitchFamily="2" charset="-78"/>
              </a:rPr>
              <a:t>و چرا باید آن را در دقیق خواند و فهمید و به آن عمل کرد؟</a:t>
            </a:r>
            <a:endParaRPr lang="fa-IR" sz="2000" b="1" dirty="0">
              <a:solidFill>
                <a:srgbClr val="130A01"/>
              </a:solidFill>
              <a:cs typeface="B Titr" panose="00000700000000000000" pitchFamily="2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30589" y="5183418"/>
            <a:ext cx="5057795" cy="600164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2200" b="1" dirty="0">
                <a:solidFill>
                  <a:srgbClr val="FFFF00"/>
                </a:solidFill>
                <a:cs typeface="B Zar" panose="00000400000000000000" pitchFamily="2" charset="-78"/>
              </a:rPr>
              <a:t>پاسخ به این سؤال، نیازمند مرور چند مقدّمه است:</a:t>
            </a:r>
            <a:endParaRPr lang="fa-IR" sz="2200" dirty="0">
              <a:solidFill>
                <a:srgbClr val="FFFF00"/>
              </a:solidFill>
              <a:cs typeface="B Zar" panose="000004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869AC63-3565-986B-87D5-95DB7F8980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00" y="6108700"/>
            <a:ext cx="622300" cy="6223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10571" y="269515"/>
            <a:ext cx="10897829" cy="175432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00FF00"/>
                </a:solidFill>
                <a:cs typeface="B Zar" panose="00000400000000000000" pitchFamily="2" charset="-78"/>
              </a:rPr>
              <a:t>بیانیه‌ی گام دوم در 22 بهمن سال 1397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00FF00"/>
                </a:solidFill>
                <a:cs typeface="B Zar" panose="00000400000000000000" pitchFamily="2" charset="-78"/>
              </a:rPr>
              <a:t>در چهلمین سالگرد پیروزی انقلاب اسلامی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00FF00"/>
                </a:solidFill>
                <a:cs typeface="B Zar" panose="00000400000000000000" pitchFamily="2" charset="-78"/>
              </a:rPr>
              <a:t>از سوی رهبر معظّم انقلاب </a:t>
            </a:r>
            <a:r>
              <a:rPr lang="fa-IR" sz="1600" b="1" dirty="0">
                <a:solidFill>
                  <a:srgbClr val="00FF00"/>
                </a:solidFill>
                <a:cs typeface="B Zar" panose="00000400000000000000" pitchFamily="2" charset="-78"/>
              </a:rPr>
              <a:t>(مدّظلّه‌العالی)</a:t>
            </a:r>
            <a:r>
              <a:rPr lang="fa-IR" sz="2400" b="1" dirty="0">
                <a:solidFill>
                  <a:srgbClr val="00FF00"/>
                </a:solidFill>
                <a:cs typeface="B Zar" panose="00000400000000000000" pitchFamily="2" charset="-78"/>
              </a:rPr>
              <a:t> صادر گردید. </a:t>
            </a:r>
          </a:p>
        </p:txBody>
      </p:sp>
      <p:sp>
        <p:nvSpPr>
          <p:cNvPr id="2" name="Rectangle 1"/>
          <p:cNvSpPr/>
          <p:nvPr/>
        </p:nvSpPr>
        <p:spPr>
          <a:xfrm>
            <a:off x="4449111" y="2280262"/>
            <a:ext cx="322075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a-IR" sz="2200" b="1" dirty="0">
                <a:solidFill>
                  <a:srgbClr val="FFFF00"/>
                </a:solidFill>
                <a:cs typeface="B Zar" panose="00000400000000000000" pitchFamily="2" charset="-78"/>
              </a:rPr>
              <a:t>حال این سؤال مطرح می‌شود:</a:t>
            </a:r>
          </a:p>
        </p:txBody>
      </p:sp>
    </p:spTree>
    <p:extLst>
      <p:ext uri="{BB962C8B-B14F-4D97-AF65-F5344CB8AC3E}">
        <p14:creationId xmlns:p14="http://schemas.microsoft.com/office/powerpoint/2010/main" val="372337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1" grpId="0" uiExpand="1" build="allAtOnce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4375173" y="1207913"/>
            <a:ext cx="3414358" cy="93753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b="1" dirty="0">
                <a:solidFill>
                  <a:srgbClr val="130A01"/>
                </a:solidFill>
                <a:cs typeface="B Titr" panose="00000700000000000000" pitchFamily="2" charset="-78"/>
              </a:rPr>
              <a:t>هدف هر مؤمن انقلابی</a:t>
            </a:r>
          </a:p>
        </p:txBody>
      </p:sp>
      <p:sp>
        <p:nvSpPr>
          <p:cNvPr id="7" name="Down Arrow 6"/>
          <p:cNvSpPr/>
          <p:nvPr/>
        </p:nvSpPr>
        <p:spPr>
          <a:xfrm>
            <a:off x="5898282" y="2311892"/>
            <a:ext cx="368135" cy="475013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 sz="3200" b="1">
              <a:solidFill>
                <a:srgbClr val="130A01"/>
              </a:solidFill>
              <a:cs typeface="B Titr" panose="000007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678089" y="2927031"/>
            <a:ext cx="6808520" cy="1411976"/>
          </a:xfrm>
          <a:prstGeom prst="roundRect">
            <a:avLst/>
          </a:prstGeom>
          <a:solidFill>
            <a:srgbClr val="00FF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a-IR" sz="3200" b="1" dirty="0">
                <a:solidFill>
                  <a:srgbClr val="130A01"/>
                </a:solidFill>
                <a:cs typeface="B Titr" panose="00000700000000000000" pitchFamily="2" charset="-78"/>
              </a:rPr>
              <a:t>زمینه‌سازی برای قیام حضرت بقیّة الله الأعظم </a:t>
            </a:r>
            <a:r>
              <a:rPr lang="fa-IR" sz="2000" b="1" dirty="0">
                <a:solidFill>
                  <a:srgbClr val="130A01"/>
                </a:solidFill>
                <a:cs typeface="B Titr" panose="00000700000000000000" pitchFamily="2" charset="-78"/>
              </a:rPr>
              <a:t>(عجّل‌الله تعالی فرجه‌الشریف)</a:t>
            </a:r>
          </a:p>
        </p:txBody>
      </p:sp>
      <p:sp>
        <p:nvSpPr>
          <p:cNvPr id="9" name="Rectangle 8"/>
          <p:cNvSpPr/>
          <p:nvPr/>
        </p:nvSpPr>
        <p:spPr>
          <a:xfrm>
            <a:off x="3029268" y="4573922"/>
            <a:ext cx="6106159" cy="923330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b="1" dirty="0">
                <a:solidFill>
                  <a:srgbClr val="99FF99"/>
                </a:solidFill>
                <a:cs typeface="B Zar" panose="00000400000000000000" pitchFamily="2" charset="-78"/>
              </a:rPr>
              <a:t>فراهم‌کردنِ زمینه‌ی ایستادگی مردم جهان در جبهه‌ی حق</a:t>
            </a:r>
          </a:p>
          <a:p>
            <a:pPr algn="ctr">
              <a:lnSpc>
                <a:spcPct val="150000"/>
              </a:lnSpc>
            </a:pPr>
            <a:r>
              <a:rPr lang="fa-IR" b="1" dirty="0">
                <a:solidFill>
                  <a:srgbClr val="99FF99"/>
                </a:solidFill>
                <a:cs typeface="B Zar" panose="00000400000000000000" pitchFamily="2" charset="-78"/>
              </a:rPr>
              <a:t>تا بتوانند به رهبری امام عصر (علیه‌السلام) قدرتهای ظالم دنیا را نابود کنند.</a:t>
            </a:r>
            <a:endParaRPr lang="fa-IR" dirty="0">
              <a:solidFill>
                <a:srgbClr val="99FF99"/>
              </a:solidFill>
              <a:cs typeface="B Zar" panose="000004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869AC63-3565-986B-87D5-95DB7F8980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00" y="6108700"/>
            <a:ext cx="6223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45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eft Brace 9"/>
          <p:cNvSpPr/>
          <p:nvPr/>
        </p:nvSpPr>
        <p:spPr>
          <a:xfrm rot="5400000">
            <a:off x="5802085" y="518121"/>
            <a:ext cx="587829" cy="3526972"/>
          </a:xfrm>
          <a:prstGeom prst="leftBrace">
            <a:avLst>
              <a:gd name="adj1" fmla="val 53385"/>
              <a:gd name="adj2" fmla="val 50000"/>
            </a:avLst>
          </a:prstGeom>
          <a:ln w="28575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8" name="Rounded Rectangle 7"/>
          <p:cNvSpPr/>
          <p:nvPr/>
        </p:nvSpPr>
        <p:spPr>
          <a:xfrm>
            <a:off x="2678089" y="2927031"/>
            <a:ext cx="6808520" cy="1411976"/>
          </a:xfrm>
          <a:prstGeom prst="roundRect">
            <a:avLst/>
          </a:prstGeom>
          <a:solidFill>
            <a:srgbClr val="00FF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a-IR" sz="3200" b="1" dirty="0">
                <a:solidFill>
                  <a:srgbClr val="130A01"/>
                </a:solidFill>
                <a:cs typeface="B Titr" panose="00000700000000000000" pitchFamily="2" charset="-78"/>
              </a:rPr>
              <a:t>زمینه‌سازی برای قیام حضرت بقیّة الله الأعظم </a:t>
            </a:r>
            <a:r>
              <a:rPr lang="fa-IR" sz="2000" b="1" dirty="0">
                <a:solidFill>
                  <a:srgbClr val="130A01"/>
                </a:solidFill>
                <a:cs typeface="B Titr" panose="00000700000000000000" pitchFamily="2" charset="-78"/>
              </a:rPr>
              <a:t>(عجّل‌الله تعالی فرجه‌الشریف)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110559" y="2575522"/>
            <a:ext cx="1497854" cy="719685"/>
          </a:xfrm>
          <a:prstGeom prst="roundRect">
            <a:avLst/>
          </a:prstGeom>
          <a:solidFill>
            <a:srgbClr val="00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>
                <a:solidFill>
                  <a:srgbClr val="130A01"/>
                </a:solidFill>
                <a:cs typeface="B Zar" panose="00000400000000000000" pitchFamily="2" charset="-78"/>
              </a:rPr>
              <a:t>فردی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583586" y="2575522"/>
            <a:ext cx="1497854" cy="719685"/>
          </a:xfrm>
          <a:prstGeom prst="roundRect">
            <a:avLst/>
          </a:prstGeom>
          <a:solidFill>
            <a:srgbClr val="00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>
                <a:solidFill>
                  <a:srgbClr val="130A01"/>
                </a:solidFill>
                <a:cs typeface="B Zar" panose="00000400000000000000" pitchFamily="2" charset="-78"/>
              </a:rPr>
              <a:t>تشکیلاتی</a:t>
            </a:r>
          </a:p>
        </p:txBody>
      </p:sp>
      <p:sp>
        <p:nvSpPr>
          <p:cNvPr id="13" name="Down Arrow 12"/>
          <p:cNvSpPr/>
          <p:nvPr/>
        </p:nvSpPr>
        <p:spPr>
          <a:xfrm>
            <a:off x="4191000" y="3415409"/>
            <a:ext cx="304800" cy="486001"/>
          </a:xfrm>
          <a:prstGeom prst="downArrow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4" name="Rounded Rectangle 13"/>
          <p:cNvSpPr/>
          <p:nvPr/>
        </p:nvSpPr>
        <p:spPr>
          <a:xfrm>
            <a:off x="2736937" y="4021612"/>
            <a:ext cx="3212926" cy="2742443"/>
          </a:xfrm>
          <a:prstGeom prst="roundRect">
            <a:avLst>
              <a:gd name="adj" fmla="val 14203"/>
            </a:avLst>
          </a:prstGeom>
          <a:noFill/>
          <a:ln w="28575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b="1" dirty="0">
                <a:solidFill>
                  <a:srgbClr val="00FFFF"/>
                </a:solidFill>
                <a:cs typeface="B Zar" panose="00000400000000000000" pitchFamily="2" charset="-78"/>
              </a:rPr>
              <a:t>«انقلاب اسلامی»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00FFFF"/>
                </a:solidFill>
                <a:cs typeface="B Zar" panose="00000400000000000000" pitchFamily="2" charset="-78"/>
              </a:rPr>
              <a:t>بزرگ‌ترین تشکیلاتی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00FFFF"/>
                </a:solidFill>
                <a:cs typeface="B Zar" panose="00000400000000000000" pitchFamily="2" charset="-78"/>
              </a:rPr>
              <a:t>که در دوران غیبت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00FFFF"/>
                </a:solidFill>
                <a:cs typeface="B Zar" panose="00000400000000000000" pitchFamily="2" charset="-78"/>
              </a:rPr>
              <a:t>برای زمینه‌سازیِ ظهور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00FFFF"/>
                </a:solidFill>
                <a:cs typeface="B Zar" panose="00000400000000000000" pitchFamily="2" charset="-78"/>
              </a:rPr>
              <a:t>ایجاد شد.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869AC63-3565-986B-87D5-95DB7F8980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00" y="6108700"/>
            <a:ext cx="622300" cy="622300"/>
          </a:xfrm>
          <a:prstGeom prst="rect">
            <a:avLst/>
          </a:prstGeom>
        </p:spPr>
      </p:pic>
      <p:sp>
        <p:nvSpPr>
          <p:cNvPr id="5" name="Callout: Left Arrow 4">
            <a:extLst>
              <a:ext uri="{FF2B5EF4-FFF2-40B4-BE49-F238E27FC236}">
                <a16:creationId xmlns:a16="http://schemas.microsoft.com/office/drawing/2014/main" id="{3406C76C-5631-F026-CB95-B45CB70D10CE}"/>
              </a:ext>
            </a:extLst>
          </p:cNvPr>
          <p:cNvSpPr/>
          <p:nvPr/>
        </p:nvSpPr>
        <p:spPr>
          <a:xfrm>
            <a:off x="6242139" y="4902200"/>
            <a:ext cx="4590961" cy="1206501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76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b="1" dirty="0" err="1">
                <a:solidFill>
                  <a:srgbClr val="183B5C"/>
                </a:solidFill>
                <a:cs typeface="B Zar" panose="00000400000000000000" pitchFamily="2" charset="-78"/>
              </a:rPr>
              <a:t>تصریحِ</a:t>
            </a:r>
            <a:r>
              <a:rPr lang="fa-IR" b="1" dirty="0">
                <a:solidFill>
                  <a:srgbClr val="183B5C"/>
                </a:solidFill>
                <a:cs typeface="B Zar" panose="00000400000000000000" pitchFamily="2" charset="-78"/>
              </a:rPr>
              <a:t> </a:t>
            </a:r>
            <a:r>
              <a:rPr lang="fa-IR" b="1" dirty="0" err="1">
                <a:solidFill>
                  <a:srgbClr val="183B5C"/>
                </a:solidFill>
                <a:cs typeface="B Zar" panose="00000400000000000000" pitchFamily="2" charset="-78"/>
              </a:rPr>
              <a:t>مؤکّد</a:t>
            </a:r>
            <a:r>
              <a:rPr lang="fa-IR" b="1" dirty="0">
                <a:solidFill>
                  <a:srgbClr val="183B5C"/>
                </a:solidFill>
                <a:cs typeface="B Zar" panose="00000400000000000000" pitchFamily="2" charset="-78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fa-IR" b="1" dirty="0">
                <a:solidFill>
                  <a:srgbClr val="183B5C"/>
                </a:solidFill>
                <a:cs typeface="B Zar" panose="00000400000000000000" pitchFamily="2" charset="-78"/>
              </a:rPr>
              <a:t>حضرت امام خمینی </a:t>
            </a:r>
            <a:r>
              <a:rPr lang="fa-IR" dirty="0">
                <a:solidFill>
                  <a:srgbClr val="183B5C"/>
                </a:solidFill>
                <a:cs typeface="B Zar" panose="00000400000000000000" pitchFamily="2" charset="-78"/>
              </a:rPr>
              <a:t>(</a:t>
            </a:r>
            <a:r>
              <a:rPr lang="fa-IR" dirty="0" err="1">
                <a:solidFill>
                  <a:srgbClr val="183B5C"/>
                </a:solidFill>
                <a:cs typeface="B Zar" panose="00000400000000000000" pitchFamily="2" charset="-78"/>
              </a:rPr>
              <a:t>رضوان‌الله</a:t>
            </a:r>
            <a:r>
              <a:rPr lang="fa-IR" dirty="0">
                <a:solidFill>
                  <a:srgbClr val="183B5C"/>
                </a:solidFill>
                <a:cs typeface="B Zar" panose="00000400000000000000" pitchFamily="2" charset="-78"/>
              </a:rPr>
              <a:t> علیه)</a:t>
            </a:r>
          </a:p>
          <a:p>
            <a:pPr algn="ctr">
              <a:lnSpc>
                <a:spcPct val="150000"/>
              </a:lnSpc>
            </a:pPr>
            <a:r>
              <a:rPr lang="fa-IR" b="1" dirty="0">
                <a:solidFill>
                  <a:srgbClr val="183B5C"/>
                </a:solidFill>
                <a:cs typeface="B Zar" panose="00000400000000000000" pitchFamily="2" charset="-78"/>
              </a:rPr>
              <a:t>و حضرت </a:t>
            </a:r>
            <a:r>
              <a:rPr lang="fa-IR" b="1" dirty="0" err="1">
                <a:solidFill>
                  <a:srgbClr val="183B5C"/>
                </a:solidFill>
                <a:cs typeface="B Zar" panose="00000400000000000000" pitchFamily="2" charset="-78"/>
              </a:rPr>
              <a:t>آیت‌الله</a:t>
            </a:r>
            <a:r>
              <a:rPr lang="fa-IR" b="1" dirty="0">
                <a:solidFill>
                  <a:srgbClr val="183B5C"/>
                </a:solidFill>
                <a:cs typeface="B Zar" panose="00000400000000000000" pitchFamily="2" charset="-78"/>
              </a:rPr>
              <a:t> العظمی </a:t>
            </a:r>
            <a:r>
              <a:rPr lang="fa-IR" b="1" dirty="0" err="1">
                <a:solidFill>
                  <a:srgbClr val="183B5C"/>
                </a:solidFill>
                <a:cs typeface="B Zar" panose="00000400000000000000" pitchFamily="2" charset="-78"/>
              </a:rPr>
              <a:t>خامنه‌ای</a:t>
            </a:r>
            <a:r>
              <a:rPr lang="fa-IR" b="1" dirty="0">
                <a:solidFill>
                  <a:srgbClr val="183B5C"/>
                </a:solidFill>
                <a:cs typeface="B Zar" panose="00000400000000000000" pitchFamily="2" charset="-78"/>
              </a:rPr>
              <a:t> </a:t>
            </a:r>
            <a:r>
              <a:rPr lang="fa-IR" dirty="0">
                <a:solidFill>
                  <a:srgbClr val="183B5C"/>
                </a:solidFill>
                <a:cs typeface="B Zar" panose="00000400000000000000" pitchFamily="2" charset="-78"/>
              </a:rPr>
              <a:t>(</a:t>
            </a:r>
            <a:r>
              <a:rPr lang="fa-IR" dirty="0" err="1">
                <a:solidFill>
                  <a:srgbClr val="183B5C"/>
                </a:solidFill>
                <a:cs typeface="B Zar" panose="00000400000000000000" pitchFamily="2" charset="-78"/>
              </a:rPr>
              <a:t>مدّظلّه‌العالی</a:t>
            </a:r>
            <a:r>
              <a:rPr lang="fa-IR" dirty="0">
                <a:solidFill>
                  <a:srgbClr val="183B5C"/>
                </a:solidFill>
                <a:cs typeface="B Zar" panose="00000400000000000000" pitchFamily="2" charset="-78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2968725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7 L 0.00117 -0.3439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7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  <p:bldP spid="11" grpId="0" animBg="1"/>
      <p:bldP spid="12" grpId="0" animBg="1"/>
      <p:bldP spid="13" grpId="0" animBg="1"/>
      <p:bldP spid="1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5F2459F-D57F-3CE1-89D4-E276500985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077"/>
          <a:stretch/>
        </p:blipFill>
        <p:spPr>
          <a:xfrm>
            <a:off x="0" y="660400"/>
            <a:ext cx="4457700" cy="534924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4AE4D64-B20A-C341-13DD-D79FAD4CBBFC}"/>
              </a:ext>
            </a:extLst>
          </p:cNvPr>
          <p:cNvSpPr txBox="1"/>
          <p:nvPr/>
        </p:nvSpPr>
        <p:spPr>
          <a:xfrm>
            <a:off x="4318000" y="50800"/>
            <a:ext cx="7873999" cy="6936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>
              <a:lnSpc>
                <a:spcPct val="150000"/>
              </a:lnSpc>
            </a:pPr>
            <a:r>
              <a:rPr lang="fa-IR" dirty="0">
                <a:solidFill>
                  <a:schemeClr val="accent4">
                    <a:lumMod val="20000"/>
                    <a:lumOff val="80000"/>
                  </a:schemeClr>
                </a:solidFill>
                <a:cs typeface="B Zar" panose="00000400000000000000" pitchFamily="2" charset="-78"/>
              </a:rPr>
              <a:t> مسئولان ما باید بدانند که انقلاب ما محدود به ایران نیست. </a:t>
            </a:r>
            <a:r>
              <a:rPr lang="fa-IR" b="1" dirty="0">
                <a:solidFill>
                  <a:srgbClr val="FFC000"/>
                </a:solidFill>
                <a:cs typeface="B Zar" panose="00000400000000000000" pitchFamily="2" charset="-78"/>
              </a:rPr>
              <a:t>انقلاب مردم ایران </a:t>
            </a:r>
            <a:r>
              <a:rPr lang="fa-IR" b="1" dirty="0" err="1">
                <a:solidFill>
                  <a:srgbClr val="FFC000"/>
                </a:solidFill>
                <a:cs typeface="B Zar" panose="00000400000000000000" pitchFamily="2" charset="-78"/>
              </a:rPr>
              <a:t>نقطۀ</a:t>
            </a:r>
            <a:r>
              <a:rPr lang="fa-IR" b="1" dirty="0">
                <a:solidFill>
                  <a:srgbClr val="FFC000"/>
                </a:solidFill>
                <a:cs typeface="B Zar" panose="00000400000000000000" pitchFamily="2" charset="-78"/>
              </a:rPr>
              <a:t>‏‎ ‎‏شروع انقلاب بزرگ جهان اسلام به </a:t>
            </a:r>
            <a:r>
              <a:rPr lang="fa-IR" b="1" dirty="0" err="1">
                <a:solidFill>
                  <a:srgbClr val="FFC000"/>
                </a:solidFill>
                <a:cs typeface="B Zar" panose="00000400000000000000" pitchFamily="2" charset="-78"/>
              </a:rPr>
              <a:t>پرچمداری</a:t>
            </a:r>
            <a:r>
              <a:rPr lang="fa-IR" b="1" dirty="0">
                <a:solidFill>
                  <a:srgbClr val="FFC000"/>
                </a:solidFill>
                <a:cs typeface="B Zar" panose="00000400000000000000" pitchFamily="2" charset="-78"/>
              </a:rPr>
              <a:t> حضرت حجت ـ </a:t>
            </a:r>
            <a:r>
              <a:rPr lang="fa-IR" b="1" dirty="0" err="1">
                <a:solidFill>
                  <a:srgbClr val="FFC000"/>
                </a:solidFill>
                <a:cs typeface="B Zar" panose="00000400000000000000" pitchFamily="2" charset="-78"/>
              </a:rPr>
              <a:t>ارواحنافداه</a:t>
            </a:r>
            <a:r>
              <a:rPr lang="fa-IR" b="1" dirty="0">
                <a:solidFill>
                  <a:srgbClr val="FFC000"/>
                </a:solidFill>
                <a:cs typeface="B Zar" panose="00000400000000000000" pitchFamily="2" charset="-78"/>
              </a:rPr>
              <a:t> ـ است </a:t>
            </a:r>
            <a:r>
              <a:rPr lang="fa-IR" dirty="0">
                <a:solidFill>
                  <a:schemeClr val="accent4">
                    <a:lumMod val="20000"/>
                    <a:lumOff val="80000"/>
                  </a:schemeClr>
                </a:solidFill>
                <a:cs typeface="B Zar" panose="00000400000000000000" pitchFamily="2" charset="-78"/>
              </a:rPr>
              <a:t>که‏‎ ‎‏خداوند بر همۀ مسلمانان و جهانیان منت نهد و ظهور و </a:t>
            </a:r>
            <a:r>
              <a:rPr lang="fa-IR" dirty="0" err="1">
                <a:solidFill>
                  <a:schemeClr val="accent4">
                    <a:lumMod val="20000"/>
                    <a:lumOff val="80000"/>
                  </a:schemeClr>
                </a:solidFill>
                <a:cs typeface="B Zar" panose="00000400000000000000" pitchFamily="2" charset="-78"/>
              </a:rPr>
              <a:t>فرجش</a:t>
            </a:r>
            <a:r>
              <a:rPr lang="fa-IR" dirty="0">
                <a:solidFill>
                  <a:schemeClr val="accent4">
                    <a:lumMod val="20000"/>
                    <a:lumOff val="80000"/>
                  </a:schemeClr>
                </a:solidFill>
                <a:cs typeface="B Zar" panose="00000400000000000000" pitchFamily="2" charset="-78"/>
              </a:rPr>
              <a:t> را در عصر حاضر قرار‏‎ ‎‏دهد. مسائل اقتصادی و مادی اگر لحظه ای مسئولین را از وظیفه ای که بر عهده دارند‏‎ ‎‏منصرف کند، خطری بزرگ و خیانتی سهمگین را به دنبال دارد. باید دولت جمهوری‏‎ ‎‏اسلامی تمامی سعی و توان خود را در </a:t>
            </a:r>
            <a:r>
              <a:rPr lang="fa-IR" dirty="0" err="1">
                <a:solidFill>
                  <a:schemeClr val="accent4">
                    <a:lumMod val="20000"/>
                    <a:lumOff val="80000"/>
                  </a:schemeClr>
                </a:solidFill>
                <a:cs typeface="B Zar" panose="00000400000000000000" pitchFamily="2" charset="-78"/>
              </a:rPr>
              <a:t>ادارۀ</a:t>
            </a:r>
            <a:r>
              <a:rPr lang="fa-IR" dirty="0">
                <a:solidFill>
                  <a:schemeClr val="accent4">
                    <a:lumMod val="20000"/>
                    <a:lumOff val="80000"/>
                  </a:schemeClr>
                </a:solidFill>
                <a:cs typeface="B Zar" panose="00000400000000000000" pitchFamily="2" charset="-78"/>
              </a:rPr>
              <a:t> هر چه بهتر مردم </a:t>
            </a:r>
            <a:r>
              <a:rPr lang="fa-IR" dirty="0" err="1">
                <a:solidFill>
                  <a:schemeClr val="accent4">
                    <a:lumMod val="20000"/>
                    <a:lumOff val="80000"/>
                  </a:schemeClr>
                </a:solidFill>
                <a:cs typeface="B Zar" panose="00000400000000000000" pitchFamily="2" charset="-78"/>
              </a:rPr>
              <a:t>بنماید</a:t>
            </a:r>
            <a:r>
              <a:rPr lang="fa-IR" dirty="0">
                <a:solidFill>
                  <a:schemeClr val="accent4">
                    <a:lumMod val="20000"/>
                    <a:lumOff val="80000"/>
                  </a:schemeClr>
                </a:solidFill>
                <a:cs typeface="B Zar" panose="00000400000000000000" pitchFamily="2" charset="-78"/>
              </a:rPr>
              <a:t>، ولی این بدان معنا‏‎ ‎‏نیست که آنها را از اهداف عظیم انقلاب که ایجاد حکومت جهانی اسلام است منصرف‏‎ ‎‏کند. ‏</a:t>
            </a:r>
          </a:p>
          <a:p>
            <a:pPr algn="justLow">
              <a:lnSpc>
                <a:spcPct val="150000"/>
              </a:lnSpc>
            </a:pPr>
            <a:endParaRPr lang="fa-IR" sz="1000" dirty="0">
              <a:solidFill>
                <a:schemeClr val="accent4">
                  <a:lumMod val="20000"/>
                  <a:lumOff val="80000"/>
                </a:schemeClr>
              </a:solidFill>
              <a:cs typeface="B Zar" panose="00000400000000000000" pitchFamily="2" charset="-78"/>
            </a:endParaRPr>
          </a:p>
          <a:p>
            <a:pPr algn="justLow">
              <a:lnSpc>
                <a:spcPct val="150000"/>
              </a:lnSpc>
            </a:pPr>
            <a:r>
              <a:rPr lang="fa-IR" dirty="0">
                <a:solidFill>
                  <a:schemeClr val="accent4">
                    <a:lumMod val="20000"/>
                    <a:lumOff val="80000"/>
                  </a:schemeClr>
                </a:solidFill>
                <a:cs typeface="B Zar" panose="00000400000000000000" pitchFamily="2" charset="-78"/>
              </a:rPr>
              <a:t>‏</a:t>
            </a:r>
            <a:r>
              <a:rPr lang="fa-IR" b="1" dirty="0">
                <a:solidFill>
                  <a:srgbClr val="FFC000"/>
                </a:solidFill>
                <a:cs typeface="B Zar" panose="00000400000000000000" pitchFamily="2" charset="-78"/>
              </a:rPr>
              <a:t>مردم عزیز ایران که </a:t>
            </a:r>
            <a:r>
              <a:rPr lang="fa-IR" b="1" dirty="0" err="1">
                <a:solidFill>
                  <a:srgbClr val="FFC000"/>
                </a:solidFill>
                <a:cs typeface="B Zar" panose="00000400000000000000" pitchFamily="2" charset="-78"/>
              </a:rPr>
              <a:t>حقاً</a:t>
            </a:r>
            <a:r>
              <a:rPr lang="fa-IR" b="1" dirty="0">
                <a:solidFill>
                  <a:srgbClr val="FFC000"/>
                </a:solidFill>
                <a:cs typeface="B Zar" panose="00000400000000000000" pitchFamily="2" charset="-78"/>
              </a:rPr>
              <a:t> </a:t>
            </a:r>
            <a:r>
              <a:rPr lang="fa-IR" b="1" dirty="0" err="1">
                <a:solidFill>
                  <a:srgbClr val="FFC000"/>
                </a:solidFill>
                <a:cs typeface="B Zar" panose="00000400000000000000" pitchFamily="2" charset="-78"/>
              </a:rPr>
              <a:t>چهرۀ</a:t>
            </a:r>
            <a:r>
              <a:rPr lang="fa-IR" b="1" dirty="0">
                <a:solidFill>
                  <a:srgbClr val="FFC000"/>
                </a:solidFill>
                <a:cs typeface="B Zar" panose="00000400000000000000" pitchFamily="2" charset="-78"/>
              </a:rPr>
              <a:t> </a:t>
            </a:r>
            <a:r>
              <a:rPr lang="fa-IR" b="1" dirty="0" err="1">
                <a:solidFill>
                  <a:srgbClr val="FFC000"/>
                </a:solidFill>
                <a:cs typeface="B Zar" panose="00000400000000000000" pitchFamily="2" charset="-78"/>
              </a:rPr>
              <a:t>منوّر</a:t>
            </a:r>
            <a:r>
              <a:rPr lang="fa-IR" b="1" dirty="0">
                <a:solidFill>
                  <a:srgbClr val="FFC000"/>
                </a:solidFill>
                <a:cs typeface="B Zar" panose="00000400000000000000" pitchFamily="2" charset="-78"/>
              </a:rPr>
              <a:t> تاریخ بزرگ اسلام در زمان </a:t>
            </a:r>
            <a:r>
              <a:rPr lang="fa-IR" b="1" dirty="0" err="1">
                <a:solidFill>
                  <a:srgbClr val="FFC000"/>
                </a:solidFill>
                <a:cs typeface="B Zar" panose="00000400000000000000" pitchFamily="2" charset="-78"/>
              </a:rPr>
              <a:t>معاصرند</a:t>
            </a:r>
            <a:r>
              <a:rPr lang="fa-IR" b="1" dirty="0">
                <a:solidFill>
                  <a:srgbClr val="FFC000"/>
                </a:solidFill>
                <a:cs typeface="B Zar" panose="00000400000000000000" pitchFamily="2" charset="-78"/>
              </a:rPr>
              <a:t>، باید سعی‏‎ ‎‏کنند که </a:t>
            </a:r>
            <a:r>
              <a:rPr lang="fa-IR" b="1" dirty="0" err="1">
                <a:solidFill>
                  <a:srgbClr val="FFC000"/>
                </a:solidFill>
                <a:cs typeface="B Zar" panose="00000400000000000000" pitchFamily="2" charset="-78"/>
              </a:rPr>
              <a:t>سختیها</a:t>
            </a:r>
            <a:r>
              <a:rPr lang="fa-IR" b="1" dirty="0">
                <a:solidFill>
                  <a:srgbClr val="FFC000"/>
                </a:solidFill>
                <a:cs typeface="B Zar" panose="00000400000000000000" pitchFamily="2" charset="-78"/>
              </a:rPr>
              <a:t> و فشارها را برای خدا پذیرا گردند تا مسئولان بالای کشور به </a:t>
            </a:r>
            <a:r>
              <a:rPr lang="fa-IR" b="1" dirty="0" err="1">
                <a:solidFill>
                  <a:srgbClr val="FFC000"/>
                </a:solidFill>
                <a:cs typeface="B Zar" panose="00000400000000000000" pitchFamily="2" charset="-78"/>
              </a:rPr>
              <a:t>وظیفۀ</a:t>
            </a:r>
            <a:r>
              <a:rPr lang="fa-IR" b="1" dirty="0">
                <a:solidFill>
                  <a:srgbClr val="FFC000"/>
                </a:solidFill>
                <a:cs typeface="B Zar" panose="00000400000000000000" pitchFamily="2" charset="-78"/>
              </a:rPr>
              <a:t>‏‎ ‎‏اساسی شان که نشر اسلام در جهان است برسند</a:t>
            </a:r>
            <a:r>
              <a:rPr lang="fa-IR" dirty="0">
                <a:solidFill>
                  <a:schemeClr val="accent4">
                    <a:lumMod val="20000"/>
                    <a:lumOff val="80000"/>
                  </a:schemeClr>
                </a:solidFill>
                <a:cs typeface="B Zar" panose="00000400000000000000" pitchFamily="2" charset="-78"/>
              </a:rPr>
              <a:t> و از آنان بخواهند که تنها برادری و‏‎ ‎‏صمیمیت را در چهارچوب مصلحت اسلام و مسلمین در نظر بگیرند. چه کسی است که‏‎ ‎‏نداند مردم عزیز ما در سختی هستند و گرانی و کمبود بر </a:t>
            </a:r>
            <a:r>
              <a:rPr lang="fa-IR" dirty="0" err="1">
                <a:solidFill>
                  <a:schemeClr val="accent4">
                    <a:lumMod val="20000"/>
                    <a:lumOff val="80000"/>
                  </a:schemeClr>
                </a:solidFill>
                <a:cs typeface="B Zar" panose="00000400000000000000" pitchFamily="2" charset="-78"/>
              </a:rPr>
              <a:t>طبقۀ</a:t>
            </a:r>
            <a:r>
              <a:rPr lang="fa-IR" dirty="0">
                <a:solidFill>
                  <a:schemeClr val="accent4">
                    <a:lumMod val="20000"/>
                    <a:lumOff val="80000"/>
                  </a:schemeClr>
                </a:solidFill>
                <a:cs typeface="B Zar" panose="00000400000000000000" pitchFamily="2" charset="-78"/>
              </a:rPr>
              <a:t> </a:t>
            </a:r>
            <a:r>
              <a:rPr lang="fa-IR" dirty="0" err="1">
                <a:solidFill>
                  <a:schemeClr val="accent4">
                    <a:lumMod val="20000"/>
                    <a:lumOff val="80000"/>
                  </a:schemeClr>
                </a:solidFill>
                <a:cs typeface="B Zar" panose="00000400000000000000" pitchFamily="2" charset="-78"/>
              </a:rPr>
              <a:t>مستضعف</a:t>
            </a:r>
            <a:r>
              <a:rPr lang="fa-IR" dirty="0">
                <a:solidFill>
                  <a:schemeClr val="accent4">
                    <a:lumMod val="20000"/>
                    <a:lumOff val="80000"/>
                  </a:schemeClr>
                </a:solidFill>
                <a:cs typeface="B Zar" panose="00000400000000000000" pitchFamily="2" charset="-78"/>
              </a:rPr>
              <a:t> فشار می آورد،‏‎ ‎‏ولی </a:t>
            </a:r>
            <a:r>
              <a:rPr lang="fa-IR" dirty="0">
                <a:solidFill>
                  <a:srgbClr val="00FF00"/>
                </a:solidFill>
                <a:cs typeface="B Zar" panose="00000400000000000000" pitchFamily="2" charset="-78"/>
              </a:rPr>
              <a:t>هیچ کس هم نیست که نداند پشت کردن به فرهنگ </a:t>
            </a:r>
            <a:r>
              <a:rPr lang="fa-IR" dirty="0" err="1">
                <a:solidFill>
                  <a:srgbClr val="00FF00"/>
                </a:solidFill>
                <a:cs typeface="B Zar" panose="00000400000000000000" pitchFamily="2" charset="-78"/>
              </a:rPr>
              <a:t>دوَل</a:t>
            </a:r>
            <a:r>
              <a:rPr lang="fa-IR" dirty="0">
                <a:solidFill>
                  <a:srgbClr val="00FF00"/>
                </a:solidFill>
                <a:cs typeface="B Zar" panose="00000400000000000000" pitchFamily="2" charset="-78"/>
              </a:rPr>
              <a:t> دنیای امروز و پایه ریزی‏‎ ‎‏فرهنگی جدید بر مبنای اسلام در جهان و برخورد قاطع اسلامی با امریکا و شوروی،‏‎ ‎‏فشار و سختی و شهادت و گرسنگی را به دنبال دارد و مردم ما این راه را خود انتخاب‏‎ ‎‏کرده </a:t>
            </a:r>
            <a:r>
              <a:rPr lang="fa-IR" dirty="0" err="1">
                <a:solidFill>
                  <a:srgbClr val="00FF00"/>
                </a:solidFill>
                <a:cs typeface="B Zar" panose="00000400000000000000" pitchFamily="2" charset="-78"/>
              </a:rPr>
              <a:t>اند</a:t>
            </a:r>
            <a:r>
              <a:rPr lang="fa-IR" dirty="0">
                <a:solidFill>
                  <a:srgbClr val="00FF00"/>
                </a:solidFill>
                <a:cs typeface="B Zar" panose="00000400000000000000" pitchFamily="2" charset="-78"/>
              </a:rPr>
              <a:t> و بهای آن را هم خواهند پرداخت و بر این امر هم افتخار می کنند</a:t>
            </a:r>
            <a:r>
              <a:rPr lang="fa-IR" dirty="0">
                <a:solidFill>
                  <a:schemeClr val="accent4">
                    <a:lumMod val="20000"/>
                    <a:lumOff val="80000"/>
                  </a:schemeClr>
                </a:solidFill>
                <a:cs typeface="B Zar" panose="00000400000000000000" pitchFamily="2" charset="-78"/>
              </a:rPr>
              <a:t>. این روشن‏‎ ‎‏است که شکستن فرهنگ شرق و غرب، بی شهادت میسر نیست.‏  </a:t>
            </a:r>
          </a:p>
          <a:p>
            <a:pPr algn="justLow">
              <a:lnSpc>
                <a:spcPct val="150000"/>
              </a:lnSpc>
            </a:pPr>
            <a:endParaRPr lang="fa-IR" sz="1200" dirty="0">
              <a:solidFill>
                <a:schemeClr val="accent4">
                  <a:lumMod val="20000"/>
                  <a:lumOff val="80000"/>
                </a:schemeClr>
              </a:solidFill>
              <a:cs typeface="B Zar" panose="00000400000000000000" pitchFamily="2" charset="-78"/>
            </a:endParaRPr>
          </a:p>
          <a:p>
            <a:pPr algn="justLow" rtl="0">
              <a:lnSpc>
                <a:spcPct val="150000"/>
              </a:lnSpc>
            </a:pPr>
            <a:r>
              <a:rPr lang="fa-IR" dirty="0">
                <a:solidFill>
                  <a:schemeClr val="accent4">
                    <a:lumMod val="20000"/>
                    <a:lumOff val="80000"/>
                  </a:schemeClr>
                </a:solidFill>
                <a:cs typeface="B Zar" panose="00000400000000000000" pitchFamily="2" charset="-78"/>
              </a:rPr>
              <a:t>(2 فروردین 1368  -  صحیفه امام؛ جلد 21؛ صفحه 328)</a:t>
            </a:r>
            <a:endParaRPr lang="en-US" dirty="0">
              <a:solidFill>
                <a:schemeClr val="accent4">
                  <a:lumMod val="20000"/>
                  <a:lumOff val="80000"/>
                </a:schemeClr>
              </a:solidFill>
              <a:cs typeface="B Za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6202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B6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370" y="0"/>
            <a:ext cx="9700141" cy="6858000"/>
          </a:xfrm>
          <a:prstGeom prst="rect">
            <a:avLst/>
          </a:prstGeom>
        </p:spPr>
      </p:pic>
      <p:pic>
        <p:nvPicPr>
          <p:cNvPr id="2" name="انقلاب و انتظار 4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3431" b="3911"/>
          <a:stretch/>
        </p:blipFill>
        <p:spPr>
          <a:xfrm>
            <a:off x="2288268" y="5148943"/>
            <a:ext cx="1013280" cy="751114"/>
          </a:xfrm>
          <a:prstGeom prst="roundRect">
            <a:avLst>
              <a:gd name="adj" fmla="val 21381"/>
            </a:avLst>
          </a:prstGeom>
          <a:ln>
            <a:noFill/>
          </a:ln>
          <a:effectLst>
            <a:innerShdw blurRad="114300" dist="50800">
              <a:srgbClr val="000000">
                <a:alpha val="0"/>
              </a:srgbClr>
            </a:inn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869AC63-3565-986B-87D5-95DB7F8980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00" y="6108700"/>
            <a:ext cx="6223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998600"/>
      </p:ext>
    </p:extLst>
  </p:cSld>
  <p:clrMapOvr>
    <a:masterClrMapping/>
  </p:clrMapOvr>
  <p:transition spd="med">
    <p:zo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eft Brace 9"/>
          <p:cNvSpPr/>
          <p:nvPr/>
        </p:nvSpPr>
        <p:spPr>
          <a:xfrm rot="5400000">
            <a:off x="5802085" y="518121"/>
            <a:ext cx="587829" cy="3526972"/>
          </a:xfrm>
          <a:prstGeom prst="leftBrace">
            <a:avLst>
              <a:gd name="adj1" fmla="val 53385"/>
              <a:gd name="adj2" fmla="val 50000"/>
            </a:avLst>
          </a:prstGeom>
          <a:ln w="28575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1" name="Rounded Rectangle 10"/>
          <p:cNvSpPr/>
          <p:nvPr/>
        </p:nvSpPr>
        <p:spPr>
          <a:xfrm>
            <a:off x="7110559" y="2575522"/>
            <a:ext cx="1497854" cy="719685"/>
          </a:xfrm>
          <a:prstGeom prst="roundRect">
            <a:avLst/>
          </a:prstGeom>
          <a:solidFill>
            <a:srgbClr val="00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>
                <a:solidFill>
                  <a:srgbClr val="130A01"/>
                </a:solidFill>
                <a:cs typeface="B Zar" panose="00000400000000000000" pitchFamily="2" charset="-78"/>
              </a:rPr>
              <a:t>فردی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583586" y="2575522"/>
            <a:ext cx="1497854" cy="719685"/>
          </a:xfrm>
          <a:prstGeom prst="roundRect">
            <a:avLst/>
          </a:prstGeom>
          <a:solidFill>
            <a:srgbClr val="00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800" b="1" dirty="0">
                <a:solidFill>
                  <a:srgbClr val="130A01"/>
                </a:solidFill>
                <a:cs typeface="B Zar" panose="00000400000000000000" pitchFamily="2" charset="-78"/>
              </a:rPr>
              <a:t>تشکیلاتی</a:t>
            </a:r>
          </a:p>
        </p:txBody>
      </p:sp>
      <p:sp>
        <p:nvSpPr>
          <p:cNvPr id="13" name="Down Arrow 12"/>
          <p:cNvSpPr/>
          <p:nvPr/>
        </p:nvSpPr>
        <p:spPr>
          <a:xfrm>
            <a:off x="4191000" y="3415409"/>
            <a:ext cx="304800" cy="486001"/>
          </a:xfrm>
          <a:prstGeom prst="downArrow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14" name="Rounded Rectangle 13"/>
          <p:cNvSpPr/>
          <p:nvPr/>
        </p:nvSpPr>
        <p:spPr>
          <a:xfrm>
            <a:off x="2736937" y="4021612"/>
            <a:ext cx="3212926" cy="2742443"/>
          </a:xfrm>
          <a:prstGeom prst="roundRect">
            <a:avLst>
              <a:gd name="adj" fmla="val 14203"/>
            </a:avLst>
          </a:prstGeom>
          <a:noFill/>
          <a:ln w="28575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2400" b="1" dirty="0">
                <a:solidFill>
                  <a:srgbClr val="00FFFF"/>
                </a:solidFill>
                <a:cs typeface="B Zar" panose="00000400000000000000" pitchFamily="2" charset="-78"/>
              </a:rPr>
              <a:t>«انقلاب اسلامی»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00FFFF"/>
                </a:solidFill>
                <a:cs typeface="B Zar" panose="00000400000000000000" pitchFamily="2" charset="-78"/>
              </a:rPr>
              <a:t>بزرگ‌ترین تشکیلاتی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00FFFF"/>
                </a:solidFill>
                <a:cs typeface="B Zar" panose="00000400000000000000" pitchFamily="2" charset="-78"/>
              </a:rPr>
              <a:t>که در دوران غیبت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00FFFF"/>
                </a:solidFill>
                <a:cs typeface="B Zar" panose="00000400000000000000" pitchFamily="2" charset="-78"/>
              </a:rPr>
              <a:t>برای زمینه‌سازیِ ظهور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00FFFF"/>
                </a:solidFill>
                <a:cs typeface="B Zar" panose="00000400000000000000" pitchFamily="2" charset="-78"/>
              </a:rPr>
              <a:t>ایجاد شد.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308935" y="4274253"/>
            <a:ext cx="4128321" cy="2237158"/>
          </a:xfrm>
          <a:prstGeom prst="roundRect">
            <a:avLst>
              <a:gd name="adj" fmla="val 14203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002060"/>
                </a:solidFill>
                <a:cs typeface="B Zar" panose="00000400000000000000" pitchFamily="2" charset="-78"/>
              </a:rPr>
              <a:t>برای نقش‌آفرینیِ مؤثر در تشکیلات، باید با طرح و نقشه‌ی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C00000"/>
                </a:solidFill>
                <a:cs typeface="B Zar" panose="00000400000000000000" pitchFamily="2" charset="-78"/>
              </a:rPr>
              <a:t>رهبرِ تشکیلات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002060"/>
                </a:solidFill>
                <a:cs typeface="B Zar" panose="00000400000000000000" pitchFamily="2" charset="-78"/>
              </a:rPr>
              <a:t>حرکت کرد.</a:t>
            </a:r>
          </a:p>
        </p:txBody>
      </p:sp>
      <p:sp>
        <p:nvSpPr>
          <p:cNvPr id="2" name="Right Arrow 1"/>
          <p:cNvSpPr/>
          <p:nvPr/>
        </p:nvSpPr>
        <p:spPr>
          <a:xfrm>
            <a:off x="6347564" y="5204942"/>
            <a:ext cx="563671" cy="375781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a-IR" sz="2400" b="1">
              <a:solidFill>
                <a:srgbClr val="002060"/>
              </a:solidFill>
              <a:cs typeface="B Zar" panose="00000400000000000000" pitchFamily="2" charset="-78"/>
            </a:endParaRPr>
          </a:p>
        </p:txBody>
      </p:sp>
      <p:cxnSp>
        <p:nvCxnSpPr>
          <p:cNvPr id="4" name="Straight Connector 3"/>
          <p:cNvCxnSpPr>
            <a:stCxn id="15" idx="2"/>
          </p:cNvCxnSpPr>
          <p:nvPr/>
        </p:nvCxnSpPr>
        <p:spPr>
          <a:xfrm>
            <a:off x="9373096" y="6511411"/>
            <a:ext cx="1885" cy="622814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1869AC63-3565-986B-87D5-95DB7F8980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00" y="6108700"/>
            <a:ext cx="622300" cy="622300"/>
          </a:xfrm>
          <a:prstGeom prst="rect">
            <a:avLst/>
          </a:prstGeom>
        </p:spPr>
      </p:pic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AF6B1725-D4D1-E44F-661A-85C4CA81DF5E}"/>
              </a:ext>
            </a:extLst>
          </p:cNvPr>
          <p:cNvSpPr/>
          <p:nvPr/>
        </p:nvSpPr>
        <p:spPr>
          <a:xfrm>
            <a:off x="2678089" y="549436"/>
            <a:ext cx="6808520" cy="1411976"/>
          </a:xfrm>
          <a:prstGeom prst="roundRect">
            <a:avLst/>
          </a:prstGeom>
          <a:solidFill>
            <a:srgbClr val="00FF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a-IR" sz="3200" b="1" dirty="0">
                <a:solidFill>
                  <a:srgbClr val="130A01"/>
                </a:solidFill>
                <a:cs typeface="B Titr" panose="00000700000000000000" pitchFamily="2" charset="-78"/>
              </a:rPr>
              <a:t>زمینه‌سازی برای قیام حضرت بقیّة الله الأعظم </a:t>
            </a:r>
            <a:r>
              <a:rPr lang="fa-IR" sz="2000" b="1" dirty="0">
                <a:solidFill>
                  <a:srgbClr val="130A01"/>
                </a:solidFill>
                <a:cs typeface="B Titr" panose="00000700000000000000" pitchFamily="2" charset="-78"/>
              </a:rPr>
              <a:t>(عجّل‌الله تعالی فرجه‌الشریف)</a:t>
            </a:r>
          </a:p>
        </p:txBody>
      </p:sp>
    </p:spTree>
    <p:extLst>
      <p:ext uri="{BB962C8B-B14F-4D97-AF65-F5344CB8AC3E}">
        <p14:creationId xmlns:p14="http://schemas.microsoft.com/office/powerpoint/2010/main" val="23464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 dir="in"/>
      </p:transition>
    </mc:Choice>
    <mc:Fallback xmlns=""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>
          <a:xfrm>
            <a:off x="87083" y="1987827"/>
            <a:ext cx="2512437" cy="2288336"/>
          </a:xfrm>
          <a:prstGeom prst="ellipse">
            <a:avLst/>
          </a:prstGeom>
          <a:solidFill>
            <a:srgbClr val="00FFFF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Oval 13"/>
          <p:cNvSpPr/>
          <p:nvPr/>
        </p:nvSpPr>
        <p:spPr>
          <a:xfrm>
            <a:off x="249792" y="2147477"/>
            <a:ext cx="2185526" cy="196517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 cap="flat" cmpd="sng" algn="ctr">
            <a:solidFill>
              <a:schemeClr val="accent4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>
              <a:lnSpc>
                <a:spcPct val="150000"/>
              </a:lnSpc>
            </a:pPr>
            <a:endParaRPr lang="fa-IR" sz="3200" b="1" dirty="0">
              <a:solidFill>
                <a:srgbClr val="130A01"/>
              </a:solidFill>
              <a:cs typeface="B Zar" panose="00000400000000000000" pitchFamily="2" charset="-78"/>
            </a:endParaRPr>
          </a:p>
        </p:txBody>
      </p:sp>
      <p:sp>
        <p:nvSpPr>
          <p:cNvPr id="15" name="Teardrop 14"/>
          <p:cNvSpPr/>
          <p:nvPr/>
        </p:nvSpPr>
        <p:spPr>
          <a:xfrm rot="13500000">
            <a:off x="2677058" y="2129215"/>
            <a:ext cx="2321576" cy="2256414"/>
          </a:xfrm>
          <a:prstGeom prst="teardrop">
            <a:avLst>
              <a:gd name="adj" fmla="val 100000"/>
            </a:avLst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</p:sp>
      <p:sp>
        <p:nvSpPr>
          <p:cNvPr id="16" name="Oval 15"/>
          <p:cNvSpPr/>
          <p:nvPr/>
        </p:nvSpPr>
        <p:spPr>
          <a:xfrm>
            <a:off x="2786762" y="2230933"/>
            <a:ext cx="2058226" cy="204523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 cap="flat" cmpd="sng" algn="ctr">
            <a:solidFill>
              <a:schemeClr val="accent4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>
              <a:lnSpc>
                <a:spcPct val="150000"/>
              </a:lnSpc>
            </a:pPr>
            <a:endParaRPr lang="fa-IR" sz="32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cs typeface="B Zar" panose="00000400000000000000" pitchFamily="2" charset="-78"/>
            </a:endParaRPr>
          </a:p>
        </p:txBody>
      </p:sp>
      <p:sp>
        <p:nvSpPr>
          <p:cNvPr id="17" name="Teardrop 16"/>
          <p:cNvSpPr/>
          <p:nvPr/>
        </p:nvSpPr>
        <p:spPr>
          <a:xfrm rot="13500000">
            <a:off x="5135850" y="2136927"/>
            <a:ext cx="2305730" cy="2242003"/>
          </a:xfrm>
          <a:prstGeom prst="teardrop">
            <a:avLst>
              <a:gd name="adj" fmla="val 100000"/>
            </a:avLst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</p:sp>
      <p:sp>
        <p:nvSpPr>
          <p:cNvPr id="18" name="Oval 17"/>
          <p:cNvSpPr/>
          <p:nvPr/>
        </p:nvSpPr>
        <p:spPr>
          <a:xfrm>
            <a:off x="5268687" y="2209162"/>
            <a:ext cx="2022767" cy="207255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 cap="flat" cmpd="sng" algn="ctr">
            <a:solidFill>
              <a:schemeClr val="accent4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>
              <a:lnSpc>
                <a:spcPct val="150000"/>
              </a:lnSpc>
            </a:pPr>
            <a:endParaRPr lang="fa-IR" sz="32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cs typeface="B Zar" panose="00000400000000000000" pitchFamily="2" charset="-78"/>
            </a:endParaRPr>
          </a:p>
        </p:txBody>
      </p:sp>
      <p:sp>
        <p:nvSpPr>
          <p:cNvPr id="19" name="Teardrop 18"/>
          <p:cNvSpPr/>
          <p:nvPr/>
        </p:nvSpPr>
        <p:spPr>
          <a:xfrm rot="13500000">
            <a:off x="7446021" y="2082823"/>
            <a:ext cx="2305730" cy="2260555"/>
          </a:xfrm>
          <a:prstGeom prst="teardrop">
            <a:avLst>
              <a:gd name="adj" fmla="val 100000"/>
            </a:avLst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</p:sp>
      <p:sp>
        <p:nvSpPr>
          <p:cNvPr id="20" name="Oval 19"/>
          <p:cNvSpPr/>
          <p:nvPr/>
        </p:nvSpPr>
        <p:spPr>
          <a:xfrm>
            <a:off x="7548238" y="2180134"/>
            <a:ext cx="2102903" cy="207255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 cap="flat" cmpd="sng" algn="ctr">
            <a:solidFill>
              <a:schemeClr val="accent4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>
              <a:lnSpc>
                <a:spcPct val="150000"/>
              </a:lnSpc>
            </a:pPr>
            <a:endParaRPr lang="fa-IR" sz="32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cs typeface="B Zar" panose="00000400000000000000" pitchFamily="2" charset="-78"/>
            </a:endParaRPr>
          </a:p>
        </p:txBody>
      </p:sp>
      <p:sp>
        <p:nvSpPr>
          <p:cNvPr id="23" name="Teardrop 22"/>
          <p:cNvSpPr/>
          <p:nvPr/>
        </p:nvSpPr>
        <p:spPr>
          <a:xfrm rot="13500000">
            <a:off x="9820982" y="2109091"/>
            <a:ext cx="2291469" cy="2280005"/>
          </a:xfrm>
          <a:prstGeom prst="teardrop">
            <a:avLst>
              <a:gd name="adj" fmla="val 100000"/>
            </a:avLst>
          </a:prstGeom>
          <a:solidFill>
            <a:srgbClr val="00FFFF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</p:sp>
      <p:sp>
        <p:nvSpPr>
          <p:cNvPr id="24" name="Oval 23"/>
          <p:cNvSpPr/>
          <p:nvPr/>
        </p:nvSpPr>
        <p:spPr>
          <a:xfrm>
            <a:off x="9929490" y="2209162"/>
            <a:ext cx="2049273" cy="207255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19050" cap="flat" cmpd="sng" algn="ctr">
            <a:solidFill>
              <a:schemeClr val="accent4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ctr">
              <a:lnSpc>
                <a:spcPct val="150000"/>
              </a:lnSpc>
            </a:pPr>
            <a:endParaRPr lang="fa-IR" sz="2000" b="1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cs typeface="B Zar" panose="00000400000000000000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481035" y="289438"/>
            <a:ext cx="5229930" cy="704147"/>
          </a:xfrm>
          <a:prstGeom prst="roundRect">
            <a:avLst>
              <a:gd name="adj" fmla="val 11967"/>
            </a:avLst>
          </a:prstGeom>
          <a:solidFill>
            <a:schemeClr val="accent4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1" anchor="ctr"/>
          <a:lstStyle/>
          <a:p>
            <a:pPr algn="ctr"/>
            <a:r>
              <a:rPr lang="fa-IR" sz="2400" b="1" dirty="0" err="1">
                <a:solidFill>
                  <a:srgbClr val="073801"/>
                </a:solidFill>
                <a:latin typeface="B Zar "/>
                <a:cs typeface="B Titr" panose="00000700000000000000" pitchFamily="2" charset="-78"/>
              </a:rPr>
              <a:t>فرایندِ</a:t>
            </a:r>
            <a:r>
              <a:rPr lang="fa-IR" sz="2400" b="1" dirty="0">
                <a:solidFill>
                  <a:srgbClr val="073801"/>
                </a:solidFill>
                <a:latin typeface="B Zar "/>
                <a:cs typeface="B Titr" panose="00000700000000000000" pitchFamily="2" charset="-78"/>
              </a:rPr>
              <a:t> زمینه‌سازی ظهور در افق انقلاب اسلامی</a:t>
            </a:r>
            <a:endParaRPr lang="fa-IR" sz="2400" dirty="0">
              <a:solidFill>
                <a:srgbClr val="073801"/>
              </a:solidFill>
              <a:cs typeface="B Titr" panose="000007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166090" y="2643328"/>
            <a:ext cx="1576072" cy="11541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130A01"/>
                </a:solidFill>
                <a:cs typeface="B Zar" panose="00000400000000000000" pitchFamily="2" charset="-78"/>
              </a:rPr>
              <a:t>ازبین‌بردنِ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130A01"/>
                </a:solidFill>
                <a:cs typeface="B Zar" panose="00000400000000000000" pitchFamily="2" charset="-78"/>
              </a:rPr>
              <a:t>رژیم طاغوت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790858" y="2628444"/>
            <a:ext cx="1495922" cy="11541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130A01"/>
                </a:solidFill>
                <a:cs typeface="B Zar" panose="00000400000000000000" pitchFamily="2" charset="-78"/>
              </a:rPr>
              <a:t>ایجاد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130A01"/>
                </a:solidFill>
                <a:cs typeface="B Zar" panose="00000400000000000000" pitchFamily="2" charset="-78"/>
              </a:rPr>
              <a:t>نظام اسلامی</a:t>
            </a:r>
          </a:p>
        </p:txBody>
      </p:sp>
      <p:sp>
        <p:nvSpPr>
          <p:cNvPr id="26" name="Rectangle 25"/>
          <p:cNvSpPr/>
          <p:nvPr/>
        </p:nvSpPr>
        <p:spPr>
          <a:xfrm>
            <a:off x="5363236" y="2580128"/>
            <a:ext cx="1762021" cy="11541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130A01"/>
                </a:solidFill>
                <a:cs typeface="B Zar" panose="00000400000000000000" pitchFamily="2" charset="-78"/>
              </a:rPr>
              <a:t>اسلامی‌شدنِ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130A01"/>
                </a:solidFill>
                <a:cs typeface="B Zar" panose="00000400000000000000" pitchFamily="2" charset="-78"/>
              </a:rPr>
              <a:t>اجزاء حکومت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021763" y="2628444"/>
            <a:ext cx="1500731" cy="11541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130A01"/>
                </a:solidFill>
                <a:cs typeface="B Zar" panose="00000400000000000000" pitchFamily="2" charset="-78"/>
              </a:rPr>
              <a:t>اسلامی‌شدنِ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130A01"/>
                </a:solidFill>
                <a:cs typeface="B Zar" panose="00000400000000000000" pitchFamily="2" charset="-78"/>
              </a:rPr>
              <a:t>جامعه</a:t>
            </a:r>
          </a:p>
        </p:txBody>
      </p:sp>
      <p:sp>
        <p:nvSpPr>
          <p:cNvPr id="28" name="Rectangle 27"/>
          <p:cNvSpPr/>
          <p:nvPr/>
        </p:nvSpPr>
        <p:spPr>
          <a:xfrm>
            <a:off x="566336" y="2552982"/>
            <a:ext cx="1548821" cy="11541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130A01"/>
                </a:solidFill>
                <a:cs typeface="B Zar" panose="00000400000000000000" pitchFamily="2" charset="-78"/>
              </a:rPr>
              <a:t>تمدّنِ</a:t>
            </a:r>
          </a:p>
          <a:p>
            <a:pPr algn="ctr">
              <a:lnSpc>
                <a:spcPct val="150000"/>
              </a:lnSpc>
            </a:pPr>
            <a:r>
              <a:rPr lang="fa-IR" sz="2400" b="1" dirty="0">
                <a:solidFill>
                  <a:srgbClr val="130A01"/>
                </a:solidFill>
                <a:cs typeface="B Zar" panose="00000400000000000000" pitchFamily="2" charset="-78"/>
              </a:rPr>
              <a:t>نوین اسلامی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8CD4DC9-FF14-F0A0-4C43-5979726D334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191" y="1109483"/>
            <a:ext cx="1997618" cy="84126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19D27AA-9D14-1FFB-EF93-DECBF76A1199}"/>
              </a:ext>
            </a:extLst>
          </p:cNvPr>
          <p:cNvSpPr txBox="1"/>
          <p:nvPr/>
        </p:nvSpPr>
        <p:spPr>
          <a:xfrm>
            <a:off x="5985398" y="1268921"/>
            <a:ext cx="1041721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a-IR" sz="1300" b="1" dirty="0">
                <a:solidFill>
                  <a:schemeClr val="bg1"/>
                </a:solidFill>
                <a:latin typeface="Noor_Titr" pitchFamily="2" charset="-78"/>
                <a:cs typeface="B Zar" panose="00000400000000000000" pitchFamily="2" charset="-78"/>
              </a:rPr>
              <a:t>فرآیند تحقق تمدن اسلامی</a:t>
            </a:r>
          </a:p>
        </p:txBody>
      </p:sp>
      <p:pic>
        <p:nvPicPr>
          <p:cNvPr id="29" name="مراحل انقلاب">
            <a:hlinkClick r:id="" action="ppaction://media"/>
            <a:extLst>
              <a:ext uri="{FF2B5EF4-FFF2-40B4-BE49-F238E27FC236}">
                <a16:creationId xmlns:a16="http://schemas.microsoft.com/office/drawing/2014/main" id="{B762DA7D-85D8-3BF8-035D-B52520F3909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72118" y="1310539"/>
            <a:ext cx="777902" cy="437228"/>
          </a:xfrm>
          <a:prstGeom prst="rect">
            <a:avLst/>
          </a:prstGeom>
        </p:spPr>
      </p:pic>
      <p:cxnSp>
        <p:nvCxnSpPr>
          <p:cNvPr id="32" name="Straight Connector 31"/>
          <p:cNvCxnSpPr/>
          <p:nvPr/>
        </p:nvCxnSpPr>
        <p:spPr>
          <a:xfrm flipV="1">
            <a:off x="8703822" y="641511"/>
            <a:ext cx="685447" cy="2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9373096" y="-79889"/>
            <a:ext cx="1885" cy="721400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9954668" y="4495800"/>
            <a:ext cx="2024096" cy="2249630"/>
          </a:xfrm>
          <a:prstGeom prst="roundRect">
            <a:avLst>
              <a:gd name="adj" fmla="val 8510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dirty="0">
                <a:cs typeface="B Zar" panose="00000400000000000000" pitchFamily="2" charset="-78"/>
              </a:rPr>
              <a:t>همان حرکت انقلابی و جنبش انقلابی که نظام مرتجع و وابسته و فاسد پهلوی را سرنگون میکند و زمینه را برای ایجاد نظام جدید آماده میکند. </a:t>
            </a:r>
            <a:r>
              <a:rPr lang="fa-IR" sz="1100" dirty="0">
                <a:cs typeface="B Zar" panose="00000400000000000000" pitchFamily="2" charset="-78"/>
              </a:rPr>
              <a:t>(90/07/24)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588609" y="4495800"/>
            <a:ext cx="2024096" cy="2249630"/>
          </a:xfrm>
          <a:prstGeom prst="roundRect">
            <a:avLst>
              <a:gd name="adj" fmla="val 8510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fa-IR" sz="2000" dirty="0">
                <a:cs typeface="B Zar" panose="00000400000000000000" pitchFamily="2" charset="-78"/>
              </a:rPr>
              <a:t>طرح مهندسی و شکل کلّی اسلامی را در جایی پیاده‌کردن </a:t>
            </a:r>
            <a:r>
              <a:rPr lang="fa-IR" sz="1000" dirty="0">
                <a:cs typeface="B Zar" panose="00000400000000000000" pitchFamily="2" charset="-78"/>
              </a:rPr>
              <a:t>(79/09/12)</a:t>
            </a:r>
          </a:p>
          <a:p>
            <a:pPr algn="ctr">
              <a:lnSpc>
                <a:spcPct val="150000"/>
              </a:lnSpc>
            </a:pPr>
            <a:r>
              <a:rPr lang="fa-IR" sz="1600" dirty="0">
                <a:cs typeface="B Zar" panose="00000400000000000000" pitchFamily="2" charset="-78"/>
              </a:rPr>
              <a:t>(با تصویب قانون اساسی حاصل شد)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5232198" y="4497273"/>
            <a:ext cx="2024096" cy="2249630"/>
          </a:xfrm>
          <a:prstGeom prst="roundRect">
            <a:avLst>
              <a:gd name="adj" fmla="val 8510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fa-IR" sz="2000" dirty="0">
                <a:cs typeface="B Zar" panose="00000400000000000000" pitchFamily="2" charset="-78"/>
              </a:rPr>
              <a:t>همۀ کارگزاران نظام، جهتگیری‌ها و رفتارهایشان با معیارهای اسلامی تطبیق کنند. </a:t>
            </a:r>
            <a:r>
              <a:rPr lang="fa-IR" sz="1100" dirty="0">
                <a:cs typeface="B Zar" panose="00000400000000000000" pitchFamily="2" charset="-78"/>
              </a:rPr>
              <a:t>(84/06/08)</a:t>
            </a:r>
            <a:endParaRPr lang="fa-IR" sz="800" dirty="0">
              <a:cs typeface="B Zar" panose="00000400000000000000" pitchFamily="2" charset="-78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2803827" y="4495800"/>
            <a:ext cx="2024096" cy="2249630"/>
          </a:xfrm>
          <a:prstGeom prst="roundRect">
            <a:avLst>
              <a:gd name="adj" fmla="val 8510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sz="2000" dirty="0">
                <a:cs typeface="B Zar" panose="00000400000000000000" pitchFamily="2" charset="-78"/>
              </a:rPr>
              <a:t>جامعه‌ای که در آن آرمان‌ها و اهداف اسلامی و آرزوهای بزرگی که اسلام برای بشر ترسیم کرده، تحقق پیدا کند. </a:t>
            </a:r>
            <a:r>
              <a:rPr lang="fa-IR" sz="1200" dirty="0">
                <a:cs typeface="B Zar" panose="00000400000000000000" pitchFamily="2" charset="-78"/>
              </a:rPr>
              <a:t>(84/06/08)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453829" y="4495800"/>
            <a:ext cx="1898001" cy="2249630"/>
          </a:xfrm>
          <a:prstGeom prst="roundRect">
            <a:avLst>
              <a:gd name="adj" fmla="val 8510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lnSpc>
                <a:spcPct val="150000"/>
              </a:lnSpc>
            </a:pPr>
            <a:r>
              <a:rPr lang="fa-IR" sz="2000" dirty="0">
                <a:cs typeface="B Zar" panose="00000400000000000000" pitchFamily="2" charset="-78"/>
              </a:rPr>
              <a:t>پس از تحقّق یک «کشورِ اسلامیِ تمام‌عیار» برای مسلمانهای عالَم الگو و اسوه میشود. </a:t>
            </a:r>
            <a:r>
              <a:rPr lang="fa-IR" sz="1100" dirty="0">
                <a:cs typeface="B Zar" panose="00000400000000000000" pitchFamily="2" charset="-78"/>
              </a:rPr>
              <a:t>(80/09/21)</a:t>
            </a:r>
            <a:endParaRPr lang="fa-IR" sz="2000" dirty="0">
              <a:cs typeface="B Zar" panose="00000400000000000000" pitchFamily="2" charset="-78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1869AC63-3565-986B-87D5-95DB7F8980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hotocopy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00" y="6108700"/>
            <a:ext cx="6223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3091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28" fill="hold" display="0">
                  <p:stCondLst>
                    <p:cond delay="indefinite"/>
                  </p:stCondLst>
                </p:cTn>
                <p:tgtEl>
                  <p:spTgt spid="29"/>
                </p:tgtEl>
              </p:cMediaNode>
            </p:video>
          </p:childTnLst>
        </p:cTn>
      </p:par>
    </p:tnLst>
    <p:bldLst>
      <p:bldP spid="14" grpId="0" animBg="1"/>
      <p:bldP spid="16" grpId="0" animBg="1"/>
      <p:bldP spid="18" grpId="0" animBg="1"/>
      <p:bldP spid="20" grpId="0" animBg="1"/>
      <p:bldP spid="24" grpId="0" animBg="1"/>
      <p:bldP spid="12" grpId="0" animBg="1"/>
      <p:bldP spid="2" grpId="0"/>
      <p:bldP spid="25" grpId="0"/>
      <p:bldP spid="26" grpId="0"/>
      <p:bldP spid="27" grpId="0"/>
      <p:bldP spid="28" grpId="0"/>
      <p:bldP spid="22" grpId="0"/>
      <p:bldP spid="11" grpId="0" animBg="1"/>
      <p:bldP spid="11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1821</TotalTime>
  <Words>1621</Words>
  <Application>Microsoft Office PowerPoint</Application>
  <PresentationFormat>Widescreen</PresentationFormat>
  <Paragraphs>210</Paragraphs>
  <Slides>25</Slides>
  <Notes>1</Notes>
  <HiddenSlides>0</HiddenSlides>
  <MMClips>7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B Zar </vt:lpstr>
      <vt:lpstr>Calibri</vt:lpstr>
      <vt:lpstr>Calibri Light</vt:lpstr>
      <vt:lpstr>IranNastaliq</vt:lpstr>
      <vt:lpstr>Noor_Nazli</vt:lpstr>
      <vt:lpstr>Noor_Titr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«و آخِرُ دَعواهُم أنِ الحمدُ لله ربّ العالَمین»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</dc:creator>
  <cp:lastModifiedBy>Boss_MollaAhmadi</cp:lastModifiedBy>
  <cp:revision>464</cp:revision>
  <dcterms:created xsi:type="dcterms:W3CDTF">2022-07-05T05:58:27Z</dcterms:created>
  <dcterms:modified xsi:type="dcterms:W3CDTF">2023-06-13T13:32:50Z</dcterms:modified>
</cp:coreProperties>
</file>