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9.jpg" ContentType="image/gif"/>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3">
  <p:sldMasterIdLst>
    <p:sldMasterId id="2147483648" r:id="rId1"/>
    <p:sldMasterId id="2147483660" r:id="rId2"/>
  </p:sldMasterIdLst>
  <p:notesMasterIdLst>
    <p:notesMasterId r:id="rId37"/>
  </p:notesMasterIdLst>
  <p:sldIdLst>
    <p:sldId id="271" r:id="rId3"/>
    <p:sldId id="270" r:id="rId4"/>
    <p:sldId id="296" r:id="rId5"/>
    <p:sldId id="295" r:id="rId6"/>
    <p:sldId id="273" r:id="rId7"/>
    <p:sldId id="311" r:id="rId8"/>
    <p:sldId id="312" r:id="rId9"/>
    <p:sldId id="313" r:id="rId10"/>
    <p:sldId id="314" r:id="rId11"/>
    <p:sldId id="315" r:id="rId12"/>
    <p:sldId id="332" r:id="rId13"/>
    <p:sldId id="333" r:id="rId14"/>
    <p:sldId id="291" r:id="rId15"/>
    <p:sldId id="318" r:id="rId16"/>
    <p:sldId id="321" r:id="rId17"/>
    <p:sldId id="320" r:id="rId18"/>
    <p:sldId id="322" r:id="rId19"/>
    <p:sldId id="323" r:id="rId20"/>
    <p:sldId id="328" r:id="rId21"/>
    <p:sldId id="325" r:id="rId22"/>
    <p:sldId id="326" r:id="rId23"/>
    <p:sldId id="330" r:id="rId24"/>
    <p:sldId id="329" r:id="rId25"/>
    <p:sldId id="334" r:id="rId26"/>
    <p:sldId id="335" r:id="rId27"/>
    <p:sldId id="289" r:id="rId28"/>
    <p:sldId id="336" r:id="rId29"/>
    <p:sldId id="337" r:id="rId30"/>
    <p:sldId id="338" r:id="rId31"/>
    <p:sldId id="339" r:id="rId32"/>
    <p:sldId id="340" r:id="rId33"/>
    <p:sldId id="292" r:id="rId34"/>
    <p:sldId id="287" r:id="rId35"/>
    <p:sldId id="264" r:id="rId3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8611"/>
    <a:srgbClr val="FFFFFF"/>
    <a:srgbClr val="EFEDF0"/>
    <a:srgbClr val="2A29A0"/>
    <a:srgbClr val="4642B7"/>
    <a:srgbClr val="25260F"/>
    <a:srgbClr val="B89853"/>
    <a:srgbClr val="CDAF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2252" autoAdjust="0"/>
  </p:normalViewPr>
  <p:slideViewPr>
    <p:cSldViewPr snapToGrid="0">
      <p:cViewPr varScale="1">
        <p:scale>
          <a:sx n="82" d="100"/>
          <a:sy n="82" d="100"/>
        </p:scale>
        <p:origin x="69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B68F289-4062-4FEE-8B4E-04EE69B72D86}" type="datetimeFigureOut">
              <a:rPr lang="fa-IR" smtClean="0"/>
              <a:t>10/07/1440</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C448A633-39EC-43A2-BCF1-FAC540775154}" type="slidenum">
              <a:rPr lang="fa-IR" smtClean="0"/>
              <a:t>‹#›</a:t>
            </a:fld>
            <a:endParaRPr lang="fa-IR"/>
          </a:p>
        </p:txBody>
      </p:sp>
    </p:spTree>
    <p:extLst>
      <p:ext uri="{BB962C8B-B14F-4D97-AF65-F5344CB8AC3E}">
        <p14:creationId xmlns:p14="http://schemas.microsoft.com/office/powerpoint/2010/main" val="376205263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4</a:t>
            </a:fld>
            <a:endParaRPr lang="fa-IR"/>
          </a:p>
        </p:txBody>
      </p:sp>
    </p:spTree>
    <p:extLst>
      <p:ext uri="{BB962C8B-B14F-4D97-AF65-F5344CB8AC3E}">
        <p14:creationId xmlns:p14="http://schemas.microsoft.com/office/powerpoint/2010/main" val="2565972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eaLnBrk="0" fontAlgn="base" hangingPunct="0">
              <a:spcBef>
                <a:spcPct val="0"/>
              </a:spcBef>
              <a:spcAft>
                <a:spcPct val="0"/>
              </a:spcAft>
            </a:pPr>
            <a:r>
              <a:rPr lang="ar-SA" altLang="fa-IR" sz="1200" b="1" dirty="0" smtClean="0">
                <a:solidFill>
                  <a:srgbClr val="0000FF"/>
                </a:solidFill>
                <a:latin typeface="Tahoma" panose="020B0604030504040204" pitchFamily="34" charset="0"/>
                <a:cs typeface="Tahoma" panose="020B0604030504040204" pitchFamily="34" charset="0"/>
              </a:rPr>
              <a:t>ر</a:t>
            </a:r>
            <a:r>
              <a:rPr lang="ar-SA" altLang="fa-IR" sz="1200" b="1" dirty="0" smtClean="0" bmk="">
                <a:solidFill>
                  <a:srgbClr val="0000FF"/>
                </a:solidFill>
                <a:latin typeface="Tahoma" panose="020B0604030504040204" pitchFamily="34" charset="0"/>
                <a:cs typeface="Tahoma" panose="020B0604030504040204" pitchFamily="34" charset="0"/>
              </a:rPr>
              <a:t>اي‌ حشر مردگان‌ چهل‌ روز باران‌ حيات‌ مي‌بارد</a:t>
            </a:r>
            <a:endParaRPr lang="en-US" altLang="fa-IR" sz="2800" b="1" dirty="0" smtClean="0" bmk="">
              <a:solidFill>
                <a:srgbClr val="000000"/>
              </a:solidFill>
              <a:latin typeface="Arabic Transparent" panose="020B0604020202020204" pitchFamily="34" charset="0"/>
            </a:endParaRPr>
          </a:p>
          <a:p>
            <a:pPr lvl="0" algn="just" eaLnBrk="0" fontAlgn="base" hangingPunct="0">
              <a:spcBef>
                <a:spcPct val="0"/>
              </a:spcBef>
              <a:spcAft>
                <a:spcPct val="0"/>
              </a:spcAft>
            </a:pPr>
            <a:r>
              <a:rPr lang="ar-SA" altLang="fa-IR" sz="1200" dirty="0" smtClean="0" bmk="">
                <a:solidFill>
                  <a:srgbClr val="000000"/>
                </a:solidFill>
                <a:latin typeface="Tahoma" panose="020B0604030504040204" pitchFamily="34" charset="0"/>
                <a:cs typeface="Tahoma" panose="020B0604030504040204" pitchFamily="34" charset="0"/>
              </a:rPr>
              <a:t>در كتاب‌ «أمالي‌» صدوق‌ از أحمد بن‌ زياد هَمْداني‌ (ره‌) حديث‌ ميكند كه‌ او گفت‌: براي‌ ما روايت‌ كرد عليّ بن‌ إبراهيم‌ بن‌ هاشم‌ از پدرش‌ از محمّد بن‌ أبي‌ عُمَير از جميل‌ بن‌ دَرّاج‌ از حضرت‌ امام‌ جعفر صادق‌ عليه‌ السّلام‌ كه‌ فرمودند:</a:t>
            </a:r>
            <a:endParaRPr lang="fa-IR" altLang="fa-IR" sz="1200" dirty="0" smtClean="0" bmk="">
              <a:solidFill>
                <a:srgbClr val="000000"/>
              </a:solidFill>
              <a:latin typeface="Tahoma" panose="020B0604030504040204" pitchFamily="34" charset="0"/>
              <a:cs typeface="Tahoma" panose="020B0604030504040204" pitchFamily="34" charset="0"/>
            </a:endParaRPr>
          </a:p>
          <a:p>
            <a:pPr lvl="0" algn="just" eaLnBrk="0" fontAlgn="base" hangingPunct="0">
              <a:spcBef>
                <a:spcPct val="0"/>
              </a:spcBef>
              <a:spcAft>
                <a:spcPct val="0"/>
              </a:spcAft>
            </a:pPr>
            <a:r>
              <a:rPr lang="ar-SA" altLang="fa-IR" sz="1200" b="1" dirty="0" smtClean="0" bmk="">
                <a:solidFill>
                  <a:srgbClr val="800000"/>
                </a:solidFill>
                <a:latin typeface="Tahoma" panose="020B0604030504040204" pitchFamily="34" charset="0"/>
                <a:cs typeface="Tahoma" panose="020B0604030504040204" pitchFamily="34" charset="0"/>
              </a:rPr>
              <a:t>إذَا أَرَادَ اللَهُ أَنْ يَبْعَثَ الْخَلْقَ أَمْطَرَ السَّمَآءُ عَلَي‌ الارْضِ أَرْبَعِينَ صَبَاحًا، فَاجْتَمَعَتِ الاوْصَالُ وَ نَبَتَتِ اللُحُومُ</a:t>
            </a:r>
            <a:r>
              <a:rPr lang="ar-SA" altLang="fa-IR" sz="1200" b="1" dirty="0" smtClean="0" bmk="">
                <a:solidFill>
                  <a:srgbClr val="000000"/>
                </a:solidFill>
                <a:latin typeface="Tahoma" panose="020B0604030504040204" pitchFamily="34" charset="0"/>
                <a:cs typeface="Tahoma" panose="020B0604030504040204" pitchFamily="34" charset="0"/>
              </a:rPr>
              <a:t>.</a:t>
            </a:r>
            <a:r>
              <a:rPr lang="ar-SA" altLang="fa-IR" sz="1200" dirty="0" smtClean="0" bmk="">
                <a:solidFill>
                  <a:srgbClr val="000000"/>
                </a:solidFill>
                <a:latin typeface="Tahoma" panose="020B0604030504040204" pitchFamily="34" charset="0"/>
                <a:cs typeface="Tahoma" panose="020B0604030504040204" pitchFamily="34" charset="0"/>
              </a:rPr>
              <a:t> </a:t>
            </a:r>
            <a:endParaRPr lang="en-US" altLang="fa-IR" dirty="0" smtClean="0"/>
          </a:p>
          <a:p>
            <a:pPr lvl="0" algn="just" eaLnBrk="0" fontAlgn="base" hangingPunct="0">
              <a:spcBef>
                <a:spcPct val="0"/>
              </a:spcBef>
              <a:spcAft>
                <a:spcPct val="0"/>
              </a:spcAft>
            </a:pPr>
            <a:r>
              <a:rPr lang="ar-SA" altLang="fa-IR" sz="1200" dirty="0" smtClean="0">
                <a:solidFill>
                  <a:srgbClr val="000000"/>
                </a:solidFill>
                <a:latin typeface="Tahoma" panose="020B0604030504040204" pitchFamily="34" charset="0"/>
                <a:cs typeface="Tahoma" panose="020B0604030504040204" pitchFamily="34" charset="0"/>
              </a:rPr>
              <a:t>و نيز در «بحار الانوار» اين‌ روايت‌ را از «تفسير عليّ بن‌ إبراهيم‌» نقل‌ ميكند و در تتمّه‌اش‌ حضرت‌ صادق‌ عليه‌ السّلام‌ ميفرمايد: جبرائيل‌ به‌ نزد رسول‌ الله‌ صلّي‌ الله‌ عليه‌ و آله‌ آمد و آن‌ حضرت‌ را با خود به‌ قبرستان‌ بقيع‌ آورد تا رسيدند به‌ قبري‌، جبرائيل‌ صاحب‌ آن‌ قبر را صدا زد و گفت‌: برخيز به‌ اذن‌ خدا!</a:t>
            </a:r>
            <a:r>
              <a:rPr lang="fa-IR" altLang="fa-IR" sz="1200" dirty="0" smtClean="0">
                <a:solidFill>
                  <a:srgbClr val="000000"/>
                </a:solidFill>
                <a:latin typeface="Tahoma" panose="020B0604030504040204" pitchFamily="34" charset="0"/>
                <a:cs typeface="Tahoma" panose="020B0604030504040204" pitchFamily="34" charset="0"/>
              </a:rPr>
              <a:t> </a:t>
            </a:r>
            <a:r>
              <a:rPr lang="ar-SA" altLang="fa-IR" sz="1200" dirty="0" smtClean="0">
                <a:solidFill>
                  <a:srgbClr val="000000"/>
                </a:solidFill>
                <a:latin typeface="Tahoma" panose="020B0604030504040204" pitchFamily="34" charset="0"/>
                <a:cs typeface="Tahoma" panose="020B0604030504040204" pitchFamily="34" charset="0"/>
              </a:rPr>
              <a:t>مردي‌ از ميان‌ قبر برخاست‌ كه‌ تمام‌ موهاي‌ سر و صورتش‌ سپيد بود، و با دست‌ خود خاك‌ را از صورتش‌ پاك‌ ميكرد و مي‌گفت‌: ا</a:t>
            </a:r>
            <a:r>
              <a:rPr lang="ar-SA" altLang="fa-IR" sz="1200" b="1" dirty="0" smtClean="0">
                <a:solidFill>
                  <a:srgbClr val="000000"/>
                </a:solidFill>
                <a:latin typeface="Tahoma" panose="020B0604030504040204" pitchFamily="34" charset="0"/>
                <a:cs typeface="Tahoma" panose="020B0604030504040204" pitchFamily="34" charset="0"/>
              </a:rPr>
              <a:t>لْحَمْدُ لِلَّهِ وَ اللَهُ أَكْبَر</a:t>
            </a:r>
            <a:r>
              <a:rPr lang="ar-SA" altLang="fa-IR" sz="1200" dirty="0" smtClean="0">
                <a:solidFill>
                  <a:srgbClr val="000000"/>
                </a:solidFill>
                <a:latin typeface="Tahoma" panose="020B0604030504040204" pitchFamily="34" charset="0"/>
                <a:cs typeface="Tahoma" panose="020B0604030504040204" pitchFamily="34" charset="0"/>
              </a:rPr>
              <a:t>. جبرائيل‌ به‌ او گفت‌: برگرد در ميان‌ قبر به‌ اذن‌ خدا!</a:t>
            </a:r>
            <a:endParaRPr lang="en-US" altLang="fa-IR" dirty="0" smtClean="0"/>
          </a:p>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12</a:t>
            </a:fld>
            <a:endParaRPr lang="fa-IR"/>
          </a:p>
        </p:txBody>
      </p:sp>
    </p:spTree>
    <p:extLst>
      <p:ext uri="{BB962C8B-B14F-4D97-AF65-F5344CB8AC3E}">
        <p14:creationId xmlns:p14="http://schemas.microsoft.com/office/powerpoint/2010/main" val="3781990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13</a:t>
            </a:fld>
            <a:endParaRPr lang="fa-IR"/>
          </a:p>
        </p:txBody>
      </p:sp>
    </p:spTree>
    <p:extLst>
      <p:ext uri="{BB962C8B-B14F-4D97-AF65-F5344CB8AC3E}">
        <p14:creationId xmlns:p14="http://schemas.microsoft.com/office/powerpoint/2010/main" val="3023814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18</a:t>
            </a:fld>
            <a:endParaRPr lang="fa-IR"/>
          </a:p>
        </p:txBody>
      </p:sp>
    </p:spTree>
    <p:extLst>
      <p:ext uri="{BB962C8B-B14F-4D97-AF65-F5344CB8AC3E}">
        <p14:creationId xmlns:p14="http://schemas.microsoft.com/office/powerpoint/2010/main" val="4008751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29</a:t>
            </a:fld>
            <a:endParaRPr lang="fa-IR"/>
          </a:p>
        </p:txBody>
      </p:sp>
    </p:spTree>
    <p:extLst>
      <p:ext uri="{BB962C8B-B14F-4D97-AF65-F5344CB8AC3E}">
        <p14:creationId xmlns:p14="http://schemas.microsoft.com/office/powerpoint/2010/main" val="3657191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الكافي (ط - الإسلامية)، ج1، ص: 194</a:t>
            </a:r>
            <a:r>
              <a:rPr lang="fa-IR" sz="1200" kern="1200" baseline="0" dirty="0" smtClean="0">
                <a:solidFill>
                  <a:schemeClr val="tx1"/>
                </a:solidFill>
                <a:effectLst/>
                <a:latin typeface="+mn-lt"/>
                <a:ea typeface="+mn-ea"/>
                <a:cs typeface="+mn-cs"/>
              </a:rPr>
              <a:t> تا 204</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448A633-39EC-43A2-BCF1-FAC540775154}" type="slidenum">
              <a:rPr lang="fa-IR" smtClean="0"/>
              <a:t>30</a:t>
            </a:fld>
            <a:endParaRPr lang="fa-IR"/>
          </a:p>
        </p:txBody>
      </p:sp>
    </p:spTree>
    <p:extLst>
      <p:ext uri="{BB962C8B-B14F-4D97-AF65-F5344CB8AC3E}">
        <p14:creationId xmlns:p14="http://schemas.microsoft.com/office/powerpoint/2010/main" val="1903072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الكافي (ط - الإسلامية)، ج1، ص: 194</a:t>
            </a:r>
            <a:r>
              <a:rPr lang="fa-IR" sz="1200" kern="1200" baseline="0" dirty="0" smtClean="0">
                <a:solidFill>
                  <a:schemeClr val="tx1"/>
                </a:solidFill>
                <a:effectLst/>
                <a:latin typeface="+mn-lt"/>
                <a:ea typeface="+mn-ea"/>
                <a:cs typeface="+mn-cs"/>
              </a:rPr>
              <a:t> تا 204</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C448A633-39EC-43A2-BCF1-FAC540775154}" type="slidenum">
              <a:rPr lang="fa-IR" smtClean="0"/>
              <a:t>31</a:t>
            </a:fld>
            <a:endParaRPr lang="fa-IR"/>
          </a:p>
        </p:txBody>
      </p:sp>
    </p:spTree>
    <p:extLst>
      <p:ext uri="{BB962C8B-B14F-4D97-AF65-F5344CB8AC3E}">
        <p14:creationId xmlns:p14="http://schemas.microsoft.com/office/powerpoint/2010/main" val="1337157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29142C3-BFEC-4C38-9F24-092DCBE535F1}" type="datetimeFigureOut">
              <a:rPr lang="fa-IR" smtClean="0"/>
              <a:t>10/07/1440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2041321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29142C3-BFEC-4C38-9F24-092DCBE535F1}" type="datetimeFigureOut">
              <a:rPr lang="fa-IR" smtClean="0"/>
              <a:t>10/07/1440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3009506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29142C3-BFEC-4C38-9F24-092DCBE535F1}" type="datetimeFigureOut">
              <a:rPr lang="fa-IR" smtClean="0"/>
              <a:t>10/07/1440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3774265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7555411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70797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05874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280966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37366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16928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02651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4156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29142C3-BFEC-4C38-9F24-092DCBE535F1}" type="datetimeFigureOut">
              <a:rPr lang="fa-IR" smtClean="0"/>
              <a:t>10/07/1440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4132386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73286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26781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45880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9142C3-BFEC-4C38-9F24-092DCBE535F1}" type="datetimeFigureOut">
              <a:rPr lang="fa-IR" smtClean="0"/>
              <a:t>10/07/1440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1251230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29142C3-BFEC-4C38-9F24-092DCBE535F1}" type="datetimeFigureOut">
              <a:rPr lang="fa-IR" smtClean="0"/>
              <a:t>10/07/1440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803163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29142C3-BFEC-4C38-9F24-092DCBE535F1}" type="datetimeFigureOut">
              <a:rPr lang="fa-IR" smtClean="0"/>
              <a:t>10/07/1440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258998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29142C3-BFEC-4C38-9F24-092DCBE535F1}" type="datetimeFigureOut">
              <a:rPr lang="fa-IR" smtClean="0"/>
              <a:t>10/07/1440</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1441714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142C3-BFEC-4C38-9F24-092DCBE535F1}" type="datetimeFigureOut">
              <a:rPr lang="fa-IR" smtClean="0"/>
              <a:t>10/07/1440</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188523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9142C3-BFEC-4C38-9F24-092DCBE535F1}" type="datetimeFigureOut">
              <a:rPr lang="fa-IR" smtClean="0"/>
              <a:t>10/07/1440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864571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9142C3-BFEC-4C38-9F24-092DCBE535F1}" type="datetimeFigureOut">
              <a:rPr lang="fa-IR" smtClean="0"/>
              <a:t>10/07/1440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528ED9F-5B2A-41D1-AB14-2D6F9D0EDA77}" type="slidenum">
              <a:rPr lang="fa-IR" smtClean="0"/>
              <a:t>‹#›</a:t>
            </a:fld>
            <a:endParaRPr lang="fa-IR"/>
          </a:p>
        </p:txBody>
      </p:sp>
    </p:spTree>
    <p:extLst>
      <p:ext uri="{BB962C8B-B14F-4D97-AF65-F5344CB8AC3E}">
        <p14:creationId xmlns:p14="http://schemas.microsoft.com/office/powerpoint/2010/main" val="1378730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C29142C3-BFEC-4C38-9F24-092DCBE535F1}" type="datetimeFigureOut">
              <a:rPr lang="fa-IR" smtClean="0"/>
              <a:t>10/07/1440</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528ED9F-5B2A-41D1-AB14-2D6F9D0EDA77}" type="slidenum">
              <a:rPr lang="fa-IR" smtClean="0"/>
              <a:t>‹#›</a:t>
            </a:fld>
            <a:endParaRPr lang="fa-IR"/>
          </a:p>
        </p:txBody>
      </p:sp>
    </p:spTree>
    <p:extLst>
      <p:ext uri="{BB962C8B-B14F-4D97-AF65-F5344CB8AC3E}">
        <p14:creationId xmlns:p14="http://schemas.microsoft.com/office/powerpoint/2010/main" val="634955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492B13F-AA3A-4C5C-B2F2-85362AC8DA69}" type="datetimeFigureOut">
              <a:rPr lang="fa-IR" smtClean="0">
                <a:solidFill>
                  <a:prstClr val="black">
                    <a:tint val="75000"/>
                  </a:prstClr>
                </a:solidFill>
              </a:rPr>
              <a:pPr/>
              <a:t>10/07/1440</a:t>
            </a:fld>
            <a:endParaRPr lang="fa-IR">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4079D76-1B17-48FE-A856-2026A9617C1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45732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1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1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7.jpg"/><Relationship Id="rId7" Type="http://schemas.openxmlformats.org/officeDocument/2006/relationships/image" Target="../media/image39.jp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3.jpg"/><Relationship Id="rId11" Type="http://schemas.openxmlformats.org/officeDocument/2006/relationships/image" Target="../media/image42.jpg"/><Relationship Id="rId5" Type="http://schemas.openxmlformats.org/officeDocument/2006/relationships/image" Target="../media/image38.png"/><Relationship Id="rId10" Type="http://schemas.openxmlformats.org/officeDocument/2006/relationships/image" Target="../media/image41.gif"/><Relationship Id="rId4" Type="http://schemas.openxmlformats.org/officeDocument/2006/relationships/image" Target="../media/image35.jpeg"/><Relationship Id="rId9" Type="http://schemas.openxmlformats.org/officeDocument/2006/relationships/image" Target="../media/image40.jpe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3.xml"/><Relationship Id="rId4" Type="http://schemas.openxmlformats.org/officeDocument/2006/relationships/image" Target="../media/image50.gif"/></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3.mp4"/><Relationship Id="rId1" Type="http://schemas.openxmlformats.org/officeDocument/2006/relationships/video" Target="NULL" TargetMode="Externa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ÙØªÛØ¬Ù ØªØµÙÛØ±Û Ø¨Ø±Ø§Û Ø¨Ú© Ú¯Ø±Ø§ÙØ¯ ÙØ°ÙØ¨Û"/>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5836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780586" y="2977375"/>
            <a:ext cx="10883590" cy="2286001"/>
          </a:xfrm>
        </p:spPr>
        <p:txBody>
          <a:bodyPr>
            <a:normAutofit lnSpcReduction="10000"/>
          </a:bodyPr>
          <a:lstStyle/>
          <a:p>
            <a:pPr>
              <a:spcBef>
                <a:spcPts val="3000"/>
              </a:spcBef>
            </a:pPr>
            <a:r>
              <a:rPr lang="fa-IR" sz="5400" b="1" dirty="0" smtClean="0">
                <a:ln>
                  <a:solidFill>
                    <a:srgbClr val="FFFF00"/>
                  </a:solidFill>
                </a:ln>
                <a:latin typeface="IRMomtaz" panose="02000506000000020002" pitchFamily="2" charset="-78"/>
                <a:cs typeface="IRMomtaz" panose="02000506000000020002" pitchFamily="2" charset="-78"/>
              </a:rPr>
              <a:t>گفتمان مشترک در ایام تبلیغی:</a:t>
            </a:r>
          </a:p>
          <a:p>
            <a:pPr>
              <a:spcBef>
                <a:spcPts val="3000"/>
              </a:spcBef>
            </a:pPr>
            <a:r>
              <a:rPr lang="fa-IR" sz="2800" b="1" dirty="0" smtClean="0">
                <a:ln>
                  <a:solidFill>
                    <a:srgbClr val="FFFF00"/>
                  </a:solidFill>
                </a:ln>
                <a:solidFill>
                  <a:srgbClr val="FF0000"/>
                </a:solidFill>
                <a:latin typeface="IRMomtaz" panose="02000506000000020002" pitchFamily="2" charset="-78"/>
                <a:cs typeface="IRMomtaz" panose="02000506000000020002" pitchFamily="2" charset="-78"/>
              </a:rPr>
              <a:t>ماه مبارک رجب- ماه مبارک شعبان</a:t>
            </a:r>
          </a:p>
          <a:p>
            <a:pPr>
              <a:spcBef>
                <a:spcPts val="3000"/>
              </a:spcBef>
            </a:pPr>
            <a:r>
              <a:rPr lang="fa-IR" sz="2800" dirty="0" smtClean="0">
                <a:solidFill>
                  <a:srgbClr val="FFC000"/>
                </a:solidFill>
                <a:latin typeface="IRMomtaz" panose="02000506000000020002" pitchFamily="2" charset="-78"/>
                <a:cs typeface="IRMomtaz" panose="02000506000000020002" pitchFamily="2" charset="-78"/>
              </a:rPr>
              <a:t>ایام اعتکاف- راهیان نور- سفرهای زیارتی و تفریحی در نوروز - </a:t>
            </a:r>
            <a:r>
              <a:rPr lang="fa-IR" sz="2800" dirty="0">
                <a:solidFill>
                  <a:srgbClr val="FFC000"/>
                </a:solidFill>
                <a:latin typeface="IRMomtaz" panose="02000506000000020002" pitchFamily="2" charset="-78"/>
                <a:cs typeface="IRMomtaz" panose="02000506000000020002" pitchFamily="2" charset="-78"/>
              </a:rPr>
              <a:t>اعیاد </a:t>
            </a:r>
            <a:r>
              <a:rPr lang="fa-IR" sz="2800" dirty="0" smtClean="0">
                <a:solidFill>
                  <a:srgbClr val="FFC000"/>
                </a:solidFill>
                <a:latin typeface="IRMomtaz" panose="02000506000000020002" pitchFamily="2" charset="-78"/>
                <a:cs typeface="IRMomtaz" panose="02000506000000020002" pitchFamily="2" charset="-78"/>
              </a:rPr>
              <a:t>شعبانیه</a:t>
            </a:r>
          </a:p>
        </p:txBody>
      </p:sp>
      <p:pic>
        <p:nvPicPr>
          <p:cNvPr id="1030" name="Picture 6" descr="ØªØµÙÛØ± ÙØ±ØªØ¨Ø·"/>
          <p:cNvPicPr>
            <a:picLocks noChangeAspect="1" noChangeArrowheads="1"/>
          </p:cNvPicPr>
          <p:nvPr/>
        </p:nvPicPr>
        <p:blipFill rotWithShape="1">
          <a:blip r:embed="rId3">
            <a:extLst>
              <a:ext uri="{28A0092B-C50C-407E-A947-70E740481C1C}">
                <a14:useLocalDpi xmlns:a14="http://schemas.microsoft.com/office/drawing/2010/main" val="0"/>
              </a:ext>
            </a:extLst>
          </a:blip>
          <a:srcRect l="3639" r="6584" b="8462"/>
          <a:stretch/>
        </p:blipFill>
        <p:spPr bwMode="auto">
          <a:xfrm rot="21248188">
            <a:off x="6820995" y="-312023"/>
            <a:ext cx="2595093" cy="148615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ØªØµÙÛØ± ÙØ±ØªØ¨Ø·"/>
          <p:cNvPicPr>
            <a:picLocks noChangeAspect="1" noChangeArrowheads="1"/>
          </p:cNvPicPr>
          <p:nvPr/>
        </p:nvPicPr>
        <p:blipFill rotWithShape="1">
          <a:blip r:embed="rId3">
            <a:extLst>
              <a:ext uri="{28A0092B-C50C-407E-A947-70E740481C1C}">
                <a14:useLocalDpi xmlns:a14="http://schemas.microsoft.com/office/drawing/2010/main" val="0"/>
              </a:ext>
            </a:extLst>
          </a:blip>
          <a:srcRect l="3639" r="6584" b="8462"/>
          <a:stretch/>
        </p:blipFill>
        <p:spPr bwMode="auto">
          <a:xfrm rot="1136886" flipH="1">
            <a:off x="2596450" y="-419071"/>
            <a:ext cx="2921290" cy="148615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ÙØªÛØ¬Ù ØªØµÙÛØ±Û Ø¨Ø±Ø§Û Ú¯Ù ÙØ§Ø¨  Ú©ÛÙÛØª Ø¨Ø§Ù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46973">
            <a:off x="5037025" y="-740320"/>
            <a:ext cx="2640650" cy="16504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ÙØªÛØ¬Ù ØªØµÙÛØ±Û Ø¨Ø±Ø§Û Ú¯Ù ÙØ§Ø¨  Ú©ÛÙÛØª Ø¨Ø§Ù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46973" flipH="1">
            <a:off x="4460698" y="-862458"/>
            <a:ext cx="2650506" cy="165040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ØªØµÙÛØ± ÙØ±ØªØ¨Ø·"/>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364450">
            <a:off x="7705564" y="4330546"/>
            <a:ext cx="3333750" cy="442912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4" descr="ØªØµÙÛØ± ÙØ±ØªØ¨Ø·"/>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044816" flipV="1">
            <a:off x="1165316" y="4248542"/>
            <a:ext cx="3333750" cy="458049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ÙØªÛØ¬Ù ØªØµÙÛØ±Û Ø¨Ø±Ø§Û Ú¯Ù ÙØ§Ø¨  Ú©ÛÙÛØª Ø¨Ø§Ù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506499">
            <a:off x="5634352" y="5724437"/>
            <a:ext cx="2640650" cy="165040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ÙØªÛØ¬Ù ØªØµÙÛØ±Û Ø¨Ø±Ø§Û Ú¯Ù ÙØ§Ø¨  Ú©ÛÙÛØª Ø¨Ø§Ù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109131" flipH="1">
            <a:off x="4050232" y="5644433"/>
            <a:ext cx="2650506" cy="1650406"/>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ÙØªÛØ¬Ù ØªØµÙÛØ±Û Ø¨Ø±Ø§Û Ú¯Ù Ø±ÛØ³Ù Ø§Û"/>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531" y="2094576"/>
            <a:ext cx="2072491" cy="275345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ØªØµÙÛØ± ÙØ±ØªØ¨Ø·"/>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3406" r="33621"/>
          <a:stretch/>
        </p:blipFill>
        <p:spPr bwMode="auto">
          <a:xfrm flipH="1">
            <a:off x="-491196" y="3047609"/>
            <a:ext cx="1752600" cy="396823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ÙØªÛØ¬Ù ØªØµÙÛØ±Û Ø¨Ø±Ø§Û Ú¯Ù Ø±ÛØ³Ù Ø§Û"/>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53918" y="2163695"/>
            <a:ext cx="2072491" cy="275345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ØªØµÙÛØ± ÙØ±ØªØ¨Ø·"/>
          <p:cNvPicPr>
            <a:picLocks noChangeAspect="1" noChangeArrowheads="1"/>
          </p:cNvPicPr>
          <p:nvPr/>
        </p:nvPicPr>
        <p:blipFill rotWithShape="1">
          <a:blip r:embed="rId8">
            <a:extLst>
              <a:ext uri="{28A0092B-C50C-407E-A947-70E740481C1C}">
                <a14:useLocalDpi xmlns:a14="http://schemas.microsoft.com/office/drawing/2010/main" val="0"/>
              </a:ext>
            </a:extLst>
          </a:blip>
          <a:srcRect t="10047" b="30143"/>
          <a:stretch/>
        </p:blipFill>
        <p:spPr bwMode="auto">
          <a:xfrm rot="6947700" flipH="1" flipV="1">
            <a:off x="-730817" y="-117289"/>
            <a:ext cx="3333750" cy="232957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ØªØµÙÛØ± ÙØ±ØªØ¨Ø·"/>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100000" l="10000" r="90000">
                        <a14:foregroundMark x1="55700" y1="82631" x2="55500" y2="80062"/>
                        <a14:backgroundMark x1="50700" y1="28983" x2="50700" y2="28983"/>
                        <a14:backgroundMark x1="52200" y1="21480" x2="52200" y2="21480"/>
                        <a14:backgroundMark x1="53100" y1="17472" x2="53100" y2="17472"/>
                        <a14:backgroundMark x1="57400" y1="20761" x2="58100" y2="20966"/>
                        <a14:backgroundMark x1="46000" y1="41007" x2="46000" y2="41007"/>
                        <a14:backgroundMark x1="46000" y1="41007" x2="46000" y2="41007"/>
                        <a14:backgroundMark x1="47300" y1="56321" x2="47300" y2="56321"/>
                        <a14:backgroundMark x1="46000" y1="52724" x2="46000" y2="52724"/>
                        <a14:backgroundMark x1="49000" y1="68654" x2="49400" y2="67831"/>
                        <a14:backgroundMark x1="49400" y1="69990" x2="49400" y2="69990"/>
                        <a14:backgroundMark x1="49400" y1="66290" x2="49400" y2="66290"/>
                        <a14:backgroundMark x1="52500" y1="64748" x2="52500" y2="64748"/>
                        <a14:backgroundMark x1="52500" y1="76259" x2="51800" y2="75848"/>
                        <a14:backgroundMark x1="52900" y1="78006" x2="52900" y2="78006"/>
                        <a14:backgroundMark x1="53500" y1="23638" x2="53300" y2="23638"/>
                        <a14:backgroundMark x1="53300" y1="22508" x2="53300" y2="22508"/>
                      </a14:backgroundRemoval>
                    </a14:imgEffect>
                  </a14:imgLayer>
                </a14:imgProps>
              </a:ext>
              <a:ext uri="{28A0092B-C50C-407E-A947-70E740481C1C}">
                <a14:useLocalDpi xmlns:a14="http://schemas.microsoft.com/office/drawing/2010/main" val="0"/>
              </a:ext>
            </a:extLst>
          </a:blip>
          <a:srcRect l="19648" r="27247"/>
          <a:stretch/>
        </p:blipFill>
        <p:spPr bwMode="auto">
          <a:xfrm rot="5671161">
            <a:off x="508603" y="-1045473"/>
            <a:ext cx="1704535" cy="312300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ØªØµÙÛØ± ÙØ±ØªØ¨Ø·"/>
          <p:cNvPicPr>
            <a:picLocks noChangeAspect="1" noChangeArrowheads="1"/>
          </p:cNvPicPr>
          <p:nvPr/>
        </p:nvPicPr>
        <p:blipFill rotWithShape="1">
          <a:blip r:embed="rId11">
            <a:extLst>
              <a:ext uri="{28A0092B-C50C-407E-A947-70E740481C1C}">
                <a14:useLocalDpi xmlns:a14="http://schemas.microsoft.com/office/drawing/2010/main" val="0"/>
              </a:ext>
            </a:extLst>
          </a:blip>
          <a:srcRect t="12900" r="5167" b="16067"/>
          <a:stretch/>
        </p:blipFill>
        <p:spPr bwMode="auto">
          <a:xfrm rot="3180548" flipH="1">
            <a:off x="1566097" y="-476572"/>
            <a:ext cx="2630244" cy="198520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ØªØµÙÛØ± ÙØ±ØªØ¨Ø·"/>
          <p:cNvPicPr>
            <a:picLocks noChangeAspect="1" noChangeArrowheads="1"/>
          </p:cNvPicPr>
          <p:nvPr/>
        </p:nvPicPr>
        <p:blipFill rotWithShape="1">
          <a:blip r:embed="rId8">
            <a:extLst>
              <a:ext uri="{28A0092B-C50C-407E-A947-70E740481C1C}">
                <a14:useLocalDpi xmlns:a14="http://schemas.microsoft.com/office/drawing/2010/main" val="0"/>
              </a:ext>
            </a:extLst>
          </a:blip>
          <a:srcRect t="10047" b="30143"/>
          <a:stretch/>
        </p:blipFill>
        <p:spPr bwMode="auto">
          <a:xfrm rot="3923711" flipH="1">
            <a:off x="9658216" y="-19777"/>
            <a:ext cx="3333750" cy="19939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ØªØµÙÛØ± ÙØ±ØªØ¨Ø·"/>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9648" r="27247"/>
          <a:stretch/>
        </p:blipFill>
        <p:spPr bwMode="auto">
          <a:xfrm rot="4943074" flipV="1">
            <a:off x="9795848" y="-1057844"/>
            <a:ext cx="1704535" cy="337047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ØªØµÙÛØ± ÙØ±ØªØ¨Ø·"/>
          <p:cNvPicPr>
            <a:picLocks noChangeAspect="1" noChangeArrowheads="1"/>
          </p:cNvPicPr>
          <p:nvPr/>
        </p:nvPicPr>
        <p:blipFill rotWithShape="1">
          <a:blip r:embed="rId11">
            <a:extLst>
              <a:ext uri="{28A0092B-C50C-407E-A947-70E740481C1C}">
                <a14:useLocalDpi xmlns:a14="http://schemas.microsoft.com/office/drawing/2010/main" val="0"/>
              </a:ext>
            </a:extLst>
          </a:blip>
          <a:srcRect t="12900" r="5167" b="16067"/>
          <a:stretch/>
        </p:blipFill>
        <p:spPr bwMode="auto">
          <a:xfrm rot="18676072">
            <a:off x="7896915" y="-456775"/>
            <a:ext cx="2841625" cy="212849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ØªØµÙÛØ± ÙØ±ØªØ¨Ø·"/>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3406" r="33621"/>
          <a:stretch/>
        </p:blipFill>
        <p:spPr bwMode="auto">
          <a:xfrm>
            <a:off x="10902391" y="3027382"/>
            <a:ext cx="1752600" cy="3968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60361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4000"/>
                                        <p:tgtEl>
                                          <p:spTgt spid="1030"/>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4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036"/>
                                        </p:tgtEl>
                                        <p:attrNameLst>
                                          <p:attrName>style.visibility</p:attrName>
                                        </p:attrNameLst>
                                      </p:cBhvr>
                                      <p:to>
                                        <p:strVal val="visible"/>
                                      </p:to>
                                    </p:set>
                                    <p:animEffect transition="in" filter="fade">
                                      <p:cBhvr>
                                        <p:cTn id="13" dur="4000"/>
                                        <p:tgtEl>
                                          <p:spTgt spid="1036"/>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40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1038"/>
                                        </p:tgtEl>
                                        <p:attrNameLst>
                                          <p:attrName>style.visibility</p:attrName>
                                        </p:attrNameLst>
                                      </p:cBhvr>
                                      <p:to>
                                        <p:strVal val="visible"/>
                                      </p:to>
                                    </p:set>
                                    <p:animEffect transition="in" filter="fade">
                                      <p:cBhvr>
                                        <p:cTn id="19" dur="4000"/>
                                        <p:tgtEl>
                                          <p:spTgt spid="1038"/>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40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40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40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40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4000"/>
                                        <p:tgtEl>
                                          <p:spTgt spid="28"/>
                                        </p:tgtEl>
                                      </p:cBhvr>
                                    </p:animEffect>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4000"/>
                                        <p:tgtEl>
                                          <p:spTgt spid="29"/>
                                        </p:tgtEl>
                                      </p:cBhvr>
                                    </p:animEffect>
                                  </p:childTnLst>
                                </p:cTn>
                              </p:par>
                              <p:par>
                                <p:cTn id="38" presetID="10"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4000"/>
                                        <p:tgtEl>
                                          <p:spTgt spid="30"/>
                                        </p:tgtEl>
                                      </p:cBhvr>
                                    </p:animEffect>
                                  </p:childTnLst>
                                </p:cTn>
                              </p:par>
                              <p:par>
                                <p:cTn id="41" presetID="1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4000"/>
                                        <p:tgtEl>
                                          <p:spTgt spid="31"/>
                                        </p:tgtEl>
                                      </p:cBhvr>
                                    </p:animEffect>
                                  </p:childTnLst>
                                </p:cTn>
                              </p:par>
                              <p:par>
                                <p:cTn id="44" presetID="10"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4000"/>
                                        <p:tgtEl>
                                          <p:spTgt spid="32"/>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40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4000"/>
                                        <p:tgtEl>
                                          <p:spTgt spid="34"/>
                                        </p:tgtEl>
                                      </p:cBhvr>
                                    </p:animEffect>
                                  </p:childTnLst>
                                </p:cTn>
                              </p:par>
                              <p:par>
                                <p:cTn id="53" presetID="10"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4000"/>
                                        <p:tgtEl>
                                          <p:spTgt spid="27"/>
                                        </p:tgtEl>
                                      </p:cBhvr>
                                    </p:animEffect>
                                  </p:childTnLst>
                                </p:cTn>
                              </p:par>
                              <p:par>
                                <p:cTn id="56" presetID="10" presetClass="entr" presetSubtype="0" fill="hold" nodeType="withEffect">
                                  <p:stCondLst>
                                    <p:cond delay="0"/>
                                  </p:stCondLst>
                                  <p:childTnLst>
                                    <p:set>
                                      <p:cBhvr>
                                        <p:cTn id="57" dur="1" fill="hold">
                                          <p:stCondLst>
                                            <p:cond delay="0"/>
                                          </p:stCondLst>
                                        </p:cTn>
                                        <p:tgtEl>
                                          <p:spTgt spid="1040"/>
                                        </p:tgtEl>
                                        <p:attrNameLst>
                                          <p:attrName>style.visibility</p:attrName>
                                        </p:attrNameLst>
                                      </p:cBhvr>
                                      <p:to>
                                        <p:strVal val="visible"/>
                                      </p:to>
                                    </p:set>
                                    <p:animEffect transition="in" filter="fade">
                                      <p:cBhvr>
                                        <p:cTn id="58" dur="40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51167"/>
          <a:stretch/>
        </p:blipFill>
        <p:spPr>
          <a:xfrm>
            <a:off x="-38101" y="0"/>
            <a:ext cx="5962650" cy="6858000"/>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8500" r="7750"/>
          <a:stretch/>
        </p:blipFill>
        <p:spPr>
          <a:xfrm>
            <a:off x="5924549" y="0"/>
            <a:ext cx="6267451" cy="6858000"/>
          </a:xfrm>
          <a:prstGeom prst="rect">
            <a:avLst/>
          </a:prstGeom>
        </p:spPr>
      </p:pic>
      <p:sp>
        <p:nvSpPr>
          <p:cNvPr id="4" name="Rounded Rectangle 3"/>
          <p:cNvSpPr/>
          <p:nvPr/>
        </p:nvSpPr>
        <p:spPr>
          <a:xfrm>
            <a:off x="3912255" y="215384"/>
            <a:ext cx="1445349"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حیات</a:t>
            </a:r>
            <a:endParaRPr lang="fa-IR" sz="4800" dirty="0">
              <a:solidFill>
                <a:srgbClr val="FFFF00"/>
              </a:solidFill>
              <a:cs typeface="B Titr" panose="00000700000000000000" pitchFamily="2" charset="-78"/>
            </a:endParaRPr>
          </a:p>
        </p:txBody>
      </p:sp>
      <p:sp>
        <p:nvSpPr>
          <p:cNvPr id="5" name="Rounded Rectangle 4"/>
          <p:cNvSpPr/>
          <p:nvPr/>
        </p:nvSpPr>
        <p:spPr>
          <a:xfrm>
            <a:off x="7407929" y="215384"/>
            <a:ext cx="1416516"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ممات</a:t>
            </a:r>
            <a:endParaRPr lang="fa-IR" sz="4800" dirty="0">
              <a:solidFill>
                <a:schemeClr val="bg1"/>
              </a:solidFill>
              <a:cs typeface="B Titr" panose="00000700000000000000" pitchFamily="2" charset="-78"/>
            </a:endParaRPr>
          </a:p>
        </p:txBody>
      </p:sp>
      <p:sp>
        <p:nvSpPr>
          <p:cNvPr id="6" name="Rounded Rectangle 5"/>
          <p:cNvSpPr/>
          <p:nvPr/>
        </p:nvSpPr>
        <p:spPr>
          <a:xfrm>
            <a:off x="3912255" y="5777984"/>
            <a:ext cx="1114277"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a:t>
            </a:r>
            <a:endParaRPr lang="fa-IR" sz="4800" dirty="0">
              <a:solidFill>
                <a:srgbClr val="FFFF00"/>
              </a:solidFill>
              <a:cs typeface="B Titr" panose="00000700000000000000" pitchFamily="2" charset="-78"/>
            </a:endParaRPr>
          </a:p>
        </p:txBody>
      </p:sp>
      <p:sp>
        <p:nvSpPr>
          <p:cNvPr id="7" name="Rounded Rectangle 6"/>
          <p:cNvSpPr/>
          <p:nvPr/>
        </p:nvSpPr>
        <p:spPr>
          <a:xfrm>
            <a:off x="7407929" y="5777984"/>
            <a:ext cx="1176450"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میت</a:t>
            </a:r>
            <a:endParaRPr lang="fa-IR" sz="4800" dirty="0">
              <a:solidFill>
                <a:schemeClr val="bg1"/>
              </a:solidFill>
              <a:cs typeface="B Titr" panose="00000700000000000000" pitchFamily="2" charset="-78"/>
            </a:endParaRPr>
          </a:p>
        </p:txBody>
      </p:sp>
    </p:spTree>
    <p:extLst>
      <p:ext uri="{BB962C8B-B14F-4D97-AF65-F5344CB8AC3E}">
        <p14:creationId xmlns:p14="http://schemas.microsoft.com/office/powerpoint/2010/main" val="13289275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ØªØµÙÛØ± ÙØ±ØªØ¨Ø·"/>
          <p:cNvPicPr>
            <a:picLocks noChangeAspect="1" noChangeArrowheads="1"/>
          </p:cNvPicPr>
          <p:nvPr/>
        </p:nvPicPr>
        <p:blipFill rotWithShape="1">
          <a:blip r:embed="rId2">
            <a:extLst>
              <a:ext uri="{28A0092B-C50C-407E-A947-70E740481C1C}">
                <a14:useLocalDpi xmlns:a14="http://schemas.microsoft.com/office/drawing/2010/main" val="0"/>
              </a:ext>
            </a:extLst>
          </a:blip>
          <a:srcRect b="1377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49094" y="123591"/>
            <a:ext cx="11447834" cy="2308324"/>
          </a:xfrm>
          <a:prstGeom prst="rect">
            <a:avLst/>
          </a:prstGeom>
        </p:spPr>
        <p:txBody>
          <a:bodyPr wrap="square">
            <a:spAutoFit/>
          </a:bodyPr>
          <a:lstStyle/>
          <a:p>
            <a:pPr lvl="0" algn="ctr" eaLnBrk="0" fontAlgn="base" hangingPunct="0">
              <a:lnSpc>
                <a:spcPct val="150000"/>
              </a:lnSpc>
              <a:spcBef>
                <a:spcPct val="0"/>
              </a:spcBef>
              <a:spcAft>
                <a:spcPct val="0"/>
              </a:spcAft>
            </a:pPr>
            <a:r>
              <a:rPr lang="en-US" altLang="fa-IR" sz="3200" b="1" dirty="0" bmk="">
                <a:ln>
                  <a:solidFill>
                    <a:schemeClr val="tx1"/>
                  </a:solidFill>
                </a:ln>
                <a:solidFill>
                  <a:schemeClr val="bg1"/>
                </a:solidFill>
                <a:effectLst>
                  <a:glow rad="139700">
                    <a:schemeClr val="accent2">
                      <a:satMod val="175000"/>
                      <a:alpha val="40000"/>
                    </a:schemeClr>
                  </a:glow>
                </a:effectLst>
                <a:latin typeface="Neirizi" panose="02000503000000020002" pitchFamily="2" charset="0"/>
                <a:cs typeface="Neirizi" panose="02000503000000020002" pitchFamily="2" charset="0"/>
              </a:rPr>
              <a:t>‌</a:t>
            </a:r>
            <a:r>
              <a:rPr lang="ar-SA" altLang="fa-IR" sz="3200" b="1" dirty="0" bmk="">
                <a:ln>
                  <a:solidFill>
                    <a:schemeClr val="tx1"/>
                  </a:solidFill>
                </a:ln>
                <a:solidFill>
                  <a:schemeClr val="bg1"/>
                </a:solidFill>
                <a:effectLst>
                  <a:glow rad="139700">
                    <a:schemeClr val="accent2">
                      <a:satMod val="175000"/>
                      <a:alpha val="40000"/>
                    </a:schemeClr>
                  </a:glow>
                </a:effectLst>
                <a:latin typeface="Neirizi" panose="02000503000000020002" pitchFamily="2" charset="0"/>
                <a:cs typeface="Neirizi" panose="02000503000000020002" pitchFamily="2" charset="0"/>
              </a:rPr>
              <a:t> وَ تَرَي‌ الارْضَ هَامِدَةً فَإِذَآ أَنزَلْنَا عَلَيْهَا الْمَآءَ اهْتَزَّتْ وَ رَبَتْ وَ أَنبَتَتْ مِن‌ كُلِّ زَوْجِ بَهِيجٍ * ذَ'لِكَ بِأَنَّ اللَهَ هُوَ الْحَقُّ وَ أَنَّهُ و يُحْيِ الْمَوْتَي‌' وَ أَنـَّهُ و</a:t>
            </a:r>
            <a:r>
              <a:rPr lang="fa-IR" altLang="fa-IR" sz="3200" b="1" dirty="0" bmk="">
                <a:ln>
                  <a:solidFill>
                    <a:schemeClr val="tx1"/>
                  </a:solidFill>
                </a:ln>
                <a:solidFill>
                  <a:schemeClr val="bg1"/>
                </a:solidFill>
                <a:effectLst>
                  <a:glow rad="139700">
                    <a:schemeClr val="accent2">
                      <a:satMod val="175000"/>
                      <a:alpha val="40000"/>
                    </a:schemeClr>
                  </a:glow>
                </a:effectLst>
                <a:latin typeface="Neirizi" panose="02000503000000020002" pitchFamily="2" charset="0"/>
                <a:cs typeface="Neirizi" panose="02000503000000020002" pitchFamily="2" charset="0"/>
              </a:rPr>
              <a:t> عَلَي‌' كُلِّ شَيْءٍ قَدِيرٌ * وَ أَنَّ السَّاعَةَ ءَاتِيَةٌ لَا رَيْبَ فِيهَا وَ أَنَّ اللَهَ يَبْعَثُ مَن‌ فِي‌ الْقُبُورِ.</a:t>
            </a:r>
            <a:endParaRPr lang="fa-IR" altLang="fa-IR" sz="6600" dirty="0">
              <a:ln>
                <a:solidFill>
                  <a:schemeClr val="tx1"/>
                </a:solidFill>
              </a:ln>
              <a:solidFill>
                <a:schemeClr val="bg1"/>
              </a:solidFill>
              <a:effectLst>
                <a:glow rad="139700">
                  <a:schemeClr val="accent2">
                    <a:satMod val="175000"/>
                    <a:alpha val="40000"/>
                  </a:schemeClr>
                </a:glow>
              </a:effectLst>
              <a:latin typeface="Neirizi" panose="02000503000000020002" pitchFamily="2" charset="0"/>
              <a:cs typeface="Neirizi" panose="02000503000000020002" pitchFamily="2" charset="0"/>
            </a:endParaRPr>
          </a:p>
        </p:txBody>
      </p:sp>
    </p:spTree>
    <p:extLst>
      <p:ext uri="{BB962C8B-B14F-4D97-AF65-F5344CB8AC3E}">
        <p14:creationId xmlns:p14="http://schemas.microsoft.com/office/powerpoint/2010/main" val="4152454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860764" y="2132908"/>
            <a:ext cx="256464"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6960" tIns="0" rIns="126960" bIns="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algn="l" rtl="0" eaLnBrk="0" fontAlgn="base" hangingPunct="0">
              <a:spcBef>
                <a:spcPct val="0"/>
              </a:spcBef>
              <a:spcAft>
                <a:spcPct val="0"/>
              </a:spcAft>
              <a:defRPr>
                <a:solidFill>
                  <a:schemeClr val="tx1"/>
                </a:solidFill>
                <a:latin typeface="Arial" panose="020B0604020202020204" pitchFamily="34" charset="0"/>
              </a:defRPr>
            </a:lvl2pPr>
            <a:lvl3pPr algn="l" rtl="0" eaLnBrk="0" fontAlgn="base" hangingPunct="0">
              <a:spcBef>
                <a:spcPct val="0"/>
              </a:spcBef>
              <a:spcAft>
                <a:spcPct val="0"/>
              </a:spcAft>
              <a:defRPr>
                <a:solidFill>
                  <a:schemeClr val="tx1"/>
                </a:solidFill>
                <a:latin typeface="Arial" panose="020B0604020202020204" pitchFamily="34" charset="0"/>
              </a:defRPr>
            </a:lvl3pPr>
            <a:lvl4pPr algn="l" rtl="0" eaLnBrk="0" fontAlgn="base" hangingPunct="0">
              <a:spcBef>
                <a:spcPct val="0"/>
              </a:spcBef>
              <a:spcAft>
                <a:spcPct val="0"/>
              </a:spcAft>
              <a:defRPr>
                <a:solidFill>
                  <a:schemeClr val="tx1"/>
                </a:solidFill>
                <a:latin typeface="Arial" panose="020B0604020202020204" pitchFamily="34" charset="0"/>
              </a:defRPr>
            </a:lvl4pPr>
            <a:lvl5pPr algn="l" rtl="0" eaLnBrk="0" fontAlgn="base" hangingPunct="0">
              <a:spcBef>
                <a:spcPct val="0"/>
              </a:spcBef>
              <a:spcAft>
                <a:spcPct val="0"/>
              </a:spcAft>
              <a:defRPr>
                <a:solidFill>
                  <a:schemeClr val="tx1"/>
                </a:solidFill>
                <a:latin typeface="Arial" panose="020B0604020202020204" pitchFamily="34" charset="0"/>
              </a:defRPr>
            </a:lvl5pPr>
            <a:lvl6pPr algn="l" rtl="0" eaLnBrk="0" fontAlgn="base" hangingPunct="0">
              <a:spcBef>
                <a:spcPct val="0"/>
              </a:spcBef>
              <a:spcAft>
                <a:spcPct val="0"/>
              </a:spcAft>
              <a:defRPr>
                <a:solidFill>
                  <a:schemeClr val="tx1"/>
                </a:solidFill>
                <a:latin typeface="Arial" panose="020B0604020202020204" pitchFamily="34" charset="0"/>
              </a:defRPr>
            </a:lvl6pPr>
            <a:lvl7pPr algn="l" rtl="0" eaLnBrk="0" fontAlgn="base" hangingPunct="0">
              <a:spcBef>
                <a:spcPct val="0"/>
              </a:spcBef>
              <a:spcAft>
                <a:spcPct val="0"/>
              </a:spcAft>
              <a:defRPr>
                <a:solidFill>
                  <a:schemeClr val="tx1"/>
                </a:solidFill>
                <a:latin typeface="Arial" panose="020B0604020202020204" pitchFamily="34" charset="0"/>
              </a:defRPr>
            </a:lvl7pPr>
            <a:lvl8pPr algn="l" rtl="0" eaLnBrk="0" fontAlgn="base" hangingPunct="0">
              <a:spcBef>
                <a:spcPct val="0"/>
              </a:spcBef>
              <a:spcAft>
                <a:spcPct val="0"/>
              </a:spcAft>
              <a:defRPr>
                <a:solidFill>
                  <a:schemeClr val="tx1"/>
                </a:solidFill>
                <a:latin typeface="Arial" panose="020B0604020202020204" pitchFamily="34" charset="0"/>
              </a:defRPr>
            </a:lvl8pPr>
            <a:lvl9pPr algn="l" rtl="0"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1" eaLnBrk="0" fontAlgn="base" latinLnBrk="0" hangingPunct="0">
              <a:lnSpc>
                <a:spcPct val="100000"/>
              </a:lnSpc>
              <a:spcBef>
                <a:spcPct val="0"/>
              </a:spcBef>
              <a:spcAft>
                <a:spcPct val="0"/>
              </a:spcAft>
              <a:buClrTx/>
              <a:buSzTx/>
              <a:buFontTx/>
              <a:buNone/>
              <a:tabLst/>
            </a:pPr>
            <a:endParaRPr kumimoji="0" lang="ar-SA" altLang="fa-IR"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6" name="Rectangle 3"/>
          <p:cNvSpPr>
            <a:spLocks noChangeArrowheads="1"/>
          </p:cNvSpPr>
          <p:nvPr/>
        </p:nvSpPr>
        <p:spPr bwMode="auto">
          <a:xfrm>
            <a:off x="316451" y="1032031"/>
            <a:ext cx="5544313" cy="470898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lgn="l" rtl="0" eaLnBrk="0" fontAlgn="base" hangingPunct="0">
              <a:spcBef>
                <a:spcPct val="0"/>
              </a:spcBef>
              <a:spcAft>
                <a:spcPct val="0"/>
              </a:spcAft>
              <a:defRPr>
                <a:solidFill>
                  <a:schemeClr val="tx1"/>
                </a:solidFill>
                <a:latin typeface="Arial" panose="020B0604020202020204" pitchFamily="34" charset="0"/>
              </a:defRPr>
            </a:lvl1pPr>
            <a:lvl2pPr algn="l" rtl="0" eaLnBrk="0" fontAlgn="base" hangingPunct="0">
              <a:spcBef>
                <a:spcPct val="0"/>
              </a:spcBef>
              <a:spcAft>
                <a:spcPct val="0"/>
              </a:spcAft>
              <a:defRPr>
                <a:solidFill>
                  <a:schemeClr val="tx1"/>
                </a:solidFill>
                <a:latin typeface="Arial" panose="020B0604020202020204" pitchFamily="34" charset="0"/>
              </a:defRPr>
            </a:lvl2pPr>
            <a:lvl3pPr algn="l" rtl="0" eaLnBrk="0" fontAlgn="base" hangingPunct="0">
              <a:spcBef>
                <a:spcPct val="0"/>
              </a:spcBef>
              <a:spcAft>
                <a:spcPct val="0"/>
              </a:spcAft>
              <a:defRPr>
                <a:solidFill>
                  <a:schemeClr val="tx1"/>
                </a:solidFill>
                <a:latin typeface="Arial" panose="020B0604020202020204" pitchFamily="34" charset="0"/>
              </a:defRPr>
            </a:lvl3pPr>
            <a:lvl4pPr algn="l" rtl="0" eaLnBrk="0" fontAlgn="base" hangingPunct="0">
              <a:spcBef>
                <a:spcPct val="0"/>
              </a:spcBef>
              <a:spcAft>
                <a:spcPct val="0"/>
              </a:spcAft>
              <a:defRPr>
                <a:solidFill>
                  <a:schemeClr val="tx1"/>
                </a:solidFill>
                <a:latin typeface="Arial" panose="020B0604020202020204" pitchFamily="34" charset="0"/>
              </a:defRPr>
            </a:lvl4pPr>
            <a:lvl5pPr algn="l" rtl="0" eaLnBrk="0" fontAlgn="base" hangingPunct="0">
              <a:spcBef>
                <a:spcPct val="0"/>
              </a:spcBef>
              <a:spcAft>
                <a:spcPct val="0"/>
              </a:spcAft>
              <a:defRPr>
                <a:solidFill>
                  <a:schemeClr val="tx1"/>
                </a:solidFill>
                <a:latin typeface="Arial" panose="020B0604020202020204" pitchFamily="34" charset="0"/>
              </a:defRPr>
            </a:lvl5pPr>
            <a:lvl6pPr algn="l" rtl="0" eaLnBrk="0" fontAlgn="base" hangingPunct="0">
              <a:spcBef>
                <a:spcPct val="0"/>
              </a:spcBef>
              <a:spcAft>
                <a:spcPct val="0"/>
              </a:spcAft>
              <a:defRPr>
                <a:solidFill>
                  <a:schemeClr val="tx1"/>
                </a:solidFill>
                <a:latin typeface="Arial" panose="020B0604020202020204" pitchFamily="34" charset="0"/>
              </a:defRPr>
            </a:lvl6pPr>
            <a:lvl7pPr algn="l" rtl="0" eaLnBrk="0" fontAlgn="base" hangingPunct="0">
              <a:spcBef>
                <a:spcPct val="0"/>
              </a:spcBef>
              <a:spcAft>
                <a:spcPct val="0"/>
              </a:spcAft>
              <a:defRPr>
                <a:solidFill>
                  <a:schemeClr val="tx1"/>
                </a:solidFill>
                <a:latin typeface="Arial" panose="020B0604020202020204" pitchFamily="34" charset="0"/>
              </a:defRPr>
            </a:lvl7pPr>
            <a:lvl8pPr algn="l" rtl="0" eaLnBrk="0" fontAlgn="base" hangingPunct="0">
              <a:spcBef>
                <a:spcPct val="0"/>
              </a:spcBef>
              <a:spcAft>
                <a:spcPct val="0"/>
              </a:spcAft>
              <a:defRPr>
                <a:solidFill>
                  <a:schemeClr val="tx1"/>
                </a:solidFill>
                <a:latin typeface="Arial" panose="020B0604020202020204" pitchFamily="34" charset="0"/>
              </a:defRPr>
            </a:lvl8pPr>
            <a:lvl9pPr algn="l" rtl="0" eaLnBrk="0" fontAlgn="base" hangingPunct="0">
              <a:spcBef>
                <a:spcPct val="0"/>
              </a:spcBef>
              <a:spcAft>
                <a:spcPct val="0"/>
              </a:spcAft>
              <a:defRPr>
                <a:solidFill>
                  <a:schemeClr val="tx1"/>
                </a:solidFill>
                <a:latin typeface="Arial" panose="020B0604020202020204" pitchFamily="34" charset="0"/>
              </a:defRPr>
            </a:lvl9pPr>
          </a:lstStyle>
          <a:p>
            <a:pPr algn="just" rtl="1"/>
            <a:r>
              <a:rPr lang="ar-SA" altLang="fa-IR" sz="2000" dirty="0">
                <a:solidFill>
                  <a:srgbClr val="000000"/>
                </a:solidFill>
                <a:latin typeface="Tahoma" panose="020B0604030504040204" pitchFamily="34" charset="0"/>
                <a:cs typeface="Tahoma" panose="020B0604030504040204" pitchFamily="34" charset="0"/>
              </a:rPr>
              <a:t>و سپس‌ با رسول‌ الله‌ رفتند تا به‌ قبر ديگري‌ رسيدند، جبرائيل‌ </a:t>
            </a:r>
            <a:r>
              <a:rPr lang="ar-SA" altLang="fa-IR" sz="2000" dirty="0" smtClean="0">
                <a:solidFill>
                  <a:srgbClr val="000000"/>
                </a:solidFill>
                <a:latin typeface="Tahoma" panose="020B0604030504040204" pitchFamily="34" charset="0"/>
                <a:cs typeface="Tahoma" panose="020B0604030504040204" pitchFamily="34" charset="0"/>
              </a:rPr>
              <a:t>به‌</a:t>
            </a:r>
            <a:r>
              <a:rPr kumimoji="0" lang="ar-SA" altLang="fa-IR" sz="2000" b="0" i="0" u="none" strike="noStrike" cap="none" normalizeH="0" baseline="0" dirty="0" smtClean="0">
                <a:ln>
                  <a:noFill/>
                </a:ln>
                <a:solidFill>
                  <a:srgbClr val="000000"/>
                </a:solidFill>
                <a:effectLst/>
                <a:latin typeface="Tahoma" panose="020B0604030504040204" pitchFamily="34" charset="0"/>
                <a:cs typeface="Tahoma" panose="020B0604030504040204" pitchFamily="34" charset="0"/>
              </a:rPr>
              <a:t>صاحبش‌ گفت‌: برخيز به‌ اذن‌ خدا!</a:t>
            </a:r>
            <a:endParaRPr kumimoji="0" lang="en-US" altLang="fa-IR" b="0" i="0" u="none" strike="noStrike" cap="none" normalizeH="0" baseline="0" dirty="0" smtClean="0">
              <a:ln>
                <a:noFill/>
              </a:ln>
              <a:solidFill>
                <a:schemeClr val="tx1"/>
              </a:solidFill>
              <a:effectLst/>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fa-IR" sz="2000" b="0" i="0" u="none" strike="noStrike" cap="none" normalizeH="0" baseline="0" dirty="0" smtClean="0">
                <a:ln>
                  <a:noFill/>
                </a:ln>
                <a:solidFill>
                  <a:srgbClr val="000000"/>
                </a:solidFill>
                <a:effectLst/>
                <a:latin typeface="Tahoma" panose="020B0604030504040204" pitchFamily="34" charset="0"/>
                <a:cs typeface="Tahoma" panose="020B0604030504040204" pitchFamily="34" charset="0"/>
              </a:rPr>
              <a:t>در اين‌ حال‌ مردي‌ از ميان‌ قبر برخاست‌ كه‌ چهره‌ و سيمايش‌ سياه‌ بود و مي‌گفت‌: يَا حَسْرَتَاهُ! يَا ثُبُورَاهُ! «اي‌ واي‌ بر من‌ حسرت‌ زده‌! اي‌ واي‌ بر من‌ هلاك‌ شده‌!»</a:t>
            </a:r>
            <a:endParaRPr kumimoji="0" lang="en-US" altLang="fa-IR" b="0" i="0" u="none" strike="noStrike" cap="none" normalizeH="0" baseline="0" dirty="0" smtClean="0">
              <a:ln>
                <a:noFill/>
              </a:ln>
              <a:solidFill>
                <a:schemeClr val="tx1"/>
              </a:solidFill>
              <a:effectLst/>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fa-IR" sz="2000" b="0" i="0" u="none" strike="noStrike" cap="none" normalizeH="0" baseline="0" dirty="0" smtClean="0">
                <a:ln>
                  <a:noFill/>
                </a:ln>
                <a:solidFill>
                  <a:srgbClr val="000000"/>
                </a:solidFill>
                <a:effectLst/>
                <a:latin typeface="Tahoma" panose="020B0604030504040204" pitchFamily="34" charset="0"/>
                <a:cs typeface="Tahoma" panose="020B0604030504040204" pitchFamily="34" charset="0"/>
              </a:rPr>
              <a:t>جبرائيل‌ به‌ او گفت‌: برگرد به‌ حال‌ اوّليّۀ خود به‌ اذن‌ خدا!</a:t>
            </a:r>
            <a:endParaRPr kumimoji="0" lang="en-US" altLang="fa-IR" b="0" i="0" u="none" strike="noStrike" cap="none" normalizeH="0" baseline="0" dirty="0" smtClean="0">
              <a:ln>
                <a:noFill/>
              </a:ln>
              <a:solidFill>
                <a:schemeClr val="tx1"/>
              </a:solidFill>
              <a:effectLst/>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fa-IR" sz="2000" b="0" i="0" u="none" strike="noStrike" cap="none" normalizeH="0" baseline="0" dirty="0" smtClean="0">
                <a:ln>
                  <a:noFill/>
                </a:ln>
                <a:solidFill>
                  <a:srgbClr val="000000"/>
                </a:solidFill>
                <a:effectLst/>
                <a:latin typeface="Tahoma" panose="020B0604030504040204" pitchFamily="34" charset="0"/>
                <a:cs typeface="Tahoma" panose="020B0604030504040204" pitchFamily="34" charset="0"/>
              </a:rPr>
              <a:t>و پس‌ از آن‌ به‌ رسول‌ الله‌ گفت‌: اي‌ محمّد! اينطور مردگان‌ در روز بازپسين‌ مبعوث‌ ميگردند! مؤمنان‌ با آن‌ گفتار و اين‌ جماعت‌ با چنين‌ گفتار و وضعيّتي‌!</a:t>
            </a:r>
            <a:endParaRPr kumimoji="0" lang="en-US" altLang="fa-IR" b="0" i="0" u="none" strike="noStrike" cap="none" normalizeH="0" baseline="0" dirty="0" smtClean="0" bmk="">
              <a:ln>
                <a:noFill/>
              </a:ln>
              <a:solidFill>
                <a:schemeClr val="tx1"/>
              </a:solidFill>
              <a:effectLst/>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altLang="fa-IR" sz="2000" b="0" i="0" u="none" strike="noStrike" cap="none" normalizeH="0" baseline="0" dirty="0" smtClean="0" bmk="">
                <a:ln>
                  <a:noFill/>
                </a:ln>
                <a:solidFill>
                  <a:srgbClr val="000000"/>
                </a:solidFill>
                <a:effectLst/>
                <a:latin typeface="Tahoma" panose="020B0604030504040204" pitchFamily="34" charset="0"/>
                <a:cs typeface="Tahoma" panose="020B0604030504040204" pitchFamily="34" charset="0"/>
              </a:rPr>
              <a:t>بعضي‌ از آيات‌ قرآن‌ إشعار دارد بر آنكه‌ چون‌ خداوند بخواهد مردگان‌ را زنده‌ كند، باران‌ از آسمان‌ ميفرستد، و بواسطۀ آن‌، مردگان‌ حيات‌ نويني‌ ميگيرند.</a:t>
            </a:r>
            <a:endParaRPr kumimoji="0" lang="en-US" altLang="fa-IR" b="0" i="0" u="none" strike="noStrike" cap="none" normalizeH="0" baseline="0" dirty="0" smtClean="0" bmk="">
              <a:ln>
                <a:noFill/>
              </a:ln>
              <a:solidFill>
                <a:schemeClr val="tx1"/>
              </a:solidFill>
              <a:effectLst/>
            </a:endParaRPr>
          </a:p>
        </p:txBody>
      </p:sp>
      <p:sp>
        <p:nvSpPr>
          <p:cNvPr id="7" name="Rectangle 6"/>
          <p:cNvSpPr/>
          <p:nvPr/>
        </p:nvSpPr>
        <p:spPr>
          <a:xfrm>
            <a:off x="6117228" y="398836"/>
            <a:ext cx="5839536" cy="1015663"/>
          </a:xfrm>
          <a:prstGeom prst="rect">
            <a:avLst/>
          </a:prstGeom>
        </p:spPr>
        <p:txBody>
          <a:bodyPr wrap="square">
            <a:spAutoFit/>
          </a:bodyPr>
          <a:lstStyle/>
          <a:p>
            <a:pPr lvl="0" algn="just" eaLnBrk="0" fontAlgn="base" hangingPunct="0">
              <a:spcBef>
                <a:spcPct val="0"/>
              </a:spcBef>
              <a:spcAft>
                <a:spcPct val="0"/>
              </a:spcAft>
            </a:pPr>
            <a:r>
              <a:rPr lang="ar-SA" altLang="fa-IR" sz="2000" b="1" dirty="0" smtClean="0" bmk="">
                <a:solidFill>
                  <a:srgbClr val="800000"/>
                </a:solidFill>
                <a:latin typeface="Tahoma" panose="020B0604030504040204" pitchFamily="34" charset="0"/>
                <a:cs typeface="Tahoma" panose="020B0604030504040204" pitchFamily="34" charset="0"/>
              </a:rPr>
              <a:t>إذَا </a:t>
            </a:r>
            <a:r>
              <a:rPr lang="ar-SA" altLang="fa-IR" sz="2000" b="1" dirty="0" bmk="">
                <a:solidFill>
                  <a:srgbClr val="800000"/>
                </a:solidFill>
                <a:latin typeface="Tahoma" panose="020B0604030504040204" pitchFamily="34" charset="0"/>
                <a:cs typeface="Tahoma" panose="020B0604030504040204" pitchFamily="34" charset="0"/>
              </a:rPr>
              <a:t>أَرَادَ اللَهُ أَنْ يَبْعَثَ الْخَلْقَ أَمْطَرَ السَّمَآءُ عَلَي‌ الارْضِ أَرْبَعِينَ صَبَاحًا، فَاجْتَمَعَتِ الاوْصَالُ وَ نَبَتَتِ </a:t>
            </a:r>
            <a:r>
              <a:rPr lang="ar-SA" altLang="fa-IR" sz="2000" b="1" dirty="0" smtClean="0" bmk="">
                <a:solidFill>
                  <a:srgbClr val="800000"/>
                </a:solidFill>
                <a:latin typeface="Tahoma" panose="020B0604030504040204" pitchFamily="34" charset="0"/>
                <a:cs typeface="Tahoma" panose="020B0604030504040204" pitchFamily="34" charset="0"/>
              </a:rPr>
              <a:t>اللُحُومُ</a:t>
            </a:r>
            <a:r>
              <a:rPr lang="ar-SA" altLang="fa-IR" sz="2000" b="1" dirty="0" smtClean="0" bmk="">
                <a:solidFill>
                  <a:srgbClr val="000000"/>
                </a:solidFill>
                <a:latin typeface="Tahoma" panose="020B0604030504040204" pitchFamily="34" charset="0"/>
                <a:cs typeface="Tahoma" panose="020B0604030504040204" pitchFamily="34" charset="0"/>
              </a:rPr>
              <a:t>.</a:t>
            </a:r>
            <a:r>
              <a:rPr lang="ar-SA" altLang="fa-IR" sz="2000" dirty="0" smtClean="0" bmk="">
                <a:solidFill>
                  <a:srgbClr val="000000"/>
                </a:solidFill>
                <a:latin typeface="Tahoma" panose="020B0604030504040204" pitchFamily="34" charset="0"/>
                <a:cs typeface="Tahoma" panose="020B0604030504040204" pitchFamily="34" charset="0"/>
              </a:rPr>
              <a:t> </a:t>
            </a:r>
            <a:endParaRPr lang="en-US" altLang="fa-IR" dirty="0"/>
          </a:p>
        </p:txBody>
      </p:sp>
      <p:sp>
        <p:nvSpPr>
          <p:cNvPr id="8" name="Rectangle 7"/>
          <p:cNvSpPr/>
          <p:nvPr/>
        </p:nvSpPr>
        <p:spPr>
          <a:xfrm>
            <a:off x="5988996" y="2271407"/>
            <a:ext cx="6096000" cy="3970318"/>
          </a:xfrm>
          <a:prstGeom prst="rect">
            <a:avLst/>
          </a:prstGeom>
        </p:spPr>
        <p:txBody>
          <a:bodyPr>
            <a:spAutoFit/>
          </a:bodyPr>
          <a:lstStyle/>
          <a:p>
            <a:pPr lvl="0" algn="just" eaLnBrk="0" fontAlgn="base" hangingPunct="0">
              <a:spcBef>
                <a:spcPct val="0"/>
              </a:spcBef>
              <a:spcAft>
                <a:spcPct val="0"/>
              </a:spcAft>
            </a:pPr>
            <a:r>
              <a:rPr lang="ar-SA" altLang="fa-IR" sz="2800" dirty="0">
                <a:solidFill>
                  <a:srgbClr val="000000"/>
                </a:solidFill>
                <a:latin typeface="IRMitra" panose="02000506000000020002" pitchFamily="2" charset="-78"/>
                <a:cs typeface="IRMitra" panose="02000506000000020002" pitchFamily="2" charset="-78"/>
              </a:rPr>
              <a:t>و نيز در «بحار الانوار» اين‌ روايت‌ را از «تفسير عليّ بن‌ إبراهيم‌» نقل‌ ميكند و در تتمّه‌اش‌ حضرت‌ صادق‌ عليه‌ السّلام‌ ميفرمايد: جبرائيل‌ به‌ نزد رسول‌ الله‌ صلّي‌ الله‌ عليه‌ و آله‌ آمد و آن‌ حضرت‌ را با خود به‌ قبرستان‌ بقيع‌ آورد تا رسيدند به‌ قبري‌، جبرائيل‌ صاحب‌ آن‌ قبر را صدا زد و گفت‌: برخيز به‌ اذن‌ خدا!</a:t>
            </a:r>
            <a:r>
              <a:rPr lang="fa-IR" altLang="fa-IR" sz="2800" dirty="0">
                <a:solidFill>
                  <a:srgbClr val="000000"/>
                </a:solidFill>
                <a:latin typeface="IRMitra" panose="02000506000000020002" pitchFamily="2" charset="-78"/>
                <a:cs typeface="IRMitra" panose="02000506000000020002" pitchFamily="2" charset="-78"/>
              </a:rPr>
              <a:t> </a:t>
            </a:r>
            <a:r>
              <a:rPr lang="ar-SA" altLang="fa-IR" sz="2800" dirty="0">
                <a:solidFill>
                  <a:srgbClr val="000000"/>
                </a:solidFill>
                <a:latin typeface="IRMitra" panose="02000506000000020002" pitchFamily="2" charset="-78"/>
                <a:cs typeface="IRMitra" panose="02000506000000020002" pitchFamily="2" charset="-78"/>
              </a:rPr>
              <a:t>مردي‌ از ميان‌ قبر برخاست‌ كه‌ تمام‌ موهاي‌ سر و صورتش‌ سپيد بود، و با دست‌ خود خاك‌ را از صورتش‌ پاك‌ ميكرد و مي‌گفت‌: ا</a:t>
            </a:r>
            <a:r>
              <a:rPr lang="ar-SA" altLang="fa-IR" sz="2800" b="1" dirty="0">
                <a:solidFill>
                  <a:srgbClr val="000000"/>
                </a:solidFill>
                <a:latin typeface="IRMitra" panose="02000506000000020002" pitchFamily="2" charset="-78"/>
                <a:cs typeface="IRMitra" panose="02000506000000020002" pitchFamily="2" charset="-78"/>
              </a:rPr>
              <a:t>لْحَمْدُ لِلَّهِ وَ اللَهُ أَكْبَر</a:t>
            </a:r>
            <a:r>
              <a:rPr lang="ar-SA" altLang="fa-IR" sz="2800" dirty="0">
                <a:solidFill>
                  <a:srgbClr val="000000"/>
                </a:solidFill>
                <a:latin typeface="IRMitra" panose="02000506000000020002" pitchFamily="2" charset="-78"/>
                <a:cs typeface="IRMitra" panose="02000506000000020002" pitchFamily="2" charset="-78"/>
              </a:rPr>
              <a:t>. جبرائيل‌ به‌ او گفت‌: برگرد در ميان‌ قبر به‌ اذن‌ خدا!</a:t>
            </a:r>
            <a:endParaRPr lang="en-US" altLang="fa-IR" sz="2800" dirty="0">
              <a:latin typeface="IRMitra" panose="02000506000000020002" pitchFamily="2" charset="-78"/>
              <a:cs typeface="IRMitra" panose="02000506000000020002" pitchFamily="2" charset="-78"/>
            </a:endParaRPr>
          </a:p>
        </p:txBody>
      </p:sp>
    </p:spTree>
    <p:extLst>
      <p:ext uri="{BB962C8B-B14F-4D97-AF65-F5344CB8AC3E}">
        <p14:creationId xmlns:p14="http://schemas.microsoft.com/office/powerpoint/2010/main" val="38147975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rze.com/wp-content/uploads/2017/01/spring-painting-nature.jpg"/>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28804"/>
            <a:ext cx="12192001" cy="687614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799633" y="355265"/>
            <a:ext cx="4769495" cy="1138773"/>
          </a:xfrm>
          <a:prstGeom prst="rect">
            <a:avLst/>
          </a:prstGeom>
        </p:spPr>
        <p:txBody>
          <a:bodyPr wrap="square">
            <a:spAutoFit/>
          </a:bodyPr>
          <a:lstStyle/>
          <a:p>
            <a:pPr algn="ctr">
              <a:lnSpc>
                <a:spcPct val="250000"/>
              </a:lnSpc>
            </a:pPr>
            <a:r>
              <a:rPr lang="fa-IR" sz="3200" dirty="0" smtClean="0">
                <a:ln w="12700">
                  <a:solidFill>
                    <a:schemeClr val="bg1"/>
                  </a:solidFill>
                </a:ln>
                <a:effectLst>
                  <a:glow rad="355600">
                    <a:srgbClr val="FFFF00">
                      <a:alpha val="60000"/>
                    </a:srgbClr>
                  </a:glow>
                </a:effectLst>
                <a:latin typeface="Neirizi" panose="02000503000000020002" pitchFamily="2" charset="0"/>
                <a:cs typeface="Neirizi" panose="02000503000000020002" pitchFamily="2" charset="0"/>
              </a:rPr>
              <a:t>موت و حیاتی دیگر ...</a:t>
            </a:r>
            <a:endParaRPr lang="fa-IR" sz="2800" dirty="0">
              <a:ln>
                <a:solidFill>
                  <a:schemeClr val="bg1"/>
                </a:solidFill>
              </a:ln>
              <a:effectLst>
                <a:glow rad="139700">
                  <a:schemeClr val="accent4">
                    <a:satMod val="175000"/>
                    <a:alpha val="40000"/>
                  </a:schemeClr>
                </a:glow>
              </a:effectLst>
              <a:latin typeface="Neirizi" panose="02000503000000020002" pitchFamily="2" charset="0"/>
              <a:cs typeface="Neirizi" panose="02000503000000020002" pitchFamily="2" charset="0"/>
            </a:endParaRPr>
          </a:p>
        </p:txBody>
      </p:sp>
      <p:sp>
        <p:nvSpPr>
          <p:cNvPr id="8" name="Rectangle 7"/>
          <p:cNvSpPr/>
          <p:nvPr/>
        </p:nvSpPr>
        <p:spPr>
          <a:xfrm>
            <a:off x="3711251" y="2897489"/>
            <a:ext cx="4769495" cy="1661993"/>
          </a:xfrm>
          <a:prstGeom prst="rect">
            <a:avLst/>
          </a:prstGeom>
        </p:spPr>
        <p:txBody>
          <a:bodyPr wrap="square">
            <a:spAutoFit/>
          </a:bodyPr>
          <a:lstStyle/>
          <a:p>
            <a:pPr algn="ctr">
              <a:lnSpc>
                <a:spcPct val="250000"/>
              </a:lnSpc>
            </a:pPr>
            <a:r>
              <a:rPr lang="fa-IR" sz="4800" dirty="0" smtClean="0">
                <a:ln w="12700">
                  <a:solidFill>
                    <a:schemeClr val="bg1"/>
                  </a:solidFill>
                </a:ln>
                <a:effectLst>
                  <a:glow rad="355600">
                    <a:srgbClr val="FFFF00">
                      <a:alpha val="60000"/>
                    </a:srgbClr>
                  </a:glow>
                </a:effectLst>
                <a:latin typeface="IRNarges" panose="02000503000000020002" pitchFamily="2" charset="-78"/>
                <a:cs typeface="IRNarges" panose="02000503000000020002" pitchFamily="2" charset="-78"/>
              </a:rPr>
              <a:t>موت و حیات معنوی</a:t>
            </a:r>
            <a:endParaRPr lang="fa-IR" sz="4400" dirty="0">
              <a:ln>
                <a:solidFill>
                  <a:schemeClr val="bg1"/>
                </a:solidFill>
              </a:ln>
              <a:effectLst>
                <a:glow rad="139700">
                  <a:schemeClr val="accent4">
                    <a:satMod val="175000"/>
                    <a:alpha val="40000"/>
                  </a:schemeClr>
                </a:glow>
              </a:effectLst>
              <a:latin typeface="IRNarges" panose="02000503000000020002" pitchFamily="2" charset="-78"/>
              <a:cs typeface="IRNarges" panose="02000503000000020002" pitchFamily="2" charset="-78"/>
            </a:endParaRPr>
          </a:p>
        </p:txBody>
      </p:sp>
      <p:pic>
        <p:nvPicPr>
          <p:cNvPr id="9" name="Picture 2" descr="http://serze.com/wp-content/uploads/2017/01/spring-painting-natu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76"/>
            <a:ext cx="12192001" cy="6876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0803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458" name="Picture 2" descr="Image result for heart turn to stone"/>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1231" r="100000"/>
                    </a14:imgEffect>
                  </a14:imgLayer>
                </a14:imgProps>
              </a:ext>
              <a:ext uri="{28A0092B-C50C-407E-A947-70E740481C1C}">
                <a14:useLocalDpi xmlns:a14="http://schemas.microsoft.com/office/drawing/2010/main" val="0"/>
              </a:ext>
            </a:extLst>
          </a:blip>
          <a:srcRect/>
          <a:stretch>
            <a:fillRect/>
          </a:stretch>
        </p:blipFill>
        <p:spPr bwMode="auto">
          <a:xfrm rot="1557100">
            <a:off x="6634684" y="1315614"/>
            <a:ext cx="3586194" cy="3288265"/>
          </a:xfrm>
          <a:prstGeom prst="rect">
            <a:avLst/>
          </a:prstGeom>
          <a:noFill/>
          <a:effectLst>
            <a:glow rad="1397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405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3298791" cy="7480570"/>
          </a:xfrm>
          <a:prstGeom prst="rect">
            <a:avLst/>
          </a:prstGeom>
        </p:spPr>
      </p:pic>
      <p:sp>
        <p:nvSpPr>
          <p:cNvPr id="4" name="Title 1"/>
          <p:cNvSpPr txBox="1">
            <a:spLocks/>
          </p:cNvSpPr>
          <p:nvPr/>
        </p:nvSpPr>
        <p:spPr>
          <a:xfrm>
            <a:off x="1165494" y="195881"/>
            <a:ext cx="10515600" cy="2401014"/>
          </a:xfrm>
          <a:prstGeom prst="rect">
            <a:avLst/>
          </a:prstGeom>
        </p:spPr>
        <p:txBody>
          <a:bodyPr vert="horz" lIns="91440" tIns="45720" rIns="91440" bIns="45720" rtlCol="1" anchor="ctr">
            <a:normAutofit fontScale="55000" lnSpcReduction="2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fa-IR" sz="6000" dirty="0" smtClean="0">
                <a:ln>
                  <a:solidFill>
                    <a:sysClr val="windowText" lastClr="000000"/>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كُلُ</a:t>
            </a:r>
            <a:r>
              <a:rPr lang="fa-IR" sz="6000" dirty="0">
                <a:ln>
                  <a:solidFill>
                    <a:sysClr val="windowText" lastClr="000000"/>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 نَفْسٍ‏ ذائِقَةُ الْمَوْتِ </a:t>
            </a:r>
            <a:r>
              <a:rPr lang="fa-IR" sz="6000" dirty="0">
                <a:ln>
                  <a:solidFill>
                    <a:sysClr val="windowText" lastClr="000000"/>
                  </a:solidFill>
                </a:ln>
                <a:solidFill>
                  <a:srgbClr val="FF0000"/>
                </a:solidFill>
                <a:effectLst>
                  <a:glow rad="228600">
                    <a:schemeClr val="accent4">
                      <a:satMod val="175000"/>
                      <a:alpha val="40000"/>
                    </a:schemeClr>
                  </a:glow>
                </a:effectLst>
                <a:latin typeface="Neirizi" panose="02000503000000020002" pitchFamily="2" charset="0"/>
                <a:cs typeface="Neirizi" panose="02000503000000020002" pitchFamily="2" charset="0"/>
              </a:rPr>
              <a:t>وَ إِنَّما تُوَفَّوْنَ أُجُورَكُمْ يَوْمَ الْقِيامَةِ</a:t>
            </a:r>
            <a:r>
              <a:rPr lang="fa-IR" sz="6000" dirty="0">
                <a:ln>
                  <a:solidFill>
                    <a:sysClr val="windowText" lastClr="000000"/>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 فَمَنْ زُحْزِحَ عَنِ النَّارِ وَ أُدْخِلَ الْجَنَّةَ فَقَدْ فازَ وَ مَا الْحَياةُ الدُّنْيا إِلاَّ مَتاعُ الْغُرُورِ </a:t>
            </a:r>
            <a:r>
              <a:rPr lang="fa-IR" dirty="0" smtClean="0">
                <a:ln>
                  <a:solidFill>
                    <a:sysClr val="windowText" lastClr="000000"/>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(آل عمران/ 185)</a:t>
            </a:r>
            <a:endParaRPr lang="fa-IR" dirty="0">
              <a:ln>
                <a:solidFill>
                  <a:sysClr val="windowText" lastClr="000000"/>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endParaRPr>
          </a:p>
        </p:txBody>
      </p:sp>
      <p:sp>
        <p:nvSpPr>
          <p:cNvPr id="2" name="Rectangle 1"/>
          <p:cNvSpPr/>
          <p:nvPr/>
        </p:nvSpPr>
        <p:spPr>
          <a:xfrm>
            <a:off x="1774215" y="5863709"/>
            <a:ext cx="9906879" cy="769441"/>
          </a:xfrm>
          <a:prstGeom prst="rect">
            <a:avLst/>
          </a:prstGeom>
        </p:spPr>
        <p:txBody>
          <a:bodyPr wrap="none">
            <a:spAutoFit/>
          </a:bodyPr>
          <a:lstStyle/>
          <a:p>
            <a:r>
              <a:rPr lang="fa-IR" sz="4400" dirty="0">
                <a:ln w="19050">
                  <a:solidFill>
                    <a:schemeClr val="bg1"/>
                  </a:solidFill>
                </a:ln>
                <a:solidFill>
                  <a:schemeClr val="bg1"/>
                </a:solidFill>
                <a:effectLst>
                  <a:glow rad="228600">
                    <a:schemeClr val="accent2">
                      <a:satMod val="175000"/>
                      <a:alpha val="40000"/>
                    </a:schemeClr>
                  </a:glow>
                </a:effectLst>
                <a:cs typeface="Traditional Arabic" panose="02020603050405020304" pitchFamily="18" charset="-78"/>
              </a:rPr>
              <a:t>وَ أَن لَّيْسَ لِلْانسَانِ إِلَّا مَا سَعَى‏(39)وَ أَنَّ سَعْيَهُ سَوْفَ يُرَى‏(</a:t>
            </a:r>
            <a:r>
              <a:rPr lang="fa-IR" sz="4400" dirty="0" smtClean="0">
                <a:ln w="19050">
                  <a:solidFill>
                    <a:schemeClr val="bg1"/>
                  </a:solidFill>
                </a:ln>
                <a:solidFill>
                  <a:schemeClr val="bg1"/>
                </a:solidFill>
                <a:effectLst>
                  <a:glow rad="228600">
                    <a:schemeClr val="accent2">
                      <a:satMod val="175000"/>
                      <a:alpha val="40000"/>
                    </a:schemeClr>
                  </a:glow>
                </a:effectLst>
                <a:cs typeface="Traditional Arabic" panose="02020603050405020304" pitchFamily="18" charset="-78"/>
              </a:rPr>
              <a:t>40) </a:t>
            </a:r>
            <a:r>
              <a:rPr lang="fa-IR" sz="2400" dirty="0" smtClean="0">
                <a:ln w="19050">
                  <a:solidFill>
                    <a:schemeClr val="bg1"/>
                  </a:solidFill>
                </a:ln>
                <a:cs typeface="Traditional Arabic" panose="02020603050405020304" pitchFamily="18" charset="-78"/>
              </a:rPr>
              <a:t> </a:t>
            </a:r>
            <a:r>
              <a:rPr lang="fa-IR" sz="2400" dirty="0" smtClean="0">
                <a:ln w="19050">
                  <a:solidFill>
                    <a:schemeClr val="bg1"/>
                  </a:solidFill>
                </a:ln>
                <a:solidFill>
                  <a:schemeClr val="bg1"/>
                </a:solidFill>
                <a:cs typeface="Traditional Arabic" panose="02020603050405020304" pitchFamily="18" charset="-78"/>
              </a:rPr>
              <a:t>نجم</a:t>
            </a:r>
            <a:endParaRPr lang="fa-IR" sz="2400" dirty="0">
              <a:ln w="19050">
                <a:solidFill>
                  <a:schemeClr val="bg1"/>
                </a:solidFill>
              </a:ln>
              <a:solidFill>
                <a:schemeClr val="bg1"/>
              </a:solidFill>
            </a:endParaRPr>
          </a:p>
        </p:txBody>
      </p:sp>
    </p:spTree>
    <p:extLst>
      <p:ext uri="{BB962C8B-B14F-4D97-AF65-F5344CB8AC3E}">
        <p14:creationId xmlns:p14="http://schemas.microsoft.com/office/powerpoint/2010/main" val="205908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589506"/>
            <a:ext cx="5810656" cy="3268494"/>
          </a:xfrm>
          <a:prstGeom prst="rect">
            <a:avLst/>
          </a:prstGeom>
        </p:spPr>
      </p:pic>
      <p:pic>
        <p:nvPicPr>
          <p:cNvPr id="20484" name="Picture 4" descr="Image result for fazenda de soja"/>
          <p:cNvPicPr>
            <a:picLocks noChangeAspect="1" noChangeArrowheads="1"/>
          </p:cNvPicPr>
          <p:nvPr/>
        </p:nvPicPr>
        <p:blipFill rotWithShape="1">
          <a:blip r:embed="rId3">
            <a:extLst>
              <a:ext uri="{28A0092B-C50C-407E-A947-70E740481C1C}">
                <a14:useLocalDpi xmlns:a14="http://schemas.microsoft.com/office/drawing/2010/main" val="0"/>
              </a:ext>
            </a:extLst>
          </a:blip>
          <a:srcRect l="4963" r="4916"/>
          <a:stretch/>
        </p:blipFill>
        <p:spPr bwMode="auto">
          <a:xfrm>
            <a:off x="5814202" y="0"/>
            <a:ext cx="6374555" cy="358950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963704" y="4531255"/>
            <a:ext cx="6228296" cy="1077218"/>
          </a:xfrm>
          <a:prstGeom prst="rect">
            <a:avLst/>
          </a:prstGeom>
        </p:spPr>
        <p:txBody>
          <a:bodyPr wrap="square">
            <a:spAutoFit/>
          </a:bodyPr>
          <a:lstStyle/>
          <a:p>
            <a:pPr algn="ctr"/>
            <a:r>
              <a:rPr lang="fa-IR" sz="3200" dirty="0" smtClean="0">
                <a:cs typeface="B Koodak" panose="00000700000000000000" pitchFamily="2" charset="-78"/>
              </a:rPr>
              <a:t>در </a:t>
            </a:r>
            <a:r>
              <a:rPr lang="fa-IR" sz="3200" dirty="0">
                <a:cs typeface="B Koodak" panose="00000700000000000000" pitchFamily="2" charset="-78"/>
              </a:rPr>
              <a:t>بهاران سرّها پیدا </a:t>
            </a:r>
            <a:r>
              <a:rPr lang="fa-IR" sz="3200" dirty="0" smtClean="0">
                <a:cs typeface="B Koodak" panose="00000700000000000000" pitchFamily="2" charset="-78"/>
              </a:rPr>
              <a:t>شود</a:t>
            </a:r>
          </a:p>
          <a:p>
            <a:pPr algn="ctr"/>
            <a:r>
              <a:rPr lang="fa-IR" sz="3200" dirty="0" smtClean="0">
                <a:cs typeface="B Koodak" panose="00000700000000000000" pitchFamily="2" charset="-78"/>
              </a:rPr>
              <a:t>هرچه </a:t>
            </a:r>
            <a:r>
              <a:rPr lang="fa-IR" sz="3200" dirty="0">
                <a:cs typeface="B Koodak" panose="00000700000000000000" pitchFamily="2" charset="-78"/>
              </a:rPr>
              <a:t>خورده است این زمین رسوا </a:t>
            </a:r>
            <a:r>
              <a:rPr lang="fa-IR" sz="3200" dirty="0" smtClean="0">
                <a:cs typeface="B Koodak" panose="00000700000000000000" pitchFamily="2" charset="-78"/>
              </a:rPr>
              <a:t>شود</a:t>
            </a:r>
          </a:p>
        </p:txBody>
      </p:sp>
      <p:sp>
        <p:nvSpPr>
          <p:cNvPr id="5" name="Rectangle 4"/>
          <p:cNvSpPr/>
          <p:nvPr/>
        </p:nvSpPr>
        <p:spPr>
          <a:xfrm>
            <a:off x="-210766" y="983051"/>
            <a:ext cx="6096000" cy="1323439"/>
          </a:xfrm>
          <a:prstGeom prst="rect">
            <a:avLst/>
          </a:prstGeom>
        </p:spPr>
        <p:txBody>
          <a:bodyPr>
            <a:spAutoFit/>
          </a:bodyPr>
          <a:lstStyle/>
          <a:p>
            <a:pPr algn="ctr"/>
            <a:r>
              <a:rPr lang="fa-IR" sz="4000" dirty="0">
                <a:cs typeface="B Koodak" panose="00000700000000000000" pitchFamily="2" charset="-78"/>
              </a:rPr>
              <a:t>این بهار نو ز بعد برگ </a:t>
            </a:r>
            <a:r>
              <a:rPr lang="fa-IR" sz="4000" dirty="0" smtClean="0">
                <a:cs typeface="B Koodak" panose="00000700000000000000" pitchFamily="2" charset="-78"/>
              </a:rPr>
              <a:t>ریز</a:t>
            </a:r>
          </a:p>
          <a:p>
            <a:pPr algn="ctr"/>
            <a:r>
              <a:rPr lang="fa-IR" sz="4000" dirty="0" smtClean="0">
                <a:cs typeface="B Koodak" panose="00000700000000000000" pitchFamily="2" charset="-78"/>
              </a:rPr>
              <a:t>هست </a:t>
            </a:r>
            <a:r>
              <a:rPr lang="fa-IR" sz="4000" dirty="0">
                <a:cs typeface="B Koodak" panose="00000700000000000000" pitchFamily="2" charset="-78"/>
              </a:rPr>
              <a:t>برهان بر وجود رستخیز</a:t>
            </a:r>
          </a:p>
        </p:txBody>
      </p:sp>
      <p:sp>
        <p:nvSpPr>
          <p:cNvPr id="6" name="Rectangle 5"/>
          <p:cNvSpPr/>
          <p:nvPr/>
        </p:nvSpPr>
        <p:spPr>
          <a:xfrm>
            <a:off x="6316892" y="6180890"/>
            <a:ext cx="667169" cy="369332"/>
          </a:xfrm>
          <a:prstGeom prst="rect">
            <a:avLst/>
          </a:prstGeom>
        </p:spPr>
        <p:txBody>
          <a:bodyPr wrap="none">
            <a:spAutoFit/>
          </a:bodyPr>
          <a:lstStyle/>
          <a:p>
            <a:r>
              <a:rPr lang="fa-IR" dirty="0">
                <a:cs typeface="B Koodak" panose="00000700000000000000" pitchFamily="2" charset="-78"/>
              </a:rPr>
              <a:t>مولوی</a:t>
            </a:r>
            <a:endParaRPr lang="fa-IR" dirty="0"/>
          </a:p>
        </p:txBody>
      </p:sp>
    </p:spTree>
    <p:extLst>
      <p:ext uri="{BB962C8B-B14F-4D97-AF65-F5344CB8AC3E}">
        <p14:creationId xmlns:p14="http://schemas.microsoft.com/office/powerpoint/2010/main" val="236068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heel(1)">
                                      <p:cBhvr>
                                        <p:cTn id="7" dur="2000"/>
                                        <p:tgtEl>
                                          <p:spTgt spid="20484"/>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
            <a:ext cx="12140216" cy="6858002"/>
          </a:xfrm>
          <a:prstGeom prst="rect">
            <a:avLst/>
          </a:prstGeom>
        </p:spPr>
      </p:pic>
      <p:sp>
        <p:nvSpPr>
          <p:cNvPr id="4" name="Title 1"/>
          <p:cNvSpPr txBox="1">
            <a:spLocks/>
          </p:cNvSpPr>
          <p:nvPr/>
        </p:nvSpPr>
        <p:spPr>
          <a:xfrm>
            <a:off x="3450664" y="1012617"/>
            <a:ext cx="5211360" cy="5609974"/>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fa-IR" sz="3200" dirty="0" smtClean="0">
                <a:latin typeface="IRJadid" panose="02000503000000020002" pitchFamily="2" charset="-78"/>
                <a:cs typeface="IRJadid" panose="02000503000000020002" pitchFamily="2" charset="-78"/>
              </a:rPr>
              <a:t>بهارِ زمین...</a:t>
            </a:r>
          </a:p>
          <a:p>
            <a:pPr algn="ctr">
              <a:lnSpc>
                <a:spcPct val="170000"/>
              </a:lnSpc>
            </a:pPr>
            <a:r>
              <a:rPr lang="fa-IR" sz="3200" dirty="0" smtClean="0">
                <a:latin typeface="IRTerafik" panose="02000503000000020002" pitchFamily="2" charset="-78"/>
                <a:cs typeface="IRTerafik" panose="02000503000000020002" pitchFamily="2" charset="-78"/>
              </a:rPr>
              <a:t>رویش گیاهان در زمین، به چه عواملی بستگی دارد؟</a:t>
            </a:r>
          </a:p>
          <a:p>
            <a:pPr algn="ctr">
              <a:lnSpc>
                <a:spcPct val="170000"/>
              </a:lnSpc>
            </a:pPr>
            <a:r>
              <a:rPr lang="fa-IR" sz="3200" dirty="0" smtClean="0">
                <a:latin typeface="IRTerafik" panose="02000503000000020002" pitchFamily="2" charset="-78"/>
                <a:cs typeface="IRTerafik" panose="02000503000000020002" pitchFamily="2" charset="-78"/>
              </a:rPr>
              <a:t>1- زمین</a:t>
            </a:r>
          </a:p>
          <a:p>
            <a:pPr algn="ctr">
              <a:lnSpc>
                <a:spcPct val="170000"/>
              </a:lnSpc>
            </a:pPr>
            <a:r>
              <a:rPr lang="fa-IR" sz="3200" dirty="0" smtClean="0">
                <a:latin typeface="IRTerafik" panose="02000503000000020002" pitchFamily="2" charset="-78"/>
                <a:cs typeface="IRTerafik" panose="02000503000000020002" pitchFamily="2" charset="-78"/>
              </a:rPr>
              <a:t> 2- بذر</a:t>
            </a:r>
          </a:p>
          <a:p>
            <a:pPr algn="ctr">
              <a:lnSpc>
                <a:spcPct val="170000"/>
              </a:lnSpc>
            </a:pPr>
            <a:r>
              <a:rPr lang="fa-IR" sz="3200" dirty="0" smtClean="0">
                <a:latin typeface="IRTerafik" panose="02000503000000020002" pitchFamily="2" charset="-78"/>
                <a:cs typeface="IRTerafik" panose="02000503000000020002" pitchFamily="2" charset="-78"/>
              </a:rPr>
              <a:t> 3- باران</a:t>
            </a:r>
          </a:p>
          <a:p>
            <a:pPr algn="ctr">
              <a:lnSpc>
                <a:spcPct val="170000"/>
              </a:lnSpc>
            </a:pPr>
            <a:r>
              <a:rPr lang="fa-IR" sz="3200" dirty="0" smtClean="0">
                <a:latin typeface="IRTerafik" panose="02000503000000020002" pitchFamily="2" charset="-78"/>
                <a:cs typeface="IRTerafik" panose="02000503000000020002" pitchFamily="2" charset="-78"/>
              </a:rPr>
              <a:t> 4- باغبان</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2" y="3483844"/>
            <a:ext cx="3374156" cy="33741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506" name="Picture 2" descr="Image result for â«Ú©Ø´Ø§ÙØ±Ø²â¬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3064" y="-2"/>
            <a:ext cx="3570051" cy="34245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1508"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32" y="41325"/>
            <a:ext cx="3554957" cy="33841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1510" name="Picture 6" descr="Image result for â«Ø§Ø¨Ø± Ø¨Ø§Ø±Ø§Ùâ¬â"/>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7936" y="3424573"/>
            <a:ext cx="3481517" cy="34023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39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528" fill="hold" nodeType="clickEffect">
                                  <p:stCondLst>
                                    <p:cond delay="0"/>
                                  </p:stCondLst>
                                  <p:childTnLst>
                                    <p:set>
                                      <p:cBhvr>
                                        <p:cTn id="27" dur="1" fill="hold">
                                          <p:stCondLst>
                                            <p:cond delay="0"/>
                                          </p:stCondLst>
                                        </p:cTn>
                                        <p:tgtEl>
                                          <p:spTgt spid="21508"/>
                                        </p:tgtEl>
                                        <p:attrNameLst>
                                          <p:attrName>style.visibility</p:attrName>
                                        </p:attrNameLst>
                                      </p:cBhvr>
                                      <p:to>
                                        <p:strVal val="visible"/>
                                      </p:to>
                                    </p:set>
                                    <p:anim calcmode="lin" valueType="num">
                                      <p:cBhvr>
                                        <p:cTn id="28" dur="500" fill="hold"/>
                                        <p:tgtEl>
                                          <p:spTgt spid="21508"/>
                                        </p:tgtEl>
                                        <p:attrNameLst>
                                          <p:attrName>ppt_w</p:attrName>
                                        </p:attrNameLst>
                                      </p:cBhvr>
                                      <p:tavLst>
                                        <p:tav tm="0">
                                          <p:val>
                                            <p:fltVal val="0"/>
                                          </p:val>
                                        </p:tav>
                                        <p:tav tm="100000">
                                          <p:val>
                                            <p:strVal val="#ppt_w"/>
                                          </p:val>
                                        </p:tav>
                                      </p:tavLst>
                                    </p:anim>
                                    <p:anim calcmode="lin" valueType="num">
                                      <p:cBhvr>
                                        <p:cTn id="29" dur="500" fill="hold"/>
                                        <p:tgtEl>
                                          <p:spTgt spid="21508"/>
                                        </p:tgtEl>
                                        <p:attrNameLst>
                                          <p:attrName>ppt_h</p:attrName>
                                        </p:attrNameLst>
                                      </p:cBhvr>
                                      <p:tavLst>
                                        <p:tav tm="0">
                                          <p:val>
                                            <p:fltVal val="0"/>
                                          </p:val>
                                        </p:tav>
                                        <p:tav tm="100000">
                                          <p:val>
                                            <p:strVal val="#ppt_h"/>
                                          </p:val>
                                        </p:tav>
                                      </p:tavLst>
                                    </p:anim>
                                    <p:anim calcmode="lin" valueType="num">
                                      <p:cBhvr>
                                        <p:cTn id="30" dur="500" fill="hold"/>
                                        <p:tgtEl>
                                          <p:spTgt spid="21508"/>
                                        </p:tgtEl>
                                        <p:attrNameLst>
                                          <p:attrName>ppt_x</p:attrName>
                                        </p:attrNameLst>
                                      </p:cBhvr>
                                      <p:tavLst>
                                        <p:tav tm="0">
                                          <p:val>
                                            <p:fltVal val="0.5"/>
                                          </p:val>
                                        </p:tav>
                                        <p:tav tm="100000">
                                          <p:val>
                                            <p:strVal val="#ppt_x"/>
                                          </p:val>
                                        </p:tav>
                                      </p:tavLst>
                                    </p:anim>
                                    <p:anim calcmode="lin" valueType="num">
                                      <p:cBhvr>
                                        <p:cTn id="31" dur="500" fill="hold"/>
                                        <p:tgtEl>
                                          <p:spTgt spid="21508"/>
                                        </p:tgtEl>
                                        <p:attrNameLst>
                                          <p:attrName>ppt_y</p:attrName>
                                        </p:attrNameLst>
                                      </p:cBhvr>
                                      <p:tavLst>
                                        <p:tav tm="0">
                                          <p:val>
                                            <p:fltVal val="0.5"/>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1000"/>
                                        <p:tgtEl>
                                          <p:spTgt spid="4">
                                            <p:txEl>
                                              <p:pRg st="3" end="3"/>
                                            </p:txEl>
                                          </p:spTgt>
                                        </p:tgtEl>
                                      </p:cBhvr>
                                    </p:animEffect>
                                    <p:anim calcmode="lin" valueType="num">
                                      <p:cBhvr>
                                        <p:cTn id="3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528"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 calcmode="lin" valueType="num">
                                      <p:cBhvr>
                                        <p:cTn id="45" dur="500" fill="hold"/>
                                        <p:tgtEl>
                                          <p:spTgt spid="7"/>
                                        </p:tgtEl>
                                        <p:attrNameLst>
                                          <p:attrName>ppt_x</p:attrName>
                                        </p:attrNameLst>
                                      </p:cBhvr>
                                      <p:tavLst>
                                        <p:tav tm="0">
                                          <p:val>
                                            <p:fltVal val="0.5"/>
                                          </p:val>
                                        </p:tav>
                                        <p:tav tm="100000">
                                          <p:val>
                                            <p:strVal val="#ppt_x"/>
                                          </p:val>
                                        </p:tav>
                                      </p:tavLst>
                                    </p:anim>
                                    <p:anim calcmode="lin" valueType="num">
                                      <p:cBhvr>
                                        <p:cTn id="46"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animEffect transition="in" filter="fade">
                                      <p:cBhvr>
                                        <p:cTn id="51" dur="1000"/>
                                        <p:tgtEl>
                                          <p:spTgt spid="4">
                                            <p:txEl>
                                              <p:pRg st="4" end="4"/>
                                            </p:txEl>
                                          </p:spTgt>
                                        </p:tgtEl>
                                      </p:cBhvr>
                                    </p:animEffect>
                                    <p:anim calcmode="lin" valueType="num">
                                      <p:cBhvr>
                                        <p:cTn id="5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3" presetClass="entr" presetSubtype="528" fill="hold" nodeType="clickEffect">
                                  <p:stCondLst>
                                    <p:cond delay="0"/>
                                  </p:stCondLst>
                                  <p:childTnLst>
                                    <p:set>
                                      <p:cBhvr>
                                        <p:cTn id="57" dur="1" fill="hold">
                                          <p:stCondLst>
                                            <p:cond delay="0"/>
                                          </p:stCondLst>
                                        </p:cTn>
                                        <p:tgtEl>
                                          <p:spTgt spid="21510"/>
                                        </p:tgtEl>
                                        <p:attrNameLst>
                                          <p:attrName>style.visibility</p:attrName>
                                        </p:attrNameLst>
                                      </p:cBhvr>
                                      <p:to>
                                        <p:strVal val="visible"/>
                                      </p:to>
                                    </p:set>
                                    <p:anim calcmode="lin" valueType="num">
                                      <p:cBhvr>
                                        <p:cTn id="58" dur="500" fill="hold"/>
                                        <p:tgtEl>
                                          <p:spTgt spid="21510"/>
                                        </p:tgtEl>
                                        <p:attrNameLst>
                                          <p:attrName>ppt_w</p:attrName>
                                        </p:attrNameLst>
                                      </p:cBhvr>
                                      <p:tavLst>
                                        <p:tav tm="0">
                                          <p:val>
                                            <p:fltVal val="0"/>
                                          </p:val>
                                        </p:tav>
                                        <p:tav tm="100000">
                                          <p:val>
                                            <p:strVal val="#ppt_w"/>
                                          </p:val>
                                        </p:tav>
                                      </p:tavLst>
                                    </p:anim>
                                    <p:anim calcmode="lin" valueType="num">
                                      <p:cBhvr>
                                        <p:cTn id="59" dur="500" fill="hold"/>
                                        <p:tgtEl>
                                          <p:spTgt spid="21510"/>
                                        </p:tgtEl>
                                        <p:attrNameLst>
                                          <p:attrName>ppt_h</p:attrName>
                                        </p:attrNameLst>
                                      </p:cBhvr>
                                      <p:tavLst>
                                        <p:tav tm="0">
                                          <p:val>
                                            <p:fltVal val="0"/>
                                          </p:val>
                                        </p:tav>
                                        <p:tav tm="100000">
                                          <p:val>
                                            <p:strVal val="#ppt_h"/>
                                          </p:val>
                                        </p:tav>
                                      </p:tavLst>
                                    </p:anim>
                                    <p:anim calcmode="lin" valueType="num">
                                      <p:cBhvr>
                                        <p:cTn id="60" dur="500" fill="hold"/>
                                        <p:tgtEl>
                                          <p:spTgt spid="21510"/>
                                        </p:tgtEl>
                                        <p:attrNameLst>
                                          <p:attrName>ppt_x</p:attrName>
                                        </p:attrNameLst>
                                      </p:cBhvr>
                                      <p:tavLst>
                                        <p:tav tm="0">
                                          <p:val>
                                            <p:fltVal val="0.5"/>
                                          </p:val>
                                        </p:tav>
                                        <p:tav tm="100000">
                                          <p:val>
                                            <p:strVal val="#ppt_x"/>
                                          </p:val>
                                        </p:tav>
                                      </p:tavLst>
                                    </p:anim>
                                    <p:anim calcmode="lin" valueType="num">
                                      <p:cBhvr>
                                        <p:cTn id="61" dur="500" fill="hold"/>
                                        <p:tgtEl>
                                          <p:spTgt spid="21510"/>
                                        </p:tgtEl>
                                        <p:attrNameLst>
                                          <p:attrName>ppt_y</p:attrName>
                                        </p:attrNameLst>
                                      </p:cBhvr>
                                      <p:tavLst>
                                        <p:tav tm="0">
                                          <p:val>
                                            <p:fltVal val="0.5"/>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grpId="0" nodeType="clickEffect">
                                  <p:stCondLst>
                                    <p:cond delay="0"/>
                                  </p:stCondLst>
                                  <p:childTnLst>
                                    <p:set>
                                      <p:cBhvr>
                                        <p:cTn id="65" dur="1" fill="hold">
                                          <p:stCondLst>
                                            <p:cond delay="0"/>
                                          </p:stCondLst>
                                        </p:cTn>
                                        <p:tgtEl>
                                          <p:spTgt spid="4">
                                            <p:txEl>
                                              <p:pRg st="5" end="5"/>
                                            </p:txEl>
                                          </p:spTgt>
                                        </p:tgtEl>
                                        <p:attrNameLst>
                                          <p:attrName>style.visibility</p:attrName>
                                        </p:attrNameLst>
                                      </p:cBhvr>
                                      <p:to>
                                        <p:strVal val="visible"/>
                                      </p:to>
                                    </p:set>
                                    <p:animEffect transition="in" filter="fade">
                                      <p:cBhvr>
                                        <p:cTn id="66" dur="1000"/>
                                        <p:tgtEl>
                                          <p:spTgt spid="4">
                                            <p:txEl>
                                              <p:pRg st="5" end="5"/>
                                            </p:txEl>
                                          </p:spTgt>
                                        </p:tgtEl>
                                      </p:cBhvr>
                                    </p:animEffect>
                                    <p:anim calcmode="lin" valueType="num">
                                      <p:cBhvr>
                                        <p:cTn id="67"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68"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3" presetClass="entr" presetSubtype="528" fill="hold" nodeType="clickEffect">
                                  <p:stCondLst>
                                    <p:cond delay="0"/>
                                  </p:stCondLst>
                                  <p:childTnLst>
                                    <p:set>
                                      <p:cBhvr>
                                        <p:cTn id="72" dur="1" fill="hold">
                                          <p:stCondLst>
                                            <p:cond delay="0"/>
                                          </p:stCondLst>
                                        </p:cTn>
                                        <p:tgtEl>
                                          <p:spTgt spid="21506"/>
                                        </p:tgtEl>
                                        <p:attrNameLst>
                                          <p:attrName>style.visibility</p:attrName>
                                        </p:attrNameLst>
                                      </p:cBhvr>
                                      <p:to>
                                        <p:strVal val="visible"/>
                                      </p:to>
                                    </p:set>
                                    <p:anim calcmode="lin" valueType="num">
                                      <p:cBhvr>
                                        <p:cTn id="73" dur="500" fill="hold"/>
                                        <p:tgtEl>
                                          <p:spTgt spid="21506"/>
                                        </p:tgtEl>
                                        <p:attrNameLst>
                                          <p:attrName>ppt_w</p:attrName>
                                        </p:attrNameLst>
                                      </p:cBhvr>
                                      <p:tavLst>
                                        <p:tav tm="0">
                                          <p:val>
                                            <p:fltVal val="0"/>
                                          </p:val>
                                        </p:tav>
                                        <p:tav tm="100000">
                                          <p:val>
                                            <p:strVal val="#ppt_w"/>
                                          </p:val>
                                        </p:tav>
                                      </p:tavLst>
                                    </p:anim>
                                    <p:anim calcmode="lin" valueType="num">
                                      <p:cBhvr>
                                        <p:cTn id="74" dur="500" fill="hold"/>
                                        <p:tgtEl>
                                          <p:spTgt spid="21506"/>
                                        </p:tgtEl>
                                        <p:attrNameLst>
                                          <p:attrName>ppt_h</p:attrName>
                                        </p:attrNameLst>
                                      </p:cBhvr>
                                      <p:tavLst>
                                        <p:tav tm="0">
                                          <p:val>
                                            <p:fltVal val="0"/>
                                          </p:val>
                                        </p:tav>
                                        <p:tav tm="100000">
                                          <p:val>
                                            <p:strVal val="#ppt_h"/>
                                          </p:val>
                                        </p:tav>
                                      </p:tavLst>
                                    </p:anim>
                                    <p:anim calcmode="lin" valueType="num">
                                      <p:cBhvr>
                                        <p:cTn id="75" dur="500" fill="hold"/>
                                        <p:tgtEl>
                                          <p:spTgt spid="21506"/>
                                        </p:tgtEl>
                                        <p:attrNameLst>
                                          <p:attrName>ppt_x</p:attrName>
                                        </p:attrNameLst>
                                      </p:cBhvr>
                                      <p:tavLst>
                                        <p:tav tm="0">
                                          <p:val>
                                            <p:fltVal val="0.5"/>
                                          </p:val>
                                        </p:tav>
                                        <p:tav tm="100000">
                                          <p:val>
                                            <p:strVal val="#ppt_x"/>
                                          </p:val>
                                        </p:tav>
                                      </p:tavLst>
                                    </p:anim>
                                    <p:anim calcmode="lin" valueType="num">
                                      <p:cBhvr>
                                        <p:cTn id="76" dur="500" fill="hold"/>
                                        <p:tgtEl>
                                          <p:spTgt spid="2150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FEDF0"/>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3919" y="-19181"/>
            <a:ext cx="10301591" cy="6862243"/>
          </a:xfrm>
          <a:prstGeom prst="rect">
            <a:avLst/>
          </a:prstGeom>
        </p:spPr>
      </p:pic>
      <p:pic>
        <p:nvPicPr>
          <p:cNvPr id="16"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925" y="3458911"/>
            <a:ext cx="3554957" cy="33841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419078" y="0"/>
            <a:ext cx="7927253" cy="1384089"/>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smtClean="0">
                <a:ln>
                  <a:solidFill>
                    <a:sysClr val="windowText" lastClr="000000"/>
                  </a:solidFill>
                </a:ln>
                <a:solidFill>
                  <a:srgbClr val="0070C0"/>
                </a:solidFill>
                <a:latin typeface="IRTitr" panose="02000506000000020002" pitchFamily="2" charset="-78"/>
                <a:cs typeface="IRTitr" panose="02000506000000020002" pitchFamily="2" charset="-78"/>
              </a:rPr>
              <a:t>شباهت های حیات زمین با حیات انسان</a:t>
            </a:r>
          </a:p>
        </p:txBody>
      </p:sp>
      <p:sp>
        <p:nvSpPr>
          <p:cNvPr id="5" name="Title 1"/>
          <p:cNvSpPr txBox="1">
            <a:spLocks/>
          </p:cNvSpPr>
          <p:nvPr/>
        </p:nvSpPr>
        <p:spPr>
          <a:xfrm>
            <a:off x="-39118" y="1048045"/>
            <a:ext cx="7806252" cy="2363895"/>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200" dirty="0" smtClean="0">
                <a:latin typeface="IRTerafik" panose="02000503000000020002" pitchFamily="2" charset="-78"/>
                <a:cs typeface="IRTerafik" panose="02000503000000020002" pitchFamily="2" charset="-78"/>
              </a:rPr>
              <a:t>1- قلب انسان، مانند همان زمین است</a:t>
            </a:r>
          </a:p>
          <a:p>
            <a:r>
              <a:rPr lang="fa-IR" sz="3200" dirty="0" smtClean="0">
                <a:latin typeface="IRTerafik" panose="02000503000000020002" pitchFamily="2" charset="-78"/>
                <a:cs typeface="IRTerafik" panose="02000503000000020002" pitchFamily="2" charset="-78"/>
              </a:rPr>
              <a:t>2- افکار و اعمال انسان مثل بذر است</a:t>
            </a:r>
          </a:p>
          <a:p>
            <a:r>
              <a:rPr lang="fa-IR" sz="3200" dirty="0" smtClean="0">
                <a:latin typeface="IRTerafik" panose="02000503000000020002" pitchFamily="2" charset="-78"/>
                <a:cs typeface="IRTerafik" panose="02000503000000020002" pitchFamily="2" charset="-78"/>
              </a:rPr>
              <a:t>3- نفس انسان، مانند باغبان است</a:t>
            </a:r>
          </a:p>
          <a:p>
            <a:r>
              <a:rPr lang="fa-IR" sz="3200" dirty="0" smtClean="0">
                <a:latin typeface="IRTerafik" panose="02000503000000020002" pitchFamily="2" charset="-78"/>
                <a:cs typeface="IRTerafik" panose="02000503000000020002" pitchFamily="2" charset="-78"/>
              </a:rPr>
              <a:t>4- قرآن، نیز مثل باران است که از آسمان نازل میشود</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5865" y="3418764"/>
            <a:ext cx="3439236" cy="3439236"/>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992" y="3500572"/>
            <a:ext cx="3374156" cy="33741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05250" y="3446060"/>
            <a:ext cx="3295934" cy="32959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Picture 2" descr="Image result for â«Ú©Ø´Ø§ÙØ±Ø²â¬â"/>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992" y="3475362"/>
            <a:ext cx="3570051" cy="34245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2530" name="Picture 2" descr="Related imag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62342" y="3501889"/>
            <a:ext cx="3295934" cy="319408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1664" y="3515534"/>
            <a:ext cx="3440280" cy="332752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5" name="Picture 14"/>
          <p:cNvPicPr>
            <a:picLocks noChangeAspect="1"/>
          </p:cNvPicPr>
          <p:nvPr/>
        </p:nvPicPr>
        <p:blipFill rotWithShape="1">
          <a:blip r:embed="rId11" cstate="print">
            <a:extLst>
              <a:ext uri="{28A0092B-C50C-407E-A947-70E740481C1C}">
                <a14:useLocalDpi xmlns:a14="http://schemas.microsoft.com/office/drawing/2010/main" val="0"/>
              </a:ext>
            </a:extLst>
          </a:blip>
          <a:srcRect l="10766" r="1510"/>
          <a:stretch/>
        </p:blipFill>
        <p:spPr>
          <a:xfrm>
            <a:off x="8962342" y="3481461"/>
            <a:ext cx="3295934" cy="322513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31351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52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fltVal val="0.5"/>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52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ppt_x</p:attrName>
                                        </p:attrNameLst>
                                      </p:cBhvr>
                                      <p:tavLst>
                                        <p:tav tm="0">
                                          <p:val>
                                            <p:fltVal val="0.5"/>
                                          </p:val>
                                        </p:tav>
                                        <p:tav tm="100000">
                                          <p:val>
                                            <p:strVal val="#ppt_x"/>
                                          </p:val>
                                        </p:tav>
                                      </p:tavLst>
                                    </p:anim>
                                    <p:anim calcmode="lin" valueType="num">
                                      <p:cBhvr>
                                        <p:cTn id="30" dur="500" fill="hold"/>
                                        <p:tgtEl>
                                          <p:spTgt spid="16"/>
                                        </p:tgtEl>
                                        <p:attrNameLst>
                                          <p:attrName>ppt_y</p:attrName>
                                        </p:attrNameLst>
                                      </p:cBhvr>
                                      <p:tavLst>
                                        <p:tav tm="0">
                                          <p:val>
                                            <p:fltVal val="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 calcmode="lin" valueType="num">
                                      <p:cBhvr additive="base">
                                        <p:cTn id="3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528"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528"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 calcmode="lin" valueType="num">
                                      <p:cBhvr>
                                        <p:cTn id="51" dur="500" fill="hold"/>
                                        <p:tgtEl>
                                          <p:spTgt spid="6"/>
                                        </p:tgtEl>
                                        <p:attrNameLst>
                                          <p:attrName>ppt_x</p:attrName>
                                        </p:attrNameLst>
                                      </p:cBhvr>
                                      <p:tavLst>
                                        <p:tav tm="0">
                                          <p:val>
                                            <p:fltVal val="0.5"/>
                                          </p:val>
                                        </p:tav>
                                        <p:tav tm="100000">
                                          <p:val>
                                            <p:strVal val="#ppt_x"/>
                                          </p:val>
                                        </p:tav>
                                      </p:tavLst>
                                    </p:anim>
                                    <p:anim calcmode="lin" valueType="num">
                                      <p:cBhvr>
                                        <p:cTn id="52"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5">
                                            <p:txEl>
                                              <p:pRg st="2" end="2"/>
                                            </p:txEl>
                                          </p:spTgt>
                                        </p:tgtEl>
                                        <p:attrNameLst>
                                          <p:attrName>style.visibility</p:attrName>
                                        </p:attrNameLst>
                                      </p:cBhvr>
                                      <p:to>
                                        <p:strVal val="visible"/>
                                      </p:to>
                                    </p:set>
                                    <p:anim calcmode="lin" valueType="num">
                                      <p:cBhvr additive="base">
                                        <p:cTn id="5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3" presetClass="entr" presetSubtype="528" fill="hold" nodeType="clickEffect">
                                  <p:stCondLst>
                                    <p:cond delay="0"/>
                                  </p:stCondLst>
                                  <p:childTnLst>
                                    <p:set>
                                      <p:cBhvr>
                                        <p:cTn id="62" dur="1" fill="hold">
                                          <p:stCondLst>
                                            <p:cond delay="0"/>
                                          </p:stCondLst>
                                        </p:cTn>
                                        <p:tgtEl>
                                          <p:spTgt spid="22530"/>
                                        </p:tgtEl>
                                        <p:attrNameLst>
                                          <p:attrName>style.visibility</p:attrName>
                                        </p:attrNameLst>
                                      </p:cBhvr>
                                      <p:to>
                                        <p:strVal val="visible"/>
                                      </p:to>
                                    </p:set>
                                    <p:anim calcmode="lin" valueType="num">
                                      <p:cBhvr>
                                        <p:cTn id="63" dur="500" fill="hold"/>
                                        <p:tgtEl>
                                          <p:spTgt spid="22530"/>
                                        </p:tgtEl>
                                        <p:attrNameLst>
                                          <p:attrName>ppt_w</p:attrName>
                                        </p:attrNameLst>
                                      </p:cBhvr>
                                      <p:tavLst>
                                        <p:tav tm="0">
                                          <p:val>
                                            <p:fltVal val="0"/>
                                          </p:val>
                                        </p:tav>
                                        <p:tav tm="100000">
                                          <p:val>
                                            <p:strVal val="#ppt_w"/>
                                          </p:val>
                                        </p:tav>
                                      </p:tavLst>
                                    </p:anim>
                                    <p:anim calcmode="lin" valueType="num">
                                      <p:cBhvr>
                                        <p:cTn id="64" dur="500" fill="hold"/>
                                        <p:tgtEl>
                                          <p:spTgt spid="22530"/>
                                        </p:tgtEl>
                                        <p:attrNameLst>
                                          <p:attrName>ppt_h</p:attrName>
                                        </p:attrNameLst>
                                      </p:cBhvr>
                                      <p:tavLst>
                                        <p:tav tm="0">
                                          <p:val>
                                            <p:fltVal val="0"/>
                                          </p:val>
                                        </p:tav>
                                        <p:tav tm="100000">
                                          <p:val>
                                            <p:strVal val="#ppt_h"/>
                                          </p:val>
                                        </p:tav>
                                      </p:tavLst>
                                    </p:anim>
                                    <p:anim calcmode="lin" valueType="num">
                                      <p:cBhvr>
                                        <p:cTn id="65" dur="500" fill="hold"/>
                                        <p:tgtEl>
                                          <p:spTgt spid="22530"/>
                                        </p:tgtEl>
                                        <p:attrNameLst>
                                          <p:attrName>ppt_x</p:attrName>
                                        </p:attrNameLst>
                                      </p:cBhvr>
                                      <p:tavLst>
                                        <p:tav tm="0">
                                          <p:val>
                                            <p:fltVal val="0.5"/>
                                          </p:val>
                                        </p:tav>
                                        <p:tav tm="100000">
                                          <p:val>
                                            <p:strVal val="#ppt_x"/>
                                          </p:val>
                                        </p:tav>
                                      </p:tavLst>
                                    </p:anim>
                                    <p:anim calcmode="lin" valueType="num">
                                      <p:cBhvr>
                                        <p:cTn id="66" dur="500" fill="hold"/>
                                        <p:tgtEl>
                                          <p:spTgt spid="22530"/>
                                        </p:tgtEl>
                                        <p:attrNameLst>
                                          <p:attrName>ppt_y</p:attrName>
                                        </p:attrNameLst>
                                      </p:cBhvr>
                                      <p:tavLst>
                                        <p:tav tm="0">
                                          <p:val>
                                            <p:fltVal val="0.5"/>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528" fill="hold" nodeType="click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 calcmode="lin" valueType="num">
                                      <p:cBhvr>
                                        <p:cTn id="73" dur="500" fill="hold"/>
                                        <p:tgtEl>
                                          <p:spTgt spid="12"/>
                                        </p:tgtEl>
                                        <p:attrNameLst>
                                          <p:attrName>ppt_x</p:attrName>
                                        </p:attrNameLst>
                                      </p:cBhvr>
                                      <p:tavLst>
                                        <p:tav tm="0">
                                          <p:val>
                                            <p:fltVal val="0.5"/>
                                          </p:val>
                                        </p:tav>
                                        <p:tav tm="100000">
                                          <p:val>
                                            <p:strVal val="#ppt_x"/>
                                          </p:val>
                                        </p:tav>
                                      </p:tavLst>
                                    </p:anim>
                                    <p:anim calcmode="lin" valueType="num">
                                      <p:cBhvr>
                                        <p:cTn id="74"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
                                            <p:txEl>
                                              <p:pRg st="3" end="3"/>
                                            </p:txEl>
                                          </p:spTgt>
                                        </p:tgtEl>
                                        <p:attrNameLst>
                                          <p:attrName>style.visibility</p:attrName>
                                        </p:attrNameLst>
                                      </p:cBhvr>
                                      <p:to>
                                        <p:strVal val="visible"/>
                                      </p:to>
                                    </p:set>
                                    <p:anim calcmode="lin" valueType="num">
                                      <p:cBhvr additive="base">
                                        <p:cTn id="7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3" presetClass="entr" presetSubtype="528" fill="hold"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 calcmode="lin" valueType="num">
                                      <p:cBhvr>
                                        <p:cTn id="87" dur="500" fill="hold"/>
                                        <p:tgtEl>
                                          <p:spTgt spid="15"/>
                                        </p:tgtEl>
                                        <p:attrNameLst>
                                          <p:attrName>ppt_x</p:attrName>
                                        </p:attrNameLst>
                                      </p:cBhvr>
                                      <p:tavLst>
                                        <p:tav tm="0">
                                          <p:val>
                                            <p:fltVal val="0.5"/>
                                          </p:val>
                                        </p:tav>
                                        <p:tav tm="100000">
                                          <p:val>
                                            <p:strVal val="#ppt_x"/>
                                          </p:val>
                                        </p:tav>
                                      </p:tavLst>
                                    </p:anim>
                                    <p:anim calcmode="lin" valueType="num">
                                      <p:cBhvr>
                                        <p:cTn id="88"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3" presetClass="entr" presetSubtype="528" fill="hold" nodeType="click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p:cTn id="93" dur="500" fill="hold"/>
                                        <p:tgtEl>
                                          <p:spTgt spid="14"/>
                                        </p:tgtEl>
                                        <p:attrNameLst>
                                          <p:attrName>ppt_w</p:attrName>
                                        </p:attrNameLst>
                                      </p:cBhvr>
                                      <p:tavLst>
                                        <p:tav tm="0">
                                          <p:val>
                                            <p:fltVal val="0"/>
                                          </p:val>
                                        </p:tav>
                                        <p:tav tm="100000">
                                          <p:val>
                                            <p:strVal val="#ppt_w"/>
                                          </p:val>
                                        </p:tav>
                                      </p:tavLst>
                                    </p:anim>
                                    <p:anim calcmode="lin" valueType="num">
                                      <p:cBhvr>
                                        <p:cTn id="94" dur="500" fill="hold"/>
                                        <p:tgtEl>
                                          <p:spTgt spid="14"/>
                                        </p:tgtEl>
                                        <p:attrNameLst>
                                          <p:attrName>ppt_h</p:attrName>
                                        </p:attrNameLst>
                                      </p:cBhvr>
                                      <p:tavLst>
                                        <p:tav tm="0">
                                          <p:val>
                                            <p:fltVal val="0"/>
                                          </p:val>
                                        </p:tav>
                                        <p:tav tm="100000">
                                          <p:val>
                                            <p:strVal val="#ppt_h"/>
                                          </p:val>
                                        </p:tav>
                                      </p:tavLst>
                                    </p:anim>
                                    <p:anim calcmode="lin" valueType="num">
                                      <p:cBhvr>
                                        <p:cTn id="95" dur="500" fill="hold"/>
                                        <p:tgtEl>
                                          <p:spTgt spid="14"/>
                                        </p:tgtEl>
                                        <p:attrNameLst>
                                          <p:attrName>ppt_x</p:attrName>
                                        </p:attrNameLst>
                                      </p:cBhvr>
                                      <p:tavLst>
                                        <p:tav tm="0">
                                          <p:val>
                                            <p:fltVal val="0.5"/>
                                          </p:val>
                                        </p:tav>
                                        <p:tav tm="100000">
                                          <p:val>
                                            <p:strVal val="#ppt_x"/>
                                          </p:val>
                                        </p:tav>
                                      </p:tavLst>
                                    </p:anim>
                                    <p:anim calcmode="lin" valueType="num">
                                      <p:cBhvr>
                                        <p:cTn id="96" dur="5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txBox="1">
            <a:spLocks/>
          </p:cNvSpPr>
          <p:nvPr/>
        </p:nvSpPr>
        <p:spPr>
          <a:xfrm>
            <a:off x="396815" y="359438"/>
            <a:ext cx="11507638" cy="1365845"/>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smtClean="0">
                <a:ln>
                  <a:solidFill>
                    <a:sysClr val="windowText" lastClr="000000"/>
                  </a:solidFill>
                </a:ln>
                <a:solidFill>
                  <a:srgbClr val="0070C0"/>
                </a:solidFill>
                <a:latin typeface="IRTitr" panose="02000506000000020002" pitchFamily="2" charset="-78"/>
                <a:cs typeface="IRTitr" panose="02000506000000020002" pitchFamily="2" charset="-78"/>
              </a:rPr>
              <a:t>به باران بنگرید، چقدر شبیه قرآن است...</a:t>
            </a:r>
          </a:p>
        </p:txBody>
      </p:sp>
      <p:sp>
        <p:nvSpPr>
          <p:cNvPr id="3" name="Rectangle 2"/>
          <p:cNvSpPr/>
          <p:nvPr/>
        </p:nvSpPr>
        <p:spPr>
          <a:xfrm>
            <a:off x="1408923" y="1918816"/>
            <a:ext cx="10011746" cy="3970318"/>
          </a:xfrm>
          <a:prstGeom prst="rect">
            <a:avLst/>
          </a:prstGeom>
        </p:spPr>
        <p:txBody>
          <a:bodyPr wrap="square">
            <a:spAutoFit/>
          </a:bodyPr>
          <a:lstStyle/>
          <a:p>
            <a:pPr algn="ctr"/>
            <a:r>
              <a:rPr lang="fa-IR" sz="3600" dirty="0">
                <a:latin typeface="IRTerafik" panose="02000503000000020002" pitchFamily="2" charset="-78"/>
                <a:cs typeface="IRTerafik" panose="02000503000000020002" pitchFamily="2" charset="-78"/>
              </a:rPr>
              <a:t>از آسمان نازل می شود</a:t>
            </a:r>
          </a:p>
          <a:p>
            <a:pPr algn="ctr"/>
            <a:r>
              <a:rPr lang="fa-IR" sz="3600" dirty="0">
                <a:latin typeface="IRTerafik" panose="02000503000000020002" pitchFamily="2" charset="-78"/>
                <a:cs typeface="IRTerafik" panose="02000503000000020002" pitchFamily="2" charset="-78"/>
              </a:rPr>
              <a:t>طراوت و نشاط می بخشد</a:t>
            </a:r>
          </a:p>
          <a:p>
            <a:pPr algn="ctr"/>
            <a:r>
              <a:rPr lang="fa-IR" sz="3600" dirty="0">
                <a:latin typeface="IRTerafik" panose="02000503000000020002" pitchFamily="2" charset="-78"/>
                <a:cs typeface="IRTerafik" panose="02000503000000020002" pitchFamily="2" charset="-78"/>
              </a:rPr>
              <a:t>حیات و زندگی را جاری میکند</a:t>
            </a:r>
          </a:p>
          <a:p>
            <a:pPr algn="ctr"/>
            <a:r>
              <a:rPr lang="fa-IR" sz="3600" dirty="0">
                <a:latin typeface="IRTerafik" panose="02000503000000020002" pitchFamily="2" charset="-78"/>
                <a:cs typeface="IRTerafik" panose="02000503000000020002" pitchFamily="2" charset="-78"/>
              </a:rPr>
              <a:t>رویش و رشد را به دنبال دارد</a:t>
            </a:r>
          </a:p>
          <a:p>
            <a:pPr algn="ctr"/>
            <a:r>
              <a:rPr lang="fa-IR" sz="3600" dirty="0">
                <a:latin typeface="IRTerafik" panose="02000503000000020002" pitchFamily="2" charset="-78"/>
                <a:cs typeface="IRTerafik" panose="02000503000000020002" pitchFamily="2" charset="-78"/>
              </a:rPr>
              <a:t>رزق انسان ها از سوی خدا هست</a:t>
            </a:r>
          </a:p>
          <a:p>
            <a:pPr algn="ctr"/>
            <a:r>
              <a:rPr lang="fa-IR" sz="3600" dirty="0">
                <a:latin typeface="IRTerafik" panose="02000503000000020002" pitchFamily="2" charset="-78"/>
                <a:cs typeface="IRTerafik" panose="02000503000000020002" pitchFamily="2" charset="-78"/>
              </a:rPr>
              <a:t>هر چقدر بیشتر ببارد سرسبزتر می کند</a:t>
            </a:r>
          </a:p>
          <a:p>
            <a:pPr algn="ctr"/>
            <a:r>
              <a:rPr lang="fa-IR" sz="3600" dirty="0">
                <a:latin typeface="IRTerafik" panose="02000503000000020002" pitchFamily="2" charset="-78"/>
                <a:cs typeface="IRTerafik" panose="02000503000000020002" pitchFamily="2" charset="-78"/>
              </a:rPr>
              <a:t>بر دل و زمینی که شوره زار و سنگلاخ نباشد، اثر میگذارد</a:t>
            </a:r>
          </a:p>
        </p:txBody>
      </p:sp>
    </p:spTree>
    <p:extLst>
      <p:ext uri="{BB962C8B-B14F-4D97-AF65-F5344CB8AC3E}">
        <p14:creationId xmlns:p14="http://schemas.microsoft.com/office/powerpoint/2010/main" val="181938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â«ÛØ§ ÙÙÙØ¨ Ø§ÙÙÙÙØ¨ ÙØ§ÙØ§Ø¨ØµØ§Ø±â¬â"/>
          <p:cNvPicPr>
            <a:picLocks noChangeAspect="1" noChangeArrowheads="1"/>
          </p:cNvPicPr>
          <p:nvPr/>
        </p:nvPicPr>
        <p:blipFill rotWithShape="1">
          <a:blip r:embed="rId2">
            <a:extLst>
              <a:ext uri="{28A0092B-C50C-407E-A947-70E740481C1C}">
                <a14:useLocalDpi xmlns:a14="http://schemas.microsoft.com/office/drawing/2010/main" val="0"/>
              </a:ext>
            </a:extLst>
          </a:blip>
          <a:srcRect t="2281" b="7431"/>
          <a:stretch/>
        </p:blipFill>
        <p:spPr bwMode="auto">
          <a:xfrm>
            <a:off x="0" y="-18288"/>
            <a:ext cx="12192000" cy="6876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1343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20" y="0"/>
            <a:ext cx="12114179" cy="6967132"/>
          </a:xfrm>
          <a:prstGeom prst="rect">
            <a:avLst/>
          </a:prstGeom>
        </p:spPr>
      </p:pic>
      <p:sp>
        <p:nvSpPr>
          <p:cNvPr id="3" name="Content Placeholder 2"/>
          <p:cNvSpPr>
            <a:spLocks noGrp="1"/>
          </p:cNvSpPr>
          <p:nvPr>
            <p:ph idx="1"/>
          </p:nvPr>
        </p:nvSpPr>
        <p:spPr>
          <a:xfrm>
            <a:off x="330740" y="181649"/>
            <a:ext cx="11549974" cy="6588801"/>
          </a:xfrm>
        </p:spPr>
        <p:txBody>
          <a:bodyPr>
            <a:normAutofit lnSpcReduction="10000"/>
          </a:bodyPr>
          <a:lstStyle/>
          <a:p>
            <a:pPr marL="0" indent="0">
              <a:buNone/>
            </a:pPr>
            <a:r>
              <a:rPr lang="fa-IR" sz="3200" dirty="0" smtClean="0">
                <a:solidFill>
                  <a:schemeClr val="bg1"/>
                </a:solidFill>
                <a:cs typeface="B Koodak" panose="00000700000000000000" pitchFamily="2" charset="-78"/>
              </a:rPr>
              <a:t>عن امير </a:t>
            </a:r>
            <a:r>
              <a:rPr lang="fa-IR" sz="3200" dirty="0">
                <a:solidFill>
                  <a:schemeClr val="bg1"/>
                </a:solidFill>
                <a:cs typeface="B Koodak" panose="00000700000000000000" pitchFamily="2" charset="-78"/>
              </a:rPr>
              <a:t>المؤمنين </a:t>
            </a:r>
            <a:r>
              <a:rPr lang="fa-IR" sz="3200" dirty="0" smtClean="0">
                <a:solidFill>
                  <a:schemeClr val="bg1"/>
                </a:solidFill>
                <a:cs typeface="B Koodak" panose="00000700000000000000" pitchFamily="2" charset="-78"/>
              </a:rPr>
              <a:t>عليه </a:t>
            </a:r>
            <a:r>
              <a:rPr lang="fa-IR" sz="3200" dirty="0">
                <a:solidFill>
                  <a:schemeClr val="bg1"/>
                </a:solidFill>
                <a:cs typeface="B Koodak" panose="00000700000000000000" pitchFamily="2" charset="-78"/>
              </a:rPr>
              <a:t>السّلام</a:t>
            </a:r>
          </a:p>
          <a:p>
            <a:pPr marL="0" indent="0">
              <a:buNone/>
            </a:pPr>
            <a:r>
              <a:rPr lang="fa-IR" sz="3200" dirty="0">
                <a:solidFill>
                  <a:schemeClr val="bg1"/>
                </a:solidFill>
                <a:effectLst>
                  <a:glow rad="228600">
                    <a:schemeClr val="accent4">
                      <a:satMod val="175000"/>
                      <a:alpha val="40000"/>
                    </a:schemeClr>
                  </a:glow>
                </a:effectLst>
                <a:cs typeface="B Koodak" panose="00000700000000000000" pitchFamily="2" charset="-78"/>
              </a:rPr>
              <a:t>تَعَلَّمُوا </a:t>
            </a:r>
            <a:r>
              <a:rPr lang="fa-IR" sz="3200" dirty="0" smtClean="0">
                <a:solidFill>
                  <a:schemeClr val="bg1"/>
                </a:solidFill>
                <a:effectLst>
                  <a:glow rad="228600">
                    <a:schemeClr val="accent4">
                      <a:satMod val="175000"/>
                      <a:alpha val="40000"/>
                    </a:schemeClr>
                  </a:glow>
                </a:effectLst>
                <a:cs typeface="B Koodak" panose="00000700000000000000" pitchFamily="2" charset="-78"/>
              </a:rPr>
              <a:t>اَلْقُرْآنَ</a:t>
            </a:r>
          </a:p>
          <a:p>
            <a:pPr marL="0" indent="0">
              <a:buNone/>
            </a:pPr>
            <a:r>
              <a:rPr lang="fa-IR" sz="3200" dirty="0" smtClean="0">
                <a:solidFill>
                  <a:schemeClr val="bg1"/>
                </a:solidFill>
                <a:effectLst>
                  <a:glow rad="228600">
                    <a:schemeClr val="accent4">
                      <a:satMod val="175000"/>
                      <a:alpha val="40000"/>
                    </a:schemeClr>
                  </a:glow>
                </a:effectLst>
                <a:cs typeface="B Koodak" panose="00000700000000000000" pitchFamily="2" charset="-78"/>
              </a:rPr>
              <a:t>فَإِنَّهُ </a:t>
            </a:r>
            <a:r>
              <a:rPr lang="fa-IR" sz="3200" dirty="0">
                <a:solidFill>
                  <a:schemeClr val="bg1"/>
                </a:solidFill>
                <a:effectLst>
                  <a:glow rad="228600">
                    <a:schemeClr val="accent4">
                      <a:satMod val="175000"/>
                      <a:alpha val="40000"/>
                    </a:schemeClr>
                  </a:glow>
                </a:effectLst>
                <a:cs typeface="B Koodak" panose="00000700000000000000" pitchFamily="2" charset="-78"/>
              </a:rPr>
              <a:t>رَبِيعُ </a:t>
            </a:r>
            <a:r>
              <a:rPr lang="fa-IR" sz="3200" dirty="0" smtClean="0">
                <a:solidFill>
                  <a:schemeClr val="bg1"/>
                </a:solidFill>
                <a:effectLst>
                  <a:glow rad="228600">
                    <a:schemeClr val="accent4">
                      <a:satMod val="175000"/>
                      <a:alpha val="40000"/>
                    </a:schemeClr>
                  </a:glow>
                </a:effectLst>
                <a:cs typeface="B Koodak" panose="00000700000000000000" pitchFamily="2" charset="-78"/>
              </a:rPr>
              <a:t>اَلْقُلُوبِ</a:t>
            </a:r>
          </a:p>
          <a:p>
            <a:pPr marL="0" indent="0">
              <a:buNone/>
            </a:pPr>
            <a:r>
              <a:rPr lang="fa-IR" sz="3200" dirty="0" smtClean="0">
                <a:solidFill>
                  <a:schemeClr val="bg1"/>
                </a:solidFill>
                <a:effectLst>
                  <a:glow rad="228600">
                    <a:schemeClr val="accent4">
                      <a:satMod val="175000"/>
                      <a:alpha val="40000"/>
                    </a:schemeClr>
                  </a:glow>
                </a:effectLst>
                <a:cs typeface="B Koodak" panose="00000700000000000000" pitchFamily="2" charset="-78"/>
              </a:rPr>
              <a:t>وَ </a:t>
            </a:r>
            <a:r>
              <a:rPr lang="fa-IR" sz="3200" dirty="0">
                <a:solidFill>
                  <a:schemeClr val="bg1"/>
                </a:solidFill>
                <a:effectLst>
                  <a:glow rad="228600">
                    <a:schemeClr val="accent4">
                      <a:satMod val="175000"/>
                      <a:alpha val="40000"/>
                    </a:schemeClr>
                  </a:glow>
                </a:effectLst>
                <a:cs typeface="B Koodak" panose="00000700000000000000" pitchFamily="2" charset="-78"/>
              </a:rPr>
              <a:t>اِسْتَشْفُوا </a:t>
            </a:r>
            <a:r>
              <a:rPr lang="fa-IR" sz="3200" dirty="0" smtClean="0">
                <a:solidFill>
                  <a:schemeClr val="bg1"/>
                </a:solidFill>
                <a:effectLst>
                  <a:glow rad="228600">
                    <a:schemeClr val="accent4">
                      <a:satMod val="175000"/>
                      <a:alpha val="40000"/>
                    </a:schemeClr>
                  </a:glow>
                </a:effectLst>
                <a:cs typeface="B Koodak" panose="00000700000000000000" pitchFamily="2" charset="-78"/>
              </a:rPr>
              <a:t>بِنُورِهِ</a:t>
            </a:r>
          </a:p>
          <a:p>
            <a:pPr marL="0" indent="0">
              <a:buNone/>
            </a:pPr>
            <a:r>
              <a:rPr lang="fa-IR" sz="3200" dirty="0" smtClean="0">
                <a:solidFill>
                  <a:schemeClr val="bg1"/>
                </a:solidFill>
                <a:effectLst>
                  <a:glow rad="228600">
                    <a:schemeClr val="accent4">
                      <a:satMod val="175000"/>
                      <a:alpha val="40000"/>
                    </a:schemeClr>
                  </a:glow>
                </a:effectLst>
                <a:cs typeface="B Koodak" panose="00000700000000000000" pitchFamily="2" charset="-78"/>
              </a:rPr>
              <a:t>فَإِنَّهُ </a:t>
            </a:r>
            <a:r>
              <a:rPr lang="fa-IR" sz="3200" dirty="0">
                <a:solidFill>
                  <a:schemeClr val="bg1"/>
                </a:solidFill>
                <a:effectLst>
                  <a:glow rad="228600">
                    <a:schemeClr val="accent4">
                      <a:satMod val="175000"/>
                      <a:alpha val="40000"/>
                    </a:schemeClr>
                  </a:glow>
                </a:effectLst>
                <a:cs typeface="B Koodak" panose="00000700000000000000" pitchFamily="2" charset="-78"/>
              </a:rPr>
              <a:t>شِفَاءُ </a:t>
            </a:r>
            <a:r>
              <a:rPr lang="fa-IR" sz="3200" dirty="0" smtClean="0">
                <a:solidFill>
                  <a:schemeClr val="bg1"/>
                </a:solidFill>
                <a:effectLst>
                  <a:glow rad="228600">
                    <a:schemeClr val="accent4">
                      <a:satMod val="175000"/>
                      <a:alpha val="40000"/>
                    </a:schemeClr>
                  </a:glow>
                </a:effectLst>
                <a:cs typeface="B Koodak" panose="00000700000000000000" pitchFamily="2" charset="-78"/>
              </a:rPr>
              <a:t>اَلصُّدُور</a:t>
            </a:r>
          </a:p>
          <a:p>
            <a:pPr marL="0" indent="0" algn="l">
              <a:buNone/>
            </a:pPr>
            <a:endParaRPr lang="fa-IR" sz="3200" dirty="0" smtClean="0">
              <a:solidFill>
                <a:schemeClr val="bg1"/>
              </a:solidFill>
              <a:cs typeface="B Koodak" panose="00000700000000000000" pitchFamily="2" charset="-78"/>
            </a:endParaRPr>
          </a:p>
          <a:p>
            <a:pPr marL="0" indent="0" algn="l">
              <a:buNone/>
            </a:pPr>
            <a:endParaRPr lang="fa-IR" sz="3200" dirty="0">
              <a:solidFill>
                <a:schemeClr val="bg1"/>
              </a:solidFill>
              <a:cs typeface="B Koodak" panose="00000700000000000000" pitchFamily="2" charset="-78"/>
            </a:endParaRPr>
          </a:p>
          <a:p>
            <a:pPr marL="0" indent="0" algn="l">
              <a:buNone/>
            </a:pPr>
            <a:r>
              <a:rPr lang="fa-IR" sz="3200" dirty="0" smtClean="0">
                <a:solidFill>
                  <a:schemeClr val="bg1"/>
                </a:solidFill>
                <a:cs typeface="B Koodak" panose="00000700000000000000" pitchFamily="2" charset="-78"/>
              </a:rPr>
              <a:t>قال </a:t>
            </a:r>
            <a:r>
              <a:rPr lang="fa-IR" sz="3200" dirty="0">
                <a:solidFill>
                  <a:schemeClr val="bg1"/>
                </a:solidFill>
                <a:cs typeface="B Koodak" panose="00000700000000000000" pitchFamily="2" charset="-78"/>
              </a:rPr>
              <a:t>علی علیه السلام :</a:t>
            </a:r>
          </a:p>
          <a:p>
            <a:pPr marL="0" indent="0" algn="l">
              <a:buNone/>
            </a:pPr>
            <a:r>
              <a:rPr lang="fa-IR" sz="3200" dirty="0">
                <a:solidFill>
                  <a:schemeClr val="bg1"/>
                </a:solidFill>
                <a:effectLst>
                  <a:glow rad="228600">
                    <a:schemeClr val="accent6">
                      <a:satMod val="175000"/>
                      <a:alpha val="40000"/>
                    </a:schemeClr>
                  </a:glow>
                </a:effectLst>
                <a:cs typeface="B Koodak" panose="00000700000000000000" pitchFamily="2" charset="-78"/>
              </a:rPr>
              <a:t>فیهِ رَبیعُ </a:t>
            </a:r>
            <a:r>
              <a:rPr lang="fa-IR" sz="3200" dirty="0" smtClean="0">
                <a:solidFill>
                  <a:schemeClr val="bg1"/>
                </a:solidFill>
                <a:effectLst>
                  <a:glow rad="228600">
                    <a:schemeClr val="accent6">
                      <a:satMod val="175000"/>
                      <a:alpha val="40000"/>
                    </a:schemeClr>
                  </a:glow>
                </a:effectLst>
                <a:cs typeface="B Koodak" panose="00000700000000000000" pitchFamily="2" charset="-78"/>
              </a:rPr>
              <a:t>القُلوبِ</a:t>
            </a:r>
          </a:p>
          <a:p>
            <a:pPr marL="0" indent="0" algn="l">
              <a:buNone/>
            </a:pPr>
            <a:r>
              <a:rPr lang="fa-IR" sz="3200" dirty="0" smtClean="0">
                <a:solidFill>
                  <a:schemeClr val="bg1"/>
                </a:solidFill>
                <a:effectLst>
                  <a:glow rad="228600">
                    <a:schemeClr val="accent6">
                      <a:satMod val="175000"/>
                      <a:alpha val="40000"/>
                    </a:schemeClr>
                  </a:glow>
                </a:effectLst>
                <a:cs typeface="B Koodak" panose="00000700000000000000" pitchFamily="2" charset="-78"/>
              </a:rPr>
              <a:t> وَیَنابیعُ العِلمِ</a:t>
            </a:r>
          </a:p>
          <a:p>
            <a:pPr marL="0" indent="0" algn="l">
              <a:buNone/>
            </a:pPr>
            <a:r>
              <a:rPr lang="fa-IR" sz="3200" dirty="0" smtClean="0">
                <a:solidFill>
                  <a:schemeClr val="bg1"/>
                </a:solidFill>
                <a:effectLst>
                  <a:glow rad="228600">
                    <a:schemeClr val="accent6">
                      <a:satMod val="175000"/>
                      <a:alpha val="40000"/>
                    </a:schemeClr>
                  </a:glow>
                </a:effectLst>
                <a:cs typeface="B Koodak" panose="00000700000000000000" pitchFamily="2" charset="-78"/>
              </a:rPr>
              <a:t> </a:t>
            </a:r>
            <a:r>
              <a:rPr lang="fa-IR" sz="3200" dirty="0">
                <a:solidFill>
                  <a:schemeClr val="bg1"/>
                </a:solidFill>
                <a:effectLst>
                  <a:glow rad="228600">
                    <a:schemeClr val="accent6">
                      <a:satMod val="175000"/>
                      <a:alpha val="40000"/>
                    </a:schemeClr>
                  </a:glow>
                </a:effectLst>
                <a:cs typeface="B Koodak" panose="00000700000000000000" pitchFamily="2" charset="-78"/>
              </a:rPr>
              <a:t>وَ ما لِلقَلبِ جِلاءٌ غَیرُهُ .</a:t>
            </a:r>
          </a:p>
          <a:p>
            <a:pPr marL="0" indent="0" algn="l">
              <a:buNone/>
            </a:pPr>
            <a:r>
              <a:rPr lang="fa-IR" sz="2000" dirty="0" smtClean="0">
                <a:solidFill>
                  <a:schemeClr val="bg1"/>
                </a:solidFill>
                <a:cs typeface="B Koodak" panose="00000700000000000000" pitchFamily="2" charset="-78"/>
              </a:rPr>
              <a:t>نهج </a:t>
            </a:r>
            <a:r>
              <a:rPr lang="fa-IR" sz="2000" dirty="0">
                <a:solidFill>
                  <a:schemeClr val="bg1"/>
                </a:solidFill>
                <a:cs typeface="B Koodak" panose="00000700000000000000" pitchFamily="2" charset="-78"/>
              </a:rPr>
              <a:t>البلاغه خطبه </a:t>
            </a:r>
            <a:r>
              <a:rPr lang="fa-IR" sz="2000" dirty="0" smtClean="0">
                <a:solidFill>
                  <a:schemeClr val="bg1"/>
                </a:solidFill>
                <a:cs typeface="B Koodak" panose="00000700000000000000" pitchFamily="2" charset="-78"/>
              </a:rPr>
              <a:t>176</a:t>
            </a:r>
            <a:endParaRPr lang="fa-IR" sz="2000" dirty="0">
              <a:solidFill>
                <a:schemeClr val="bg1"/>
              </a:solidFill>
              <a:cs typeface="B Koodak" panose="00000700000000000000" pitchFamily="2" charset="-78"/>
            </a:endParaRPr>
          </a:p>
        </p:txBody>
      </p:sp>
    </p:spTree>
    <p:extLst>
      <p:ext uri="{BB962C8B-B14F-4D97-AF65-F5344CB8AC3E}">
        <p14:creationId xmlns:p14="http://schemas.microsoft.com/office/powerpoint/2010/main" val="3932543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003570" y="1057140"/>
            <a:ext cx="10515600" cy="1082945"/>
          </a:xfrm>
        </p:spPr>
        <p:txBody>
          <a:bodyPr>
            <a:normAutofit/>
          </a:bodyPr>
          <a:lstStyle/>
          <a:p>
            <a:r>
              <a:rPr lang="fa-IR" sz="3200" b="1" dirty="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"يَـَّأَيُّهَا </a:t>
            </a:r>
            <a:r>
              <a:rPr lang="fa-IR" sz="3200" b="1" dirty="0" smtClean="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الَّذِين‌ </a:t>
            </a:r>
            <a:r>
              <a:rPr lang="fa-IR" sz="3200" b="1" dirty="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ءَامَنُواْ اسْتَجِيبُواْ </a:t>
            </a:r>
            <a:r>
              <a:rPr lang="fa-IR" sz="3200" b="1" dirty="0" smtClean="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لِلَّه‌  وَلِلرَّسُول‌  </a:t>
            </a:r>
            <a:r>
              <a:rPr lang="fa-IR" sz="3200" b="1" dirty="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إِذَا </a:t>
            </a:r>
            <a:r>
              <a:rPr lang="fa-IR" sz="3200" b="1" dirty="0" smtClean="0">
                <a:ln w="12700">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دَعَاكُم‌  لِمَا</a:t>
            </a:r>
            <a:r>
              <a:rPr lang="fa-IR" sz="3200" b="1" dirty="0" smtClean="0">
                <a:ln>
                  <a:solidFill>
                    <a:schemeClr val="tx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 </a:t>
            </a:r>
            <a:r>
              <a:rPr lang="fa-IR" sz="3200" b="1" dirty="0" smtClean="0">
                <a:ln w="19050">
                  <a:solidFill>
                    <a:schemeClr val="tx1"/>
                  </a:solidFill>
                </a:ln>
                <a:solidFill>
                  <a:srgbClr val="FFFF00"/>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يُحْيِيكُم</a:t>
            </a:r>
          </a:p>
          <a:p>
            <a:pPr marL="0" indent="0" algn="l">
              <a:buNone/>
            </a:pPr>
            <a:r>
              <a:rPr lang="fa-IR" sz="2400" b="1" dirty="0" smtClean="0">
                <a:latin typeface="Neirizi" panose="02000503000000020002" pitchFamily="2" charset="0"/>
                <a:ea typeface="Calibri" panose="020F0502020204030204" pitchFamily="34" charset="0"/>
                <a:cs typeface="Neirizi" panose="02000503000000020002" pitchFamily="2" charset="0"/>
              </a:rPr>
              <a:t>‌ </a:t>
            </a:r>
            <a:r>
              <a:rPr lang="fa-IR" sz="1800" dirty="0" smtClean="0">
                <a:latin typeface="Neirizi" panose="02000503000000020002" pitchFamily="2" charset="0"/>
                <a:ea typeface="Calibri" panose="020F0502020204030204" pitchFamily="34" charset="0"/>
                <a:cs typeface="Neirizi" panose="02000503000000020002" pitchFamily="2" charset="0"/>
              </a:rPr>
              <a:t>(انفال‌،24)</a:t>
            </a:r>
          </a:p>
        </p:txBody>
      </p:sp>
    </p:spTree>
    <p:extLst>
      <p:ext uri="{BB962C8B-B14F-4D97-AF65-F5344CB8AC3E}">
        <p14:creationId xmlns:p14="http://schemas.microsoft.com/office/powerpoint/2010/main" val="118509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FLOWERS_CAN_DANCE_Amazing_nature">
            <a:hlinkClick r:id="" action="ppaction://media"/>
          </p:cNvPr>
          <p:cNvPicPr>
            <a:picLocks noGrp="1" noChangeAspect="1"/>
          </p:cNvPicPr>
          <p:nvPr>
            <p:ph idx="1"/>
            <a:videoFile r:link="rId1"/>
            <p:extLst>
              <p:ext uri="{DAA4B4D4-6D71-4841-9C94-3DE7FCFB9230}">
                <p14:media xmlns:p14="http://schemas.microsoft.com/office/powerpoint/2010/main" r:embed="rId2">
                  <p14:trim st="9903" end="20972"/>
                </p14:media>
              </p:ext>
            </p:extLst>
          </p:nvPr>
        </p:nvPicPr>
        <p:blipFill>
          <a:blip r:embed="rId4"/>
          <a:stretch>
            <a:fillRect/>
          </a:stretch>
        </p:blipFill>
        <p:spPr>
          <a:xfrm>
            <a:off x="0" y="0"/>
            <a:ext cx="12192000" cy="6859252"/>
          </a:xfrm>
        </p:spPr>
      </p:pic>
      <p:sp>
        <p:nvSpPr>
          <p:cNvPr id="3" name="Rectangle 2"/>
          <p:cNvSpPr/>
          <p:nvPr/>
        </p:nvSpPr>
        <p:spPr>
          <a:xfrm>
            <a:off x="1334278" y="365124"/>
            <a:ext cx="9072465" cy="584775"/>
          </a:xfrm>
          <a:prstGeom prst="rect">
            <a:avLst/>
          </a:prstGeom>
        </p:spPr>
        <p:txBody>
          <a:bodyPr wrap="square">
            <a:spAutoFit/>
          </a:bodyPr>
          <a:lstStyle/>
          <a:p>
            <a:r>
              <a:rPr lang="fa-IR" sz="3200" dirty="0">
                <a:ln>
                  <a:solidFill>
                    <a:schemeClr val="bg1"/>
                  </a:solidFill>
                </a:ln>
                <a:solidFill>
                  <a:schemeClr val="bg1"/>
                </a:solidFill>
                <a:cs typeface="Traditional Arabic" panose="02020603050405020304" pitchFamily="18" charset="-78"/>
              </a:rPr>
              <a:t>إِنَّما يَسْتَجيبُ‏ الَّذينَ يَسْمَعُونَ وَ الْمَوْتى‏ يَبْعَثُهُمُ اللَّهُ ثُمَّ إِلَيْهِ يُرْجَعُونَ </a:t>
            </a:r>
            <a:r>
              <a:rPr lang="fa-IR" sz="3200" dirty="0" smtClean="0">
                <a:ln>
                  <a:solidFill>
                    <a:schemeClr val="bg1"/>
                  </a:solidFill>
                </a:ln>
                <a:solidFill>
                  <a:schemeClr val="bg1"/>
                </a:solidFill>
                <a:cs typeface="Traditional Arabic" panose="02020603050405020304" pitchFamily="18" charset="-78"/>
              </a:rPr>
              <a:t>(انعام/ 36)</a:t>
            </a:r>
            <a:endParaRPr lang="fa-IR" sz="3200" dirty="0">
              <a:ln>
                <a:solidFill>
                  <a:schemeClr val="bg1"/>
                </a:solidFill>
              </a:ln>
              <a:solidFill>
                <a:schemeClr val="bg1"/>
              </a:solidFill>
            </a:endParaRPr>
          </a:p>
        </p:txBody>
      </p:sp>
      <p:sp>
        <p:nvSpPr>
          <p:cNvPr id="4" name="Rectangle 3"/>
          <p:cNvSpPr/>
          <p:nvPr/>
        </p:nvSpPr>
        <p:spPr>
          <a:xfrm>
            <a:off x="4075667" y="5877026"/>
            <a:ext cx="6615914" cy="584775"/>
          </a:xfrm>
          <a:prstGeom prst="rect">
            <a:avLst/>
          </a:prstGeom>
        </p:spPr>
        <p:txBody>
          <a:bodyPr wrap="none">
            <a:spAutoFit/>
          </a:bodyPr>
          <a:lstStyle/>
          <a:p>
            <a:r>
              <a:rPr lang="fa-IR" sz="3200" dirty="0">
                <a:ln>
                  <a:solidFill>
                    <a:schemeClr val="bg1"/>
                  </a:solidFill>
                </a:ln>
                <a:solidFill>
                  <a:schemeClr val="bg1"/>
                </a:solidFill>
                <a:cs typeface="Traditional Arabic" panose="02020603050405020304" pitchFamily="18" charset="-78"/>
              </a:rPr>
              <a:t>«إِنَّک لَاتُسْمِعُ الْمَوْتَی وَلَا تُسْمِعُ الصُّمَّ </a:t>
            </a:r>
            <a:r>
              <a:rPr lang="fa-IR" sz="3200" dirty="0" smtClean="0">
                <a:ln>
                  <a:solidFill>
                    <a:schemeClr val="bg1"/>
                  </a:solidFill>
                </a:ln>
                <a:solidFill>
                  <a:schemeClr val="bg1"/>
                </a:solidFill>
                <a:cs typeface="Traditional Arabic" panose="02020603050405020304" pitchFamily="18" charset="-78"/>
              </a:rPr>
              <a:t>الدُّعَاءَ ... (نمل/ 80)</a:t>
            </a:r>
            <a:endParaRPr lang="fa-IR" sz="3200" dirty="0">
              <a:ln>
                <a:solidFill>
                  <a:schemeClr val="bg1"/>
                </a:solidFill>
              </a:ln>
              <a:solidFill>
                <a:schemeClr val="bg1"/>
              </a:solidFill>
              <a:cs typeface="Traditional Arabic" panose="02020603050405020304" pitchFamily="18" charset="-78"/>
            </a:endParaRPr>
          </a:p>
        </p:txBody>
      </p:sp>
      <p:sp>
        <p:nvSpPr>
          <p:cNvPr id="5" name="Rectangle 4"/>
          <p:cNvSpPr/>
          <p:nvPr/>
        </p:nvSpPr>
        <p:spPr>
          <a:xfrm>
            <a:off x="746450" y="5877027"/>
            <a:ext cx="8145624" cy="584775"/>
          </a:xfrm>
          <a:prstGeom prst="rect">
            <a:avLst/>
          </a:prstGeom>
        </p:spPr>
        <p:txBody>
          <a:bodyPr wrap="square">
            <a:spAutoFit/>
          </a:bodyPr>
          <a:lstStyle/>
          <a:p>
            <a:r>
              <a:rPr lang="fa-IR" sz="3200" dirty="0">
                <a:ln>
                  <a:solidFill>
                    <a:schemeClr val="bg1"/>
                  </a:solidFill>
                </a:ln>
                <a:solidFill>
                  <a:schemeClr val="bg1"/>
                </a:solidFill>
                <a:cs typeface="Traditional Arabic" panose="02020603050405020304" pitchFamily="18" charset="-78"/>
              </a:rPr>
              <a:t>قُلْ إِنَّما أُنْذِرُكُمْ بِالْوَحْيِ وَ لا يَسْمَعُ الصُّمُّ الدُّعاءَ إِذا ما يُنْذَرُونَ </a:t>
            </a:r>
            <a:r>
              <a:rPr lang="fa-IR" sz="2000" dirty="0" smtClean="0">
                <a:ln>
                  <a:solidFill>
                    <a:schemeClr val="bg1"/>
                  </a:solidFill>
                </a:ln>
                <a:solidFill>
                  <a:schemeClr val="bg1"/>
                </a:solidFill>
                <a:cs typeface="Traditional Arabic" panose="02020603050405020304" pitchFamily="18" charset="-78"/>
              </a:rPr>
              <a:t>(انبیاء/ 45)</a:t>
            </a:r>
            <a:endParaRPr lang="fa-IR" sz="3200" dirty="0">
              <a:ln>
                <a:solidFill>
                  <a:schemeClr val="bg1"/>
                </a:solidFill>
              </a:ln>
              <a:solidFill>
                <a:schemeClr val="bg1"/>
              </a:solidFill>
              <a:cs typeface="Traditional Arabic" panose="02020603050405020304" pitchFamily="18" charset="-78"/>
            </a:endParaRPr>
          </a:p>
        </p:txBody>
      </p:sp>
    </p:spTree>
    <p:extLst>
      <p:ext uri="{BB962C8B-B14F-4D97-AF65-F5344CB8AC3E}">
        <p14:creationId xmlns:p14="http://schemas.microsoft.com/office/powerpoint/2010/main" val="3052261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194"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32" fill="hold" display="0">
                  <p:stCondLst>
                    <p:cond delay="indefinite"/>
                  </p:stCondLst>
                </p:cTn>
                <p:tgtEl>
                  <p:spTgt spid="6"/>
                </p:tgtEl>
              </p:cMediaNode>
            </p:video>
            <p:seq concurrent="1" nextAc="seek">
              <p:cTn id="33" restart="whenNotActive" fill="hold" evtFilter="cancelBubble" nodeType="interactiveSeq">
                <p:stCondLst>
                  <p:cond evt="onClick" delay="0">
                    <p:tgtEl>
                      <p:spTgt spid="6"/>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6"/>
                                        </p:tgtEl>
                                      </p:cBhvr>
                                    </p:cmd>
                                  </p:childTnLst>
                                </p:cTn>
                              </p:par>
                            </p:childTnLst>
                          </p:cTn>
                        </p:par>
                      </p:childTnLst>
                    </p:cTn>
                  </p:par>
                </p:childTnLst>
              </p:cTn>
              <p:nextCondLst>
                <p:cond evt="onClick" delay="0">
                  <p:tgtEl>
                    <p:spTgt spid="6"/>
                  </p:tgtEl>
                </p:cond>
              </p:nextCondLst>
            </p:seq>
          </p:childTnLst>
        </p:cTn>
      </p:par>
    </p:tnLst>
    <p:bldLst>
      <p:bldP spid="3" grpId="0"/>
      <p:bldP spid="3" grpId="1"/>
      <p:bldP spid="4" grpId="0"/>
      <p:bldP spid="4" grpId="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mage result for quran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6873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396815" y="359438"/>
            <a:ext cx="11507638" cy="1365845"/>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smtClean="0">
                <a:ln>
                  <a:solidFill>
                    <a:sysClr val="windowText" lastClr="000000"/>
                  </a:solidFill>
                </a:ln>
                <a:solidFill>
                  <a:srgbClr val="FFFF00"/>
                </a:solidFill>
                <a:latin typeface="IRTitr" panose="02000506000000020002" pitchFamily="2" charset="-78"/>
                <a:cs typeface="IRTitr" panose="02000506000000020002" pitchFamily="2" charset="-78"/>
              </a:rPr>
              <a:t>قرآن! کتاب هدایت و حیات است</a:t>
            </a:r>
          </a:p>
        </p:txBody>
      </p:sp>
      <p:sp>
        <p:nvSpPr>
          <p:cNvPr id="5" name="Title 1"/>
          <p:cNvSpPr txBox="1">
            <a:spLocks/>
          </p:cNvSpPr>
          <p:nvPr/>
        </p:nvSpPr>
        <p:spPr>
          <a:xfrm>
            <a:off x="138022" y="2685153"/>
            <a:ext cx="11766431" cy="1178331"/>
          </a:xfrm>
          <a:prstGeom prst="rect">
            <a:avLst/>
          </a:prstGeom>
        </p:spPr>
        <p:txBody>
          <a:bodyPr vert="horz" lIns="91440" tIns="45720" rIns="91440" bIns="45720" rtlCol="1" anchor="ctr">
            <a:normAutofit fontScale="92500"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800" dirty="0" smtClean="0">
                <a:latin typeface="IRMehr" panose="02000503000000020002" pitchFamily="2" charset="-78"/>
                <a:cs typeface="IRMehr" panose="02000503000000020002" pitchFamily="2" charset="-78"/>
              </a:rPr>
              <a:t>دعوت خداست...</a:t>
            </a:r>
          </a:p>
          <a:p>
            <a:pPr algn="ctr"/>
            <a:r>
              <a:rPr lang="fa-IR" sz="4800" dirty="0" smtClean="0">
                <a:latin typeface="IRFerdosi" panose="02000506000000020002" pitchFamily="2" charset="-78"/>
                <a:cs typeface="IRFerdosi" panose="02000506000000020002" pitchFamily="2" charset="-78"/>
              </a:rPr>
              <a:t>به سوی حیات و رحمت (بهشت)</a:t>
            </a:r>
          </a:p>
        </p:txBody>
      </p:sp>
    </p:spTree>
    <p:extLst>
      <p:ext uri="{BB962C8B-B14F-4D97-AF65-F5344CB8AC3E}">
        <p14:creationId xmlns:p14="http://schemas.microsoft.com/office/powerpoint/2010/main" val="417163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00742" y="0"/>
            <a:ext cx="12992742" cy="6865776"/>
            <a:chOff x="-800742" y="-7776"/>
            <a:chExt cx="12992742" cy="6865776"/>
          </a:xfrm>
        </p:grpSpPr>
        <p:pic>
          <p:nvPicPr>
            <p:cNvPr id="2050" name="Picture 2" descr="ØªØµÙÛØ± ÙØ±ØªØ¨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742" y="-7776"/>
              <a:ext cx="10985242" cy="6865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www.karnaval.ir/uploads/2018/03/d0OI4o4hnP2GIJIf-1520429383290.jpg"/>
            <p:cNvPicPr>
              <a:picLocks noChangeAspect="1" noChangeArrowheads="1"/>
            </p:cNvPicPr>
            <p:nvPr/>
          </p:nvPicPr>
          <p:blipFill rotWithShape="1">
            <a:blip r:embed="rId3">
              <a:extLst>
                <a:ext uri="{28A0092B-C50C-407E-A947-70E740481C1C}">
                  <a14:useLocalDpi xmlns:a14="http://schemas.microsoft.com/office/drawing/2010/main" val="0"/>
                </a:ext>
              </a:extLst>
            </a:blip>
            <a:srcRect l="36636"/>
            <a:stretch/>
          </p:blipFill>
          <p:spPr bwMode="auto">
            <a:xfrm>
              <a:off x="5662863" y="-7776"/>
              <a:ext cx="6529137" cy="686577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a:xfrm>
            <a:off x="743310" y="3088256"/>
            <a:ext cx="10515600" cy="3226279"/>
          </a:xfrm>
        </p:spPr>
        <p:txBody>
          <a:bodyPr>
            <a:normAutofit/>
          </a:bodyPr>
          <a:lstStyle/>
          <a:p>
            <a:r>
              <a:rPr lang="fa-IR" dirty="0" smtClean="0"/>
              <a:t>...</a:t>
            </a:r>
            <a:endParaRPr lang="fa-IR" dirty="0"/>
          </a:p>
        </p:txBody>
      </p:sp>
      <p:sp>
        <p:nvSpPr>
          <p:cNvPr id="4" name="Title 1"/>
          <p:cNvSpPr txBox="1">
            <a:spLocks/>
          </p:cNvSpPr>
          <p:nvPr/>
        </p:nvSpPr>
        <p:spPr>
          <a:xfrm>
            <a:off x="-229419" y="518745"/>
            <a:ext cx="11784563" cy="1400954"/>
          </a:xfrm>
          <a:prstGeom prst="rect">
            <a:avLst/>
          </a:prstGeom>
        </p:spPr>
        <p:txBody>
          <a:bodyPr vert="horz" lIns="91440" tIns="45720" rIns="91440" bIns="45720" rtlCol="1" anchor="ctr">
            <a:normAutofit fontScale="85000"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7200" dirty="0" smtClean="0">
                <a:ln>
                  <a:solidFill>
                    <a:sysClr val="windowText" lastClr="000000"/>
                  </a:solidFill>
                </a:ln>
                <a:solidFill>
                  <a:srgbClr val="92D050"/>
                </a:solidFill>
                <a:latin typeface="IRTitr" panose="02000506000000020002" pitchFamily="2" charset="-78"/>
                <a:cs typeface="IRTitr" panose="02000506000000020002" pitchFamily="2" charset="-78"/>
              </a:rPr>
              <a:t>باران که در لطافت طبعش خلاف نیست</a:t>
            </a:r>
            <a:endParaRPr lang="fa-IR" sz="7200" dirty="0">
              <a:ln>
                <a:solidFill>
                  <a:sysClr val="windowText" lastClr="000000"/>
                </a:solidFill>
              </a:ln>
              <a:solidFill>
                <a:srgbClr val="92D050"/>
              </a:solidFill>
              <a:latin typeface="IRTitr" panose="02000506000000020002" pitchFamily="2" charset="-78"/>
              <a:cs typeface="IRTitr" panose="02000506000000020002" pitchFamily="2" charset="-78"/>
            </a:endParaRPr>
          </a:p>
        </p:txBody>
      </p:sp>
      <p:pic>
        <p:nvPicPr>
          <p:cNvPr id="7" name="Picture 2" descr="Related imag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92634" y="862037"/>
            <a:ext cx="12874489" cy="31225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elated imag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41632" y="-1604"/>
            <a:ext cx="12874489" cy="31225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Related imag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6128" y="1349980"/>
            <a:ext cx="12874489" cy="312257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Related imag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4236" y="2570626"/>
            <a:ext cx="12874489" cy="312257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Related imag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30293" y="3051194"/>
            <a:ext cx="12874489" cy="3122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961714"/>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ØªØµÙÛØ± ÙØ±ØªØ¨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74645" y="-6021"/>
            <a:ext cx="12042710" cy="686402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0" y="136737"/>
            <a:ext cx="12101804" cy="1262856"/>
          </a:xfrm>
          <a:prstGeom prst="rect">
            <a:avLst/>
          </a:prstGeom>
        </p:spPr>
        <p:txBody>
          <a:bodyPr vert="horz" lIns="91440" tIns="45720" rIns="91440" bIns="45720" rtlCol="1" anchor="ctr">
            <a:normAutofit fontScale="40000" lnSpcReduction="2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fa-IR" sz="7200" dirty="0">
                <a:ln>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وَ كَذلِكَ أَوْحَيْنا إِلَيْكَ قُرْآناً عَرَبِيًّا لِتُنْذِرَ أُمَّ الْقُرى‏ وَ مَنْ حَوْلَها وَ تُنْذِرَ يَوْمَ الْجَمْعِ لا رَيْبَ </a:t>
            </a:r>
            <a:r>
              <a:rPr lang="fa-IR" sz="7200" dirty="0" smtClean="0">
                <a:ln>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فيهِ</a:t>
            </a:r>
          </a:p>
          <a:p>
            <a:pPr algn="ctr">
              <a:lnSpc>
                <a:spcPct val="170000"/>
              </a:lnSpc>
            </a:pPr>
            <a:r>
              <a:rPr lang="fa-IR" sz="4200" dirty="0" smtClean="0">
                <a:ln>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(شوری/ 7)</a:t>
            </a:r>
            <a:endParaRPr lang="fa-IR" sz="4200" dirty="0">
              <a:ln>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endParaRPr>
          </a:p>
        </p:txBody>
      </p:sp>
      <p:sp>
        <p:nvSpPr>
          <p:cNvPr id="3" name="Rectangle 2"/>
          <p:cNvSpPr/>
          <p:nvPr/>
        </p:nvSpPr>
        <p:spPr>
          <a:xfrm>
            <a:off x="983724" y="3539569"/>
            <a:ext cx="9525365" cy="769441"/>
          </a:xfrm>
          <a:prstGeom prst="rect">
            <a:avLst/>
          </a:prstGeom>
        </p:spPr>
        <p:txBody>
          <a:bodyPr wrap="none">
            <a:spAutoFit/>
          </a:bodyPr>
          <a:lstStyle/>
          <a:p>
            <a:pPr algn="ctr"/>
            <a:r>
              <a:rPr lang="fa-IR" sz="4400" b="1" dirty="0">
                <a:ln w="19050">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 فَريقٌ‏ فِي‏ الْجَنَّةِ </a:t>
            </a:r>
            <a:r>
              <a:rPr lang="fa-IR" sz="4400" b="1" dirty="0" smtClean="0">
                <a:ln w="19050">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                			                وَ </a:t>
            </a:r>
            <a:r>
              <a:rPr lang="fa-IR" sz="4400" b="1" dirty="0">
                <a:ln w="19050">
                  <a:solidFill>
                    <a:schemeClr val="tx1">
                      <a:lumMod val="95000"/>
                      <a:lumOff val="5000"/>
                    </a:schemeClr>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rPr>
              <a:t>فَريقٌ‏ فِي‏ السَّعيرِ </a:t>
            </a:r>
            <a:endParaRPr lang="fa-IR" sz="4400" b="1" dirty="0">
              <a:ln w="19050">
                <a:solidFill>
                  <a:schemeClr val="tx1">
                    <a:lumMod val="95000"/>
                    <a:lumOff val="5000"/>
                  </a:schemeClr>
                </a:solidFill>
              </a:ln>
            </a:endParaRPr>
          </a:p>
        </p:txBody>
      </p:sp>
    </p:spTree>
    <p:extLst>
      <p:ext uri="{BB962C8B-B14F-4D97-AF65-F5344CB8AC3E}">
        <p14:creationId xmlns:p14="http://schemas.microsoft.com/office/powerpoint/2010/main" val="30037587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Spring_flowers_Inspiration_of_di">
            <a:hlinkClick r:id="" action="ppaction://media"/>
          </p:cNvPr>
          <p:cNvPicPr>
            <a:picLocks noGrp="1" noChangeAspect="1"/>
          </p:cNvPicPr>
          <p:nvPr>
            <p:ph idx="1"/>
            <a:videoFile r:link="rId1"/>
            <p:extLst>
              <p:ext uri="{DAA4B4D4-6D71-4841-9C94-3DE7FCFB9230}">
                <p14:media xmlns:p14="http://schemas.microsoft.com/office/powerpoint/2010/main" r:embed="rId2">
                  <p14:trim st="5149"/>
                </p14:media>
              </p:ext>
            </p:extLst>
          </p:nvPr>
        </p:nvPicPr>
        <p:blipFill>
          <a:blip r:embed="rId4"/>
          <a:stretch>
            <a:fillRect/>
          </a:stretch>
        </p:blipFill>
        <p:spPr>
          <a:xfrm>
            <a:off x="-1" y="0"/>
            <a:ext cx="12189775" cy="6858000"/>
          </a:xfrm>
        </p:spPr>
      </p:pic>
      <p:sp>
        <p:nvSpPr>
          <p:cNvPr id="5" name="Rectangle 4"/>
          <p:cNvSpPr/>
          <p:nvPr/>
        </p:nvSpPr>
        <p:spPr>
          <a:xfrm>
            <a:off x="93305" y="4549676"/>
            <a:ext cx="12189775" cy="2185214"/>
          </a:xfrm>
          <a:prstGeom prst="rect">
            <a:avLst/>
          </a:prstGeom>
          <a:effectLst>
            <a:softEdge rad="31750"/>
          </a:effectLst>
        </p:spPr>
        <p:txBody>
          <a:bodyPr wrap="square">
            <a:spAutoFit/>
          </a:bodyPr>
          <a:lstStyle/>
          <a:p>
            <a:pPr algn="ctr"/>
            <a:r>
              <a:rPr lang="fa-IR" sz="3600" b="1" dirty="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وَ هُوَ الَّذِى يُرْسِلُ الرِّيَاحَ بُشْرَا بَينْ‏َ يَدَىْ رَحْمَتِهِ حَتىَّ إِذَا أَقَلَّتْ سَحَابًا ثِقَالًا سُقْنَاهُ لِبَلَدٍ مَّيِّتٍ فَأَنزَلْنَا بِهِ الْمَاءَ فَأَخْرَجْنَا بِهِ مِن كلُ‏ِّ الثَّمَرَاتِ </a:t>
            </a:r>
            <a:r>
              <a:rPr lang="fa-IR" sz="3600" b="1" dirty="0">
                <a:ln>
                  <a:solidFill>
                    <a:schemeClr val="tx1"/>
                  </a:solidFill>
                </a:ln>
                <a:solidFill>
                  <a:schemeClr val="bg1"/>
                </a:solidFill>
                <a:effectLst>
                  <a:glow rad="228600">
                    <a:schemeClr val="accent4">
                      <a:satMod val="175000"/>
                      <a:alpha val="40000"/>
                    </a:schemeClr>
                  </a:glow>
                </a:effectLst>
                <a:cs typeface="Traditional Arabic" panose="02020603050405020304" pitchFamily="18" charset="-78"/>
              </a:rPr>
              <a:t>كَذَالِكَ </a:t>
            </a:r>
            <a:r>
              <a:rPr lang="fa-IR" sz="3600" b="1" dirty="0" smtClean="0">
                <a:ln>
                  <a:solidFill>
                    <a:schemeClr val="tx1"/>
                  </a:solidFill>
                </a:ln>
                <a:solidFill>
                  <a:schemeClr val="bg1"/>
                </a:solidFill>
                <a:effectLst>
                  <a:glow rad="228600">
                    <a:schemeClr val="accent4">
                      <a:satMod val="175000"/>
                      <a:alpha val="40000"/>
                    </a:schemeClr>
                  </a:glow>
                </a:effectLst>
                <a:cs typeface="Traditional Arabic" panose="02020603050405020304" pitchFamily="18" charset="-78"/>
              </a:rPr>
              <a:t>نخُرِجُ </a:t>
            </a:r>
            <a:r>
              <a:rPr lang="fa-IR" sz="3600" b="1" dirty="0">
                <a:ln>
                  <a:solidFill>
                    <a:schemeClr val="tx1"/>
                  </a:solidFill>
                </a:ln>
                <a:solidFill>
                  <a:schemeClr val="bg1"/>
                </a:solidFill>
                <a:effectLst>
                  <a:glow rad="228600">
                    <a:schemeClr val="accent4">
                      <a:satMod val="175000"/>
                      <a:alpha val="40000"/>
                    </a:schemeClr>
                  </a:glow>
                </a:effectLst>
                <a:cs typeface="Traditional Arabic" panose="02020603050405020304" pitchFamily="18" charset="-78"/>
              </a:rPr>
              <a:t>الْمَوْتىَ‏</a:t>
            </a:r>
            <a:r>
              <a:rPr lang="fa-IR" sz="3600" b="1" dirty="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 لَعَلَّكُمْ تَذَكَّرُونَ(57</a:t>
            </a:r>
            <a:r>
              <a:rPr lang="fa-IR" sz="3600" b="1" dirty="0" smtClean="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a:t>
            </a:r>
          </a:p>
          <a:p>
            <a:pPr algn="ctr"/>
            <a:r>
              <a:rPr lang="fa-IR" sz="3600" b="1" dirty="0" smtClean="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وَ </a:t>
            </a:r>
            <a:r>
              <a:rPr lang="fa-IR" sz="3600" b="1" dirty="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الْبَلَدُ الطَّيِّبُ </a:t>
            </a:r>
            <a:r>
              <a:rPr lang="fa-IR" sz="3600" b="1" dirty="0" smtClean="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يخَرُجُ </a:t>
            </a:r>
            <a:r>
              <a:rPr lang="fa-IR" sz="3600" b="1" dirty="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نَبَاتُهُ بِإِذْنِ رَبِّهِ وَ الَّذِى خَبُثَ لَا </a:t>
            </a:r>
            <a:r>
              <a:rPr lang="fa-IR" sz="3600" b="1" dirty="0" smtClean="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يخَرُجُ </a:t>
            </a:r>
            <a:r>
              <a:rPr lang="fa-IR" sz="3600" b="1" dirty="0">
                <a:ln>
                  <a:solidFill>
                    <a:schemeClr val="tx1"/>
                  </a:solidFill>
                </a:ln>
                <a:solidFill>
                  <a:srgbClr val="FF0000"/>
                </a:solidFill>
                <a:effectLst>
                  <a:glow rad="228600">
                    <a:schemeClr val="accent3">
                      <a:satMod val="175000"/>
                      <a:alpha val="40000"/>
                    </a:schemeClr>
                  </a:glow>
                </a:effectLst>
                <a:cs typeface="Traditional Arabic" panose="02020603050405020304" pitchFamily="18" charset="-78"/>
              </a:rPr>
              <a:t>إِلَّا نَكِدًا </a:t>
            </a:r>
            <a:r>
              <a:rPr lang="fa-IR" sz="2800" b="1" dirty="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كَذَالِكَ نُصَرِّفُ </a:t>
            </a:r>
            <a:r>
              <a:rPr lang="fa-IR" sz="2800" b="1" dirty="0" smtClean="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الاَيَاتِ </a:t>
            </a:r>
            <a:r>
              <a:rPr lang="fa-IR" sz="2800" b="1" dirty="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لِقَوْمٍ </a:t>
            </a:r>
            <a:r>
              <a:rPr lang="fa-IR" sz="2800" b="1" dirty="0" smtClean="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يَشْكُرُونَ</a:t>
            </a:r>
          </a:p>
          <a:p>
            <a:pPr algn="ctr"/>
            <a:r>
              <a:rPr lang="fa-IR" sz="2800" dirty="0" smtClean="0">
                <a:ln>
                  <a:solidFill>
                    <a:schemeClr val="tx1"/>
                  </a:solidFill>
                </a:ln>
                <a:solidFill>
                  <a:schemeClr val="bg1"/>
                </a:solidFill>
                <a:effectLst>
                  <a:glow rad="228600">
                    <a:schemeClr val="accent3">
                      <a:satMod val="175000"/>
                      <a:alpha val="40000"/>
                    </a:schemeClr>
                  </a:glow>
                </a:effectLst>
                <a:cs typeface="Traditional Arabic" panose="02020603050405020304" pitchFamily="18" charset="-78"/>
              </a:rPr>
              <a:t>(اعراف/58)</a:t>
            </a:r>
            <a:endParaRPr lang="fa-IR" sz="3600" dirty="0">
              <a:ln>
                <a:solidFill>
                  <a:schemeClr val="tx1"/>
                </a:solidFill>
              </a:ln>
              <a:solidFill>
                <a:schemeClr val="bg1"/>
              </a:solidFill>
              <a:effectLst>
                <a:glow rad="228600">
                  <a:schemeClr val="accent3">
                    <a:satMod val="175000"/>
                    <a:alpha val="40000"/>
                  </a:schemeClr>
                </a:glow>
              </a:effectLst>
            </a:endParaRPr>
          </a:p>
        </p:txBody>
      </p:sp>
    </p:spTree>
    <p:extLst>
      <p:ext uri="{BB962C8B-B14F-4D97-AF65-F5344CB8AC3E}">
        <p14:creationId xmlns:p14="http://schemas.microsoft.com/office/powerpoint/2010/main" val="104037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91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12195">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27993" y="185089"/>
            <a:ext cx="12192000" cy="1326470"/>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800" dirty="0" smtClean="0">
                <a:ln>
                  <a:solidFill>
                    <a:sysClr val="windowText" lastClr="000000"/>
                  </a:solidFill>
                </a:ln>
                <a:solidFill>
                  <a:srgbClr val="92D050"/>
                </a:solidFill>
                <a:latin typeface="IRMehr" panose="02000503000000020002" pitchFamily="2" charset="-78"/>
                <a:cs typeface="IRMehr" panose="02000503000000020002" pitchFamily="2" charset="-78"/>
              </a:rPr>
              <a:t>اجابت قرآن، اجابت ولی الله است...</a:t>
            </a:r>
            <a:endParaRPr lang="fa-IR" dirty="0">
              <a:ln>
                <a:solidFill>
                  <a:sysClr val="windowText" lastClr="000000"/>
                </a:solidFill>
              </a:ln>
              <a:solidFill>
                <a:srgbClr val="92D050"/>
              </a:solidFill>
              <a:latin typeface="IRMehr" panose="02000503000000020002" pitchFamily="2" charset="-78"/>
              <a:cs typeface="IRMehr" panose="02000503000000020002" pitchFamily="2" charset="-78"/>
            </a:endParaRPr>
          </a:p>
        </p:txBody>
      </p:sp>
      <p:sp>
        <p:nvSpPr>
          <p:cNvPr id="5" name="Title 1"/>
          <p:cNvSpPr txBox="1">
            <a:spLocks/>
          </p:cNvSpPr>
          <p:nvPr/>
        </p:nvSpPr>
        <p:spPr>
          <a:xfrm>
            <a:off x="115076" y="1289211"/>
            <a:ext cx="12192000" cy="1326470"/>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800" dirty="0" smtClean="0">
                <a:ln>
                  <a:solidFill>
                    <a:sysClr val="windowText" lastClr="000000"/>
                  </a:solidFill>
                </a:ln>
                <a:solidFill>
                  <a:srgbClr val="92D050"/>
                </a:solidFill>
                <a:latin typeface="IRMehr" panose="02000503000000020002" pitchFamily="2" charset="-78"/>
                <a:cs typeface="IRMehr" panose="02000503000000020002" pitchFamily="2" charset="-78"/>
              </a:rPr>
              <a:t>داعی الی الله کیست؟</a:t>
            </a:r>
          </a:p>
        </p:txBody>
      </p:sp>
      <p:sp>
        <p:nvSpPr>
          <p:cNvPr id="6" name="Title 1"/>
          <p:cNvSpPr txBox="1">
            <a:spLocks/>
          </p:cNvSpPr>
          <p:nvPr/>
        </p:nvSpPr>
        <p:spPr>
          <a:xfrm>
            <a:off x="-143069" y="508550"/>
            <a:ext cx="12192000" cy="1326470"/>
          </a:xfrm>
          <a:prstGeom prst="rect">
            <a:avLst/>
          </a:prstGeom>
        </p:spPr>
        <p:txBody>
          <a:bodyPr vert="horz" lIns="91440" tIns="45720" rIns="91440" bIns="45720" rtlCol="1" anchor="ctr">
            <a:normAutofit fontScale="62500" lnSpcReduction="2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60000"/>
              </a:lnSpc>
            </a:pPr>
            <a:r>
              <a:rPr lang="fa-IR" sz="4800" dirty="0">
                <a:latin typeface="Neirizi" panose="02000503000000020002" pitchFamily="2" charset="0"/>
                <a:cs typeface="Neirizi" panose="02000503000000020002" pitchFamily="2" charset="0"/>
              </a:rPr>
              <a:t>يا قَوْمَنا أَجيبُوا داعِيَ‏ اللَّهِ وَ آمِنُوا بِهِ يَغْفِرْ لَكُمْ مِنْ ذُنُوبِكُمْ وَ يُجِرْكُمْ مِنْ عَذابٍ أَليمٍ </a:t>
            </a:r>
            <a:r>
              <a:rPr lang="fa-IR" sz="4800" dirty="0" smtClean="0">
                <a:latin typeface="Neirizi" panose="02000503000000020002" pitchFamily="2" charset="0"/>
                <a:cs typeface="Neirizi" panose="02000503000000020002" pitchFamily="2" charset="0"/>
              </a:rPr>
              <a:t>(احقاف/ 31)</a:t>
            </a:r>
            <a:endParaRPr lang="fa-IR" sz="4800" dirty="0">
              <a:latin typeface="Neirizi" panose="02000503000000020002" pitchFamily="2" charset="0"/>
              <a:cs typeface="Neirizi" panose="02000503000000020002" pitchFamily="2" charset="0"/>
            </a:endParaRPr>
          </a:p>
        </p:txBody>
      </p:sp>
    </p:spTree>
    <p:extLst>
      <p:ext uri="{BB962C8B-B14F-4D97-AF65-F5344CB8AC3E}">
        <p14:creationId xmlns:p14="http://schemas.microsoft.com/office/powerpoint/2010/main" val="22541012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25485" y="2505421"/>
            <a:ext cx="9898146" cy="2400657"/>
          </a:xfrm>
          <a:prstGeom prst="rect">
            <a:avLst/>
          </a:prstGeom>
        </p:spPr>
        <p:txBody>
          <a:bodyPr wrap="square">
            <a:spAutoFit/>
          </a:bodyPr>
          <a:lstStyle/>
          <a:p>
            <a:pPr algn="ctr">
              <a:lnSpc>
                <a:spcPct val="200000"/>
              </a:lnSpc>
            </a:pPr>
            <a:r>
              <a:rPr lang="fa-IR" sz="4000" b="1" dirty="0">
                <a:ln>
                  <a:solidFill>
                    <a:schemeClr val="bg1"/>
                  </a:solidFill>
                </a:ln>
                <a:solidFill>
                  <a:schemeClr val="bg1"/>
                </a:solidFill>
                <a:effectLst>
                  <a:glow rad="228600">
                    <a:schemeClr val="accent5">
                      <a:satMod val="175000"/>
                      <a:alpha val="40000"/>
                    </a:schemeClr>
                  </a:glow>
                </a:effectLst>
                <a:latin typeface="Neirizi" panose="02000503000000020002" pitchFamily="2" charset="0"/>
                <a:cs typeface="Neirizi" panose="02000503000000020002" pitchFamily="2" charset="0"/>
              </a:rPr>
              <a:t>رَبَّنا إِنَّنا سَمِعْنا مُنادِياً يُنادي لِلْإيمانِ أَنْ آمِنُوا بِرَبِّكُمْ فَآمَنَّا رَبَّنا فَاغْفِرْ لَنا ذُنُوبَنا وَ كَفِّرْ عَنَّا سَيِّئاتِنا وَ تَوَفَّنا مَعَ الْأَبْرارِ</a:t>
            </a:r>
            <a:r>
              <a:rPr lang="fa-IR" sz="2000" b="1" dirty="0">
                <a:ln>
                  <a:solidFill>
                    <a:schemeClr val="bg1"/>
                  </a:solidFill>
                </a:ln>
                <a:solidFill>
                  <a:schemeClr val="bg1"/>
                </a:solidFill>
                <a:effectLst>
                  <a:glow rad="228600">
                    <a:schemeClr val="accent5">
                      <a:satMod val="175000"/>
                      <a:alpha val="40000"/>
                    </a:schemeClr>
                  </a:glow>
                </a:effectLst>
                <a:latin typeface="Neirizi" panose="02000503000000020002" pitchFamily="2" charset="0"/>
                <a:cs typeface="Neirizi" panose="02000503000000020002" pitchFamily="2" charset="0"/>
              </a:rPr>
              <a:t> </a:t>
            </a:r>
            <a:r>
              <a:rPr lang="fa-IR" sz="2000" b="1" dirty="0" smtClean="0">
                <a:ln>
                  <a:solidFill>
                    <a:schemeClr val="bg1"/>
                  </a:solidFill>
                </a:ln>
                <a:solidFill>
                  <a:schemeClr val="bg1"/>
                </a:solidFill>
                <a:effectLst>
                  <a:glow rad="228600">
                    <a:schemeClr val="accent5">
                      <a:satMod val="175000"/>
                      <a:alpha val="40000"/>
                    </a:schemeClr>
                  </a:glow>
                </a:effectLst>
                <a:latin typeface="Neirizi" panose="02000503000000020002" pitchFamily="2" charset="0"/>
                <a:cs typeface="Neirizi" panose="02000503000000020002" pitchFamily="2" charset="0"/>
              </a:rPr>
              <a:t>(آل عمران/ 193)</a:t>
            </a:r>
            <a:endParaRPr lang="fa-IR" sz="2000" b="1" dirty="0">
              <a:ln>
                <a:solidFill>
                  <a:schemeClr val="bg1"/>
                </a:solidFill>
              </a:ln>
              <a:solidFill>
                <a:schemeClr val="bg1"/>
              </a:solidFill>
              <a:effectLst>
                <a:glow rad="228600">
                  <a:schemeClr val="accent5">
                    <a:satMod val="175000"/>
                    <a:alpha val="40000"/>
                  </a:schemeClr>
                </a:glow>
              </a:effectLst>
              <a:latin typeface="Neirizi" panose="02000503000000020002" pitchFamily="2" charset="0"/>
              <a:cs typeface="Neirizi" panose="02000503000000020002" pitchFamily="2" charset="0"/>
            </a:endParaRPr>
          </a:p>
        </p:txBody>
      </p:sp>
    </p:spTree>
    <p:extLst>
      <p:ext uri="{BB962C8B-B14F-4D97-AF65-F5344CB8AC3E}">
        <p14:creationId xmlns:p14="http://schemas.microsoft.com/office/powerpoint/2010/main" val="36251514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D8611"/>
        </a:solidFill>
        <a:effectLst/>
      </p:bgPr>
    </p:bg>
    <p:spTree>
      <p:nvGrpSpPr>
        <p:cNvPr id="1" name=""/>
        <p:cNvGrpSpPr/>
        <p:nvPr/>
      </p:nvGrpSpPr>
      <p:grpSpPr>
        <a:xfrm>
          <a:off x="0" y="0"/>
          <a:ext cx="0" cy="0"/>
          <a:chOff x="0" y="0"/>
          <a:chExt cx="0" cy="0"/>
        </a:xfrm>
      </p:grpSpPr>
      <p:pic>
        <p:nvPicPr>
          <p:cNvPr id="1026" name="Picture 2" descr="Image result for Im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984" y="0"/>
            <a:ext cx="11558016" cy="687660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26720" y="2545003"/>
            <a:ext cx="5547360" cy="3600986"/>
          </a:xfrm>
          <a:prstGeom prst="rect">
            <a:avLst/>
          </a:prstGeom>
        </p:spPr>
        <p:txBody>
          <a:bodyPr wrap="square">
            <a:spAutoFit/>
          </a:bodyPr>
          <a:lstStyle/>
          <a:p>
            <a:pPr algn="ctr"/>
            <a:r>
              <a:rPr lang="fa-IR" sz="2400" dirty="0">
                <a:latin typeface="Neirizi" panose="02000503000000020002" pitchFamily="2" charset="0"/>
                <a:ea typeface="Calibri" panose="020F0502020204030204" pitchFamily="34" charset="0"/>
                <a:cs typeface="Neirizi" panose="02000503000000020002" pitchFamily="2" charset="0"/>
              </a:rPr>
              <a:t>سَمِعْتُ أَبَا عَبْدِ اللَّهِ ع </a:t>
            </a:r>
            <a:r>
              <a:rPr lang="fa-IR" sz="2400" dirty="0" smtClean="0">
                <a:latin typeface="Neirizi" panose="02000503000000020002" pitchFamily="2" charset="0"/>
                <a:ea typeface="Calibri" panose="020F0502020204030204" pitchFamily="34" charset="0"/>
                <a:cs typeface="Neirizi" panose="02000503000000020002" pitchFamily="2" charset="0"/>
              </a:rPr>
              <a:t>يَقُولُ</a:t>
            </a:r>
          </a:p>
          <a:p>
            <a:pPr algn="ctr">
              <a:lnSpc>
                <a:spcPct val="150000"/>
              </a:lnSpc>
            </a:pPr>
            <a:r>
              <a:rPr lang="fa-IR" sz="3600" dirty="0" smtClean="0">
                <a:solidFill>
                  <a:srgbClr val="FF0000"/>
                </a:solidFill>
                <a:latin typeface="Neirizi" panose="02000503000000020002" pitchFamily="2" charset="0"/>
                <a:ea typeface="Calibri" panose="020F0502020204030204" pitchFamily="34" charset="0"/>
                <a:cs typeface="Neirizi" panose="02000503000000020002" pitchFamily="2" charset="0"/>
              </a:rPr>
              <a:t> </a:t>
            </a:r>
            <a:r>
              <a:rPr lang="fa-IR" sz="3600" dirty="0">
                <a:ln>
                  <a:solidFill>
                    <a:schemeClr val="bg1"/>
                  </a:solidFill>
                </a:ln>
                <a:solidFill>
                  <a:srgbClr val="FF0000"/>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وَ عَلاماتٍ وَ بِالنَّجْمِ هُمْ </a:t>
            </a:r>
            <a:r>
              <a:rPr lang="fa-IR" sz="3600" dirty="0" smtClean="0">
                <a:ln>
                  <a:solidFill>
                    <a:schemeClr val="bg1"/>
                  </a:solidFill>
                </a:ln>
                <a:solidFill>
                  <a:srgbClr val="FF0000"/>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يَهْتَدُونَ</a:t>
            </a:r>
          </a:p>
          <a:p>
            <a:pPr algn="ctr">
              <a:lnSpc>
                <a:spcPct val="150000"/>
              </a:lnSpc>
            </a:pPr>
            <a:r>
              <a:rPr lang="fa-IR" sz="2800" dirty="0" smtClean="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«نحل</a:t>
            </a:r>
            <a:r>
              <a:rPr lang="fa-IR" sz="2800" dirty="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 </a:t>
            </a:r>
            <a:r>
              <a:rPr lang="fa-IR" sz="2800" dirty="0" smtClean="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16»</a:t>
            </a:r>
          </a:p>
          <a:p>
            <a:pPr algn="ctr">
              <a:lnSpc>
                <a:spcPct val="150000"/>
              </a:lnSpc>
            </a:pPr>
            <a:r>
              <a:rPr lang="fa-IR" sz="3600" b="1" dirty="0" smtClean="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قَالَ </a:t>
            </a:r>
            <a:r>
              <a:rPr lang="fa-IR" sz="3600" b="1" dirty="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النَّجْمُ رَسُولُ اللَّهِ </a:t>
            </a:r>
            <a:r>
              <a:rPr lang="fa-IR" sz="3600" b="1" dirty="0" smtClean="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ص</a:t>
            </a:r>
          </a:p>
          <a:p>
            <a:pPr algn="ctr">
              <a:lnSpc>
                <a:spcPct val="150000"/>
              </a:lnSpc>
            </a:pPr>
            <a:r>
              <a:rPr lang="fa-IR" sz="3600" b="1" dirty="0" smtClean="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 </a:t>
            </a:r>
            <a:r>
              <a:rPr lang="fa-IR" sz="3600" b="1" dirty="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وَ الْعَلَامَاتُ هُمُ الْأَئِمَّةُ ع.</a:t>
            </a:r>
            <a:r>
              <a:rPr lang="fa-IR" sz="3600" dirty="0">
                <a:ln>
                  <a:solidFill>
                    <a:schemeClr val="bg1"/>
                  </a:solidFill>
                </a:ln>
                <a:solidFill>
                  <a:schemeClr val="bg1"/>
                </a:solidFill>
                <a:effectLst>
                  <a:glow rad="228600">
                    <a:schemeClr val="accent4">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 </a:t>
            </a:r>
            <a:endParaRPr lang="fa-IR" sz="3600" dirty="0">
              <a:ln>
                <a:solidFill>
                  <a:schemeClr val="bg1"/>
                </a:solidFill>
              </a:ln>
              <a:solidFill>
                <a:schemeClr val="bg1"/>
              </a:solidFill>
              <a:effectLst>
                <a:glow rad="228600">
                  <a:schemeClr val="accent4">
                    <a:satMod val="175000"/>
                    <a:alpha val="40000"/>
                  </a:schemeClr>
                </a:glow>
              </a:effectLst>
              <a:latin typeface="Neirizi" panose="02000503000000020002" pitchFamily="2" charset="0"/>
              <a:cs typeface="Neirizi" panose="02000503000000020002" pitchFamily="2" charset="0"/>
            </a:endParaRPr>
          </a:p>
        </p:txBody>
      </p:sp>
    </p:spTree>
    <p:extLst>
      <p:ext uri="{BB962C8B-B14F-4D97-AF65-F5344CB8AC3E}">
        <p14:creationId xmlns:p14="http://schemas.microsoft.com/office/powerpoint/2010/main" val="5488072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5527796" y="2350939"/>
            <a:ext cx="5611368" cy="2572639"/>
          </a:xfrm>
          <a:prstGeom prst="rect">
            <a:avLst/>
          </a:prstGeom>
        </p:spPr>
        <p:txBody>
          <a:bodyPr vert="horz" lIns="91440" tIns="45720" rIns="91440" bIns="45720" rtlCol="1">
            <a:normAutofit/>
          </a:bodyPr>
          <a:lstStyle>
            <a:lvl1pPr marL="0" indent="0" algn="ctr" defTabSz="914400" rtl="1"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1"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1"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a-IR" sz="3600" b="1"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rPr>
              <a:t>من نام کسی نخوانده ام الا تو</a:t>
            </a:r>
            <a:endParaRPr lang="fa-IR" sz="3600"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endParaRPr>
          </a:p>
          <a:p>
            <a:r>
              <a:rPr lang="fa-IR" sz="3600" b="1"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rPr>
              <a:t>با هیچ کسی نمانده ام الا تو</a:t>
            </a:r>
            <a:endParaRPr lang="fa-IR" sz="3600"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endParaRPr>
          </a:p>
          <a:p>
            <a:r>
              <a:rPr lang="fa-IR" sz="3600" b="1"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rPr>
              <a:t>عید آمد و من خانه تکانی کردم</a:t>
            </a:r>
            <a:endParaRPr lang="fa-IR" sz="3600"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endParaRPr>
          </a:p>
          <a:p>
            <a:r>
              <a:rPr lang="fa-IR" sz="3600" b="1"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rPr>
              <a:t>از دل همه را تکانده ام الا تو</a:t>
            </a:r>
            <a:endParaRPr lang="fa-IR" sz="3600" dirty="0">
              <a:ln w="19050">
                <a:solidFill>
                  <a:sysClr val="windowText" lastClr="000000"/>
                </a:solidFill>
              </a:ln>
              <a:solidFill>
                <a:srgbClr val="FFFF00"/>
              </a:solidFill>
              <a:latin typeface="IRDast Nevis" panose="02000503000000020002" pitchFamily="2" charset="-78"/>
              <a:cs typeface="IRDast Nevis" panose="02000503000000020002" pitchFamily="2" charset="-78"/>
            </a:endParaRPr>
          </a:p>
        </p:txBody>
      </p:sp>
      <p:sp>
        <p:nvSpPr>
          <p:cNvPr id="4" name="Content Placeholder 2"/>
          <p:cNvSpPr txBox="1">
            <a:spLocks/>
          </p:cNvSpPr>
          <p:nvPr/>
        </p:nvSpPr>
        <p:spPr>
          <a:xfrm>
            <a:off x="5680196" y="674538"/>
            <a:ext cx="5611368" cy="2572639"/>
          </a:xfrm>
          <a:prstGeom prst="rect">
            <a:avLst/>
          </a:prstGeom>
        </p:spPr>
        <p:txBody>
          <a:bodyPr vert="horz" lIns="91440" tIns="45720" rIns="91440" bIns="45720" rtlCol="1">
            <a:normAutofit/>
          </a:bodyPr>
          <a:lstStyle>
            <a:lvl1pPr marL="0" indent="0" algn="ctr" defTabSz="914400" rtl="1"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1"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1"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a-IR" sz="3600" b="1" dirty="0" smtClean="0">
                <a:ln w="19050">
                  <a:solidFill>
                    <a:sysClr val="windowText" lastClr="000000"/>
                  </a:solidFill>
                </a:ln>
                <a:solidFill>
                  <a:srgbClr val="FFFF00"/>
                </a:solidFill>
                <a:latin typeface="IRDast Nevis" panose="02000503000000020002" pitchFamily="2" charset="-78"/>
                <a:cs typeface="IRDast Nevis" panose="02000503000000020002" pitchFamily="2" charset="-78"/>
              </a:rPr>
              <a:t>بسم الله الرحمن الرحیم</a:t>
            </a:r>
            <a:endParaRPr lang="fa-IR" sz="3600" dirty="0">
              <a:ln w="19050">
                <a:solidFill>
                  <a:sysClr val="windowText" lastClr="000000"/>
                </a:solidFill>
              </a:ln>
              <a:solidFill>
                <a:srgbClr val="FFFF00"/>
              </a:solidFill>
              <a:latin typeface="IRDast Nevis" panose="02000503000000020002" pitchFamily="2" charset="-78"/>
              <a:cs typeface="IRDast Nevis" panose="02000503000000020002" pitchFamily="2" charset="-78"/>
            </a:endParaRPr>
          </a:p>
        </p:txBody>
      </p:sp>
    </p:spTree>
    <p:extLst>
      <p:ext uri="{BB962C8B-B14F-4D97-AF65-F5344CB8AC3E}">
        <p14:creationId xmlns:p14="http://schemas.microsoft.com/office/powerpoint/2010/main" val="5342481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â«Ø¨Ú© Ú¯Ø±Ø§ÙØ¯ ÙÙØ±â¬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6409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5344" y="1332637"/>
            <a:ext cx="11923776" cy="4647426"/>
          </a:xfrm>
          <a:prstGeom prst="rect">
            <a:avLst/>
          </a:prstGeom>
        </p:spPr>
        <p:txBody>
          <a:bodyPr wrap="square">
            <a:spAutoFit/>
          </a:bodyPr>
          <a:lstStyle/>
          <a:p>
            <a:pPr algn="ctr"/>
            <a:r>
              <a:rPr lang="fa-IR" sz="3600" dirty="0">
                <a:latin typeface="Calibri" panose="020F0502020204030204" pitchFamily="34" charset="0"/>
                <a:ea typeface="Calibri" panose="020F0502020204030204" pitchFamily="34" charset="0"/>
              </a:rPr>
              <a:t>سَأَلْتُ أَبَا جَعْفَرٍ ع عَنْ قَوْلِ اللَّهِ عَزَّ وَ </a:t>
            </a:r>
            <a:r>
              <a:rPr lang="fa-IR" sz="3600" dirty="0" smtClean="0">
                <a:latin typeface="Calibri" panose="020F0502020204030204" pitchFamily="34" charset="0"/>
                <a:ea typeface="Calibri" panose="020F0502020204030204" pitchFamily="34" charset="0"/>
              </a:rPr>
              <a:t>جَلَّ</a:t>
            </a:r>
          </a:p>
          <a:p>
            <a:pPr algn="ctr"/>
            <a:r>
              <a:rPr lang="fa-IR" sz="3600" dirty="0" smtClean="0">
                <a:solidFill>
                  <a:srgbClr val="FF0000"/>
                </a:solidFill>
                <a:latin typeface="Calibri" panose="020F0502020204030204" pitchFamily="34" charset="0"/>
                <a:ea typeface="Calibri" panose="020F0502020204030204" pitchFamily="34" charset="0"/>
              </a:rPr>
              <a:t>فَآمِنُوا </a:t>
            </a:r>
            <a:r>
              <a:rPr lang="fa-IR" sz="3600" dirty="0">
                <a:solidFill>
                  <a:srgbClr val="FF0000"/>
                </a:solidFill>
                <a:latin typeface="Calibri" panose="020F0502020204030204" pitchFamily="34" charset="0"/>
                <a:ea typeface="Calibri" panose="020F0502020204030204" pitchFamily="34" charset="0"/>
              </a:rPr>
              <a:t>بِاللَّهِ وَ رَسُولِهِ وَ النُّورِ الَّذِي أَنْزَلْنا </a:t>
            </a:r>
            <a:r>
              <a:rPr lang="fa-IR" sz="3600" dirty="0">
                <a:latin typeface="Calibri" panose="020F0502020204030204" pitchFamily="34" charset="0"/>
                <a:ea typeface="Calibri" panose="020F0502020204030204" pitchFamily="34" charset="0"/>
              </a:rPr>
              <a:t>«التغابن: 8</a:t>
            </a:r>
            <a:r>
              <a:rPr lang="fa-IR" sz="3600" dirty="0" smtClean="0">
                <a:latin typeface="Calibri" panose="020F0502020204030204" pitchFamily="34" charset="0"/>
                <a:ea typeface="Calibri" panose="020F0502020204030204" pitchFamily="34" charset="0"/>
              </a:rPr>
              <a:t>»</a:t>
            </a:r>
          </a:p>
          <a:p>
            <a:pPr algn="ctr"/>
            <a:r>
              <a:rPr lang="fa-IR" sz="3600" dirty="0" smtClean="0">
                <a:latin typeface="Calibri" panose="020F0502020204030204" pitchFamily="34" charset="0"/>
                <a:ea typeface="Calibri" panose="020F0502020204030204" pitchFamily="34" charset="0"/>
              </a:rPr>
              <a:t>فَقَالَ </a:t>
            </a:r>
            <a:r>
              <a:rPr lang="fa-IR" sz="3600" dirty="0">
                <a:latin typeface="Calibri" panose="020F0502020204030204" pitchFamily="34" charset="0"/>
                <a:ea typeface="Calibri" panose="020F0502020204030204" pitchFamily="34" charset="0"/>
              </a:rPr>
              <a:t>يَا أَبَا خَالِدٍ </a:t>
            </a:r>
            <a:r>
              <a:rPr lang="fa-IR" sz="3600" dirty="0">
                <a:solidFill>
                  <a:srgbClr val="FF0000"/>
                </a:solidFill>
                <a:latin typeface="Calibri" panose="020F0502020204030204" pitchFamily="34" charset="0"/>
                <a:ea typeface="Calibri" panose="020F0502020204030204" pitchFamily="34" charset="0"/>
              </a:rPr>
              <a:t>النُّورُ وَ اللَّهِ- الْأَئِمَّةُ مِنْ آلِ مُحَمَّدٍ ص إِلَى يَوْمِ الْقِيَامَةِ </a:t>
            </a:r>
            <a:r>
              <a:rPr lang="fa-IR" sz="3600" dirty="0" smtClean="0">
                <a:solidFill>
                  <a:srgbClr val="FF0000"/>
                </a:solidFill>
                <a:latin typeface="Calibri" panose="020F0502020204030204" pitchFamily="34" charset="0"/>
                <a:ea typeface="Calibri" panose="020F0502020204030204" pitchFamily="34" charset="0"/>
              </a:rPr>
              <a:t>وَ </a:t>
            </a:r>
          </a:p>
          <a:p>
            <a:pPr algn="ctr"/>
            <a:r>
              <a:rPr lang="fa-IR" sz="3600" b="1" dirty="0" smtClean="0">
                <a:solidFill>
                  <a:srgbClr val="FF0000"/>
                </a:solidFill>
                <a:latin typeface="Calibri" panose="020F0502020204030204" pitchFamily="34" charset="0"/>
                <a:ea typeface="Calibri" panose="020F0502020204030204" pitchFamily="34" charset="0"/>
              </a:rPr>
              <a:t>ه</a:t>
            </a:r>
            <a:r>
              <a:rPr lang="fa-IR" sz="3600" b="1" dirty="0">
                <a:solidFill>
                  <a:srgbClr val="FF0000"/>
                </a:solidFill>
                <a:effectLst>
                  <a:glow rad="228600">
                    <a:schemeClr val="accent2">
                      <a:satMod val="175000"/>
                      <a:alpha val="40000"/>
                    </a:schemeClr>
                  </a:glow>
                </a:effectLst>
                <a:latin typeface="Calibri" panose="020F0502020204030204" pitchFamily="34" charset="0"/>
                <a:ea typeface="Calibri" panose="020F0502020204030204" pitchFamily="34" charset="0"/>
              </a:rPr>
              <a:t>ُمْ وَ اللَّهِ نُورُ اللَّهِ الَّذِي أَنْزَلَ وَ هُمْ وَ اللَّهِ نُورُ اللَّهِ فِي السَّمَاوَاتِ وَ فِي الْأَرْضِ </a:t>
            </a:r>
            <a:endParaRPr lang="fa-IR" sz="3600" b="1" dirty="0" smtClean="0">
              <a:solidFill>
                <a:srgbClr val="FF0000"/>
              </a:solidFill>
              <a:effectLst>
                <a:glow rad="228600">
                  <a:schemeClr val="accent2">
                    <a:satMod val="175000"/>
                    <a:alpha val="40000"/>
                  </a:schemeClr>
                </a:glow>
              </a:effectLst>
              <a:latin typeface="Calibri" panose="020F0502020204030204" pitchFamily="34" charset="0"/>
              <a:ea typeface="Calibri" panose="020F0502020204030204" pitchFamily="34" charset="0"/>
            </a:endParaRPr>
          </a:p>
          <a:p>
            <a:pPr algn="ctr"/>
            <a:r>
              <a:rPr lang="fa-IR" sz="3600" dirty="0">
                <a:solidFill>
                  <a:srgbClr val="FF0000"/>
                </a:solidFill>
                <a:latin typeface="Calibri" panose="020F0502020204030204" pitchFamily="34" charset="0"/>
                <a:ea typeface="Calibri" panose="020F0502020204030204" pitchFamily="34" charset="0"/>
              </a:rPr>
              <a:t>  وَ اللَّهِ </a:t>
            </a:r>
            <a:r>
              <a:rPr lang="fa-IR" sz="3600" dirty="0" smtClean="0">
                <a:solidFill>
                  <a:srgbClr val="FF0000"/>
                </a:solidFill>
                <a:latin typeface="Calibri" panose="020F0502020204030204" pitchFamily="34" charset="0"/>
                <a:ea typeface="Calibri" panose="020F0502020204030204" pitchFamily="34" charset="0"/>
              </a:rPr>
              <a:t>يَا </a:t>
            </a:r>
            <a:r>
              <a:rPr lang="fa-IR" sz="3600" dirty="0">
                <a:solidFill>
                  <a:srgbClr val="FF0000"/>
                </a:solidFill>
                <a:latin typeface="Calibri" panose="020F0502020204030204" pitchFamily="34" charset="0"/>
                <a:ea typeface="Calibri" panose="020F0502020204030204" pitchFamily="34" charset="0"/>
              </a:rPr>
              <a:t>أَبَا </a:t>
            </a:r>
            <a:r>
              <a:rPr lang="fa-IR" sz="3600" dirty="0" smtClean="0">
                <a:solidFill>
                  <a:srgbClr val="FF0000"/>
                </a:solidFill>
                <a:latin typeface="Calibri" panose="020F0502020204030204" pitchFamily="34" charset="0"/>
                <a:ea typeface="Calibri" panose="020F0502020204030204" pitchFamily="34" charset="0"/>
              </a:rPr>
              <a:t>خَالِدٍ</a:t>
            </a:r>
          </a:p>
          <a:p>
            <a:pPr algn="ctr"/>
            <a:r>
              <a:rPr lang="fa-IR" sz="4000" b="1" dirty="0" smtClean="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لَنُورُ </a:t>
            </a:r>
            <a:r>
              <a:rPr lang="fa-IR" sz="4000" b="1" dirty="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الْإِمَامِ فِي قُلُوبِ الْمُؤْمِنِينَ أَنْوَرُ مِنَ الشَّمْسِ الْمُضِيئَةِ </a:t>
            </a:r>
            <a:r>
              <a:rPr lang="fa-IR" sz="4000" b="1" dirty="0" smtClean="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بِالنَّهَارِ</a:t>
            </a:r>
          </a:p>
          <a:p>
            <a:pPr algn="ctr"/>
            <a:r>
              <a:rPr lang="fa-IR" sz="4000" b="1" dirty="0" smtClean="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وَ </a:t>
            </a:r>
            <a:r>
              <a:rPr lang="fa-IR" sz="4000" b="1" dirty="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هُمْ وَ اللَّهِ يُنَوِّرُونَ قُلُوبَ </a:t>
            </a:r>
            <a:r>
              <a:rPr lang="fa-IR" sz="4000" b="1" dirty="0" smtClean="0">
                <a:ln>
                  <a:solidFill>
                    <a:schemeClr val="tx1"/>
                  </a:solidFill>
                </a:ln>
                <a:solidFill>
                  <a:schemeClr val="bg1"/>
                </a:solidFill>
                <a:effectLst>
                  <a:glow rad="228600">
                    <a:schemeClr val="accent1">
                      <a:satMod val="175000"/>
                      <a:alpha val="40000"/>
                    </a:schemeClr>
                  </a:glow>
                </a:effectLst>
                <a:latin typeface="Calibri" panose="020F0502020204030204" pitchFamily="34" charset="0"/>
                <a:ea typeface="Calibri" panose="020F0502020204030204" pitchFamily="34" charset="0"/>
              </a:rPr>
              <a:t>الْمُؤْمِنِينَ</a:t>
            </a:r>
          </a:p>
          <a:p>
            <a:pPr algn="ctr"/>
            <a:r>
              <a:rPr lang="fa-IR" sz="3600" dirty="0" smtClean="0">
                <a:solidFill>
                  <a:srgbClr val="FF0000"/>
                </a:solidFill>
                <a:latin typeface="Calibri" panose="020F0502020204030204" pitchFamily="34" charset="0"/>
                <a:ea typeface="Calibri" panose="020F0502020204030204" pitchFamily="34" charset="0"/>
              </a:rPr>
              <a:t>وَ </a:t>
            </a:r>
            <a:r>
              <a:rPr lang="fa-IR" sz="3600" dirty="0">
                <a:solidFill>
                  <a:srgbClr val="FF0000"/>
                </a:solidFill>
                <a:latin typeface="Calibri" panose="020F0502020204030204" pitchFamily="34" charset="0"/>
                <a:ea typeface="Calibri" panose="020F0502020204030204" pitchFamily="34" charset="0"/>
              </a:rPr>
              <a:t>يَحْجُبُ اللَّهُ عَزَّ وَ جَلَّ نُورَهُمْ عَمَّنْ يَشَاءُ فَتُظْلِمُ قُلُوبُهُمْ </a:t>
            </a:r>
            <a:endParaRPr lang="fa-IR" sz="3600" dirty="0"/>
          </a:p>
        </p:txBody>
      </p:sp>
    </p:spTree>
    <p:extLst>
      <p:ext uri="{BB962C8B-B14F-4D97-AF65-F5344CB8AC3E}">
        <p14:creationId xmlns:p14="http://schemas.microsoft.com/office/powerpoint/2010/main" val="1067029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â«Ø¨Ú© Ú¯Ø±Ø§ÙØ¯ ÙÙØ±â¬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52"/>
            <a:ext cx="12192000" cy="68732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21792" y="1528679"/>
            <a:ext cx="10948416" cy="3631763"/>
          </a:xfrm>
          <a:prstGeom prst="rect">
            <a:avLst/>
          </a:prstGeom>
        </p:spPr>
        <p:txBody>
          <a:bodyPr wrap="square">
            <a:spAutoFit/>
          </a:bodyPr>
          <a:lstStyle/>
          <a:p>
            <a:pPr algn="ctr">
              <a:lnSpc>
                <a:spcPct val="200000"/>
              </a:lnSpc>
            </a:pPr>
            <a:r>
              <a:rPr lang="fa-IR" sz="4000" b="1" dirty="0">
                <a:solidFill>
                  <a:schemeClr val="bg1"/>
                </a:solidFill>
                <a:effectLst>
                  <a:glow rad="228600">
                    <a:schemeClr val="accent2">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الْإِمَامُ كَالشَّمْسِ الطَّالِعَةِ الْمُجَلِّلَةِ بِنُورِهَا لِلْعَالَمِ وَ هِيَ فِي الْأُفُقِ بِحَيْثُ لَا تَنَالُهَا الْأَيْدِي وَ الْأَبْصَارُ الْإِمَامُ الْبَدْرُ الْمُنِيرُ وَ السِّرَاجُ الزَّاهِرُ وَ النُّورُ السَّاطِعُ وَ النَّجْمُ الْهَادِي فِي غَيَاهِبِ الدُّجَى</a:t>
            </a:r>
            <a:r>
              <a:rPr lang="fa-IR" sz="4000" dirty="0">
                <a:solidFill>
                  <a:schemeClr val="bg1"/>
                </a:solidFill>
                <a:effectLst>
                  <a:glow rad="228600">
                    <a:schemeClr val="accent2">
                      <a:satMod val="175000"/>
                      <a:alpha val="40000"/>
                    </a:schemeClr>
                  </a:glow>
                </a:effectLst>
                <a:latin typeface="Neirizi" panose="02000503000000020002" pitchFamily="2" charset="0"/>
                <a:ea typeface="Calibri" panose="020F0502020204030204" pitchFamily="34" charset="0"/>
                <a:cs typeface="Neirizi" panose="02000503000000020002" pitchFamily="2" charset="0"/>
              </a:rPr>
              <a:t> </a:t>
            </a:r>
            <a:endParaRPr lang="fa-IR" sz="4000" dirty="0">
              <a:solidFill>
                <a:schemeClr val="bg1"/>
              </a:solidFill>
              <a:effectLst>
                <a:glow rad="228600">
                  <a:schemeClr val="accent2">
                    <a:satMod val="175000"/>
                    <a:alpha val="40000"/>
                  </a:schemeClr>
                </a:glow>
              </a:effectLst>
              <a:latin typeface="Neirizi" panose="02000503000000020002" pitchFamily="2" charset="0"/>
              <a:cs typeface="Neirizi" panose="02000503000000020002" pitchFamily="2" charset="0"/>
            </a:endParaRPr>
          </a:p>
        </p:txBody>
      </p:sp>
    </p:spTree>
    <p:extLst>
      <p:ext uri="{BB962C8B-B14F-4D97-AF65-F5344CB8AC3E}">
        <p14:creationId xmlns:p14="http://schemas.microsoft.com/office/powerpoint/2010/main" val="30653417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D_scenes_of_nature.136">
            <a:hlinkClick r:id="" action="ppaction://media"/>
          </p:cNvPr>
          <p:cNvPicPr>
            <a:picLocks noGrp="1" noChangeAspect="1"/>
          </p:cNvPicPr>
          <p:nvPr>
            <p:ph idx="1"/>
            <a:videoFile r:link="rId1"/>
            <p:extLst>
              <p:ext uri="{DAA4B4D4-6D71-4841-9C94-3DE7FCFB9230}">
                <p14:media xmlns:p14="http://schemas.microsoft.com/office/powerpoint/2010/main" r:embed="rId2">
                  <p14:trim st="5310"/>
                </p14:media>
              </p:ext>
            </p:extLst>
          </p:nvPr>
        </p:nvPicPr>
        <p:blipFill>
          <a:blip r:embed="rId4"/>
          <a:stretch>
            <a:fillRect/>
          </a:stretch>
        </p:blipFill>
        <p:spPr>
          <a:xfrm>
            <a:off x="0" y="0"/>
            <a:ext cx="12192000" cy="6858000"/>
          </a:xfrm>
        </p:spPr>
      </p:pic>
      <p:sp>
        <p:nvSpPr>
          <p:cNvPr id="6" name="Content Placeholder 2"/>
          <p:cNvSpPr txBox="1">
            <a:spLocks/>
          </p:cNvSpPr>
          <p:nvPr/>
        </p:nvSpPr>
        <p:spPr>
          <a:xfrm>
            <a:off x="838200" y="4657343"/>
            <a:ext cx="10515600" cy="1929239"/>
          </a:xfrm>
          <a:prstGeom prst="rect">
            <a:avLst/>
          </a:prstGeom>
        </p:spPr>
        <p:txBody>
          <a:bodyPr vert="horz" lIns="91440" tIns="45720" rIns="91440" bIns="45720" rtlCol="0">
            <a:normAutofit fontScale="85000" lnSpcReduction="20000"/>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pPr>
            <a:r>
              <a:rPr lang="fa-IR" sz="4800" dirty="0">
                <a:ln>
                  <a:solidFill>
                    <a:schemeClr val="bg1"/>
                  </a:solidFill>
                </a:ln>
                <a:solidFill>
                  <a:schemeClr val="bg1"/>
                </a:solidFill>
                <a:effectLst>
                  <a:glow rad="228600">
                    <a:srgbClr val="FFFF00">
                      <a:alpha val="40000"/>
                    </a:srgbClr>
                  </a:glow>
                </a:effectLst>
                <a:latin typeface="Neirizi" panose="02000503000000020002" pitchFamily="2" charset="0"/>
                <a:cs typeface="Neirizi" panose="02000503000000020002" pitchFamily="2" charset="0"/>
              </a:rPr>
              <a:t>وَ بِكُمْ يُنَزِّلُ الْغَيْثَ </a:t>
            </a:r>
            <a:endParaRPr lang="fa-IR" sz="4800" dirty="0" smtClean="0">
              <a:ln>
                <a:solidFill>
                  <a:schemeClr val="bg1"/>
                </a:solidFill>
              </a:ln>
              <a:solidFill>
                <a:schemeClr val="bg1"/>
              </a:solidFill>
              <a:effectLst>
                <a:glow rad="228600">
                  <a:srgbClr val="FFFF00">
                    <a:alpha val="40000"/>
                  </a:srgbClr>
                </a:glow>
              </a:effectLst>
              <a:latin typeface="Neirizi" panose="02000503000000020002" pitchFamily="2" charset="0"/>
              <a:cs typeface="Neirizi" panose="02000503000000020002" pitchFamily="2" charset="0"/>
            </a:endParaRPr>
          </a:p>
          <a:p>
            <a:pPr algn="ctr">
              <a:lnSpc>
                <a:spcPct val="150000"/>
              </a:lnSpc>
            </a:pPr>
            <a:r>
              <a:rPr lang="fa-IR" sz="4800" dirty="0" smtClean="0">
                <a:ln>
                  <a:solidFill>
                    <a:schemeClr val="bg1"/>
                  </a:solidFill>
                </a:ln>
                <a:solidFill>
                  <a:schemeClr val="bg1"/>
                </a:solidFill>
                <a:effectLst>
                  <a:glow rad="228600">
                    <a:srgbClr val="FFFF00">
                      <a:alpha val="40000"/>
                    </a:srgbClr>
                  </a:glow>
                </a:effectLst>
                <a:latin typeface="Neirizi" panose="02000503000000020002" pitchFamily="2" charset="0"/>
                <a:cs typeface="Neirizi" panose="02000503000000020002" pitchFamily="2" charset="0"/>
              </a:rPr>
              <a:t>،</a:t>
            </a:r>
            <a:r>
              <a:rPr lang="fa-IR" sz="4800" dirty="0">
                <a:ln>
                  <a:solidFill>
                    <a:schemeClr val="bg1"/>
                  </a:solidFill>
                </a:ln>
                <a:solidFill>
                  <a:schemeClr val="bg1"/>
                </a:solidFill>
                <a:effectLst>
                  <a:glow rad="228600">
                    <a:srgbClr val="FFFF00">
                      <a:alpha val="40000"/>
                    </a:srgbClr>
                  </a:glow>
                </a:effectLst>
                <a:latin typeface="Neirizi" panose="02000503000000020002" pitchFamily="2" charset="0"/>
                <a:cs typeface="Neirizi" panose="02000503000000020002" pitchFamily="2" charset="0"/>
              </a:rPr>
              <a:t> وَ بِكُمْ يُمْسِكُ السَّمَاءَ أَنْ تَقَعَ عَلَى الْأَرْضِ إِلا بِإِذْنِهِ</a:t>
            </a:r>
          </a:p>
        </p:txBody>
      </p:sp>
    </p:spTree>
    <p:extLst>
      <p:ext uri="{BB962C8B-B14F-4D97-AF65-F5344CB8AC3E}">
        <p14:creationId xmlns:p14="http://schemas.microsoft.com/office/powerpoint/2010/main" val="3949471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93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7" fill="hold" display="0">
                  <p:stCondLst>
                    <p:cond delay="indefinite"/>
                  </p:stCondLst>
                </p:cTn>
                <p:tgtEl>
                  <p:spTgt spid="4"/>
                </p:tgtEl>
              </p:cMediaNode>
            </p:video>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childTnLst>
        </p:cTn>
      </p:par>
    </p:tnLst>
    <p:bldLst>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1"/>
          <p:cNvSpPr/>
          <p:nvPr/>
        </p:nvSpPr>
        <p:spPr>
          <a:xfrm>
            <a:off x="1715404" y="316817"/>
            <a:ext cx="9406742" cy="1015663"/>
          </a:xfrm>
          <a:prstGeom prst="rect">
            <a:avLst/>
          </a:prstGeom>
        </p:spPr>
        <p:txBody>
          <a:bodyPr wrap="none">
            <a:spAutoFit/>
          </a:bodyPr>
          <a:lstStyle/>
          <a:p>
            <a:pPr algn="ctr"/>
            <a:r>
              <a:rPr lang="fa-IR" sz="6000" b="1" dirty="0" smtClean="0">
                <a:ln w="28575">
                  <a:solidFill>
                    <a:schemeClr val="tx1"/>
                  </a:solidFill>
                </a:ln>
                <a:solidFill>
                  <a:srgbClr val="92D050"/>
                </a:solidFill>
                <a:effectLst>
                  <a:glow rad="228600">
                    <a:schemeClr val="accent4">
                      <a:satMod val="175000"/>
                      <a:alpha val="40000"/>
                    </a:schemeClr>
                  </a:glow>
                </a:effectLst>
                <a:latin typeface="IRTitr" panose="02000506000000020002" pitchFamily="2" charset="-78"/>
                <a:cs typeface="IRTitr" panose="02000506000000020002" pitchFamily="2" charset="-78"/>
              </a:rPr>
              <a:t>یاری امام برای إحیاء أرض و أنام</a:t>
            </a:r>
            <a:endParaRPr lang="fa-IR" sz="6000" b="1" dirty="0">
              <a:ln w="28575">
                <a:solidFill>
                  <a:schemeClr val="tx1"/>
                </a:solidFill>
              </a:ln>
              <a:solidFill>
                <a:srgbClr val="92D050"/>
              </a:solidFill>
              <a:effectLst>
                <a:glow rad="228600">
                  <a:schemeClr val="accent4">
                    <a:satMod val="175000"/>
                    <a:alpha val="40000"/>
                  </a:schemeClr>
                </a:glow>
              </a:effectLst>
              <a:latin typeface="IRTitr" panose="02000506000000020002" pitchFamily="2" charset="-78"/>
              <a:cs typeface="IRTitr" panose="02000506000000020002" pitchFamily="2" charset="-78"/>
            </a:endParaRPr>
          </a:p>
        </p:txBody>
      </p:sp>
      <p:sp>
        <p:nvSpPr>
          <p:cNvPr id="3" name="Rectangle 2"/>
          <p:cNvSpPr/>
          <p:nvPr/>
        </p:nvSpPr>
        <p:spPr>
          <a:xfrm>
            <a:off x="134112" y="3282696"/>
            <a:ext cx="7766304" cy="3416320"/>
          </a:xfrm>
          <a:prstGeom prst="rect">
            <a:avLst/>
          </a:prstGeom>
        </p:spPr>
        <p:txBody>
          <a:bodyPr wrap="square">
            <a:spAutoFit/>
          </a:bodyPr>
          <a:lstStyle/>
          <a:p>
            <a:pPr algn="just"/>
            <a:r>
              <a:rPr lang="fa-IR" sz="3600" b="1" dirty="0">
                <a:solidFill>
                  <a:schemeClr val="bg1"/>
                </a:solidFill>
              </a:rPr>
              <a:t>وَ قَلْبِي لَكُمْ مُسَلِّمٌ وَ رَأْيِي لَكُمْ تَبَعٌ وَ </a:t>
            </a:r>
            <a:r>
              <a:rPr lang="fa-IR" sz="3600" b="1" dirty="0">
                <a:solidFill>
                  <a:srgbClr val="FF0000"/>
                </a:solidFill>
              </a:rPr>
              <a:t>نُصْرَتِي لَكُمْ مُعَدَّةٌ حَتَّى يُحْيِيَ اللَّهُ تَعَالَى دِينَهُ بِكُمْ </a:t>
            </a:r>
            <a:r>
              <a:rPr lang="fa-IR" sz="3600" b="1" dirty="0">
                <a:solidFill>
                  <a:schemeClr val="bg1"/>
                </a:solidFill>
              </a:rPr>
              <a:t>وَ يَرُدَّكُمْ فِي أَيَّامِهِ وَ يُظْهِرَكُمْ لِعَدْلِهِ وَ يُمَكِّنَكُمْ فِي أَرْضِهِ فَمَعَكُمْ مَعَكُمْ لا مَعَ غَيْرِكُمْ [عَدُوِّكُمْ‏] آمَنْتُ بِكُمْ وَ تَوَلَّيْتُ آخِرَكُمْ بِمَا تَوَلَّيْتُ بِهِ أَوَّلَكُمْ وَ </a:t>
            </a:r>
            <a:r>
              <a:rPr lang="fa-IR" sz="3600" b="1" dirty="0">
                <a:solidFill>
                  <a:srgbClr val="FF0000"/>
                </a:solidFill>
              </a:rPr>
              <a:t>بَرِئْتُ إِلَى اللَّهِ عَزَّ وَ جَلَّ مِنْ أَعْدَائِكُمْ وَ مِنَ الْجِبْتِ وَ الطَّاغُوتِ وَ الشَّيَاطِينِ</a:t>
            </a:r>
            <a:endParaRPr lang="fa-IR" sz="3600" b="1" dirty="0">
              <a:ln>
                <a:solidFill>
                  <a:schemeClr val="tx1"/>
                </a:solidFill>
              </a:ln>
              <a:solidFill>
                <a:srgbClr val="FF0000"/>
              </a:solidFill>
              <a:effectLst>
                <a:glow rad="228600">
                  <a:schemeClr val="accent4">
                    <a:satMod val="175000"/>
                    <a:alpha val="40000"/>
                  </a:schemeClr>
                </a:glow>
              </a:effectLst>
              <a:latin typeface="IRTerafik" panose="02000503000000020002" pitchFamily="2" charset="-78"/>
              <a:cs typeface="IRTerafik" panose="02000503000000020002" pitchFamily="2" charset="-78"/>
            </a:endParaRPr>
          </a:p>
        </p:txBody>
      </p:sp>
    </p:spTree>
    <p:extLst>
      <p:ext uri="{BB962C8B-B14F-4D97-AF65-F5344CB8AC3E}">
        <p14:creationId xmlns:p14="http://schemas.microsoft.com/office/powerpoint/2010/main" val="36016744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â«ÙØ±Ø§Ø­Ù Ø²ÙØ¯Ú¯Ûâ¬â"/>
          <p:cNvPicPr>
            <a:picLocks noChangeAspect="1" noChangeArrowheads="1"/>
          </p:cNvPicPr>
          <p:nvPr/>
        </p:nvPicPr>
        <p:blipFill rotWithShape="1">
          <a:blip r:embed="rId2">
            <a:extLst>
              <a:ext uri="{28A0092B-C50C-407E-A947-70E740481C1C}">
                <a14:useLocalDpi xmlns:a14="http://schemas.microsoft.com/office/drawing/2010/main" val="0"/>
              </a:ext>
            </a:extLst>
          </a:blip>
          <a:srcRect l="5125" r="5136"/>
          <a:stretch/>
        </p:blipFill>
        <p:spPr bwMode="auto">
          <a:xfrm>
            <a:off x="12192" y="0"/>
            <a:ext cx="12167616"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46304" y="362635"/>
            <a:ext cx="5181600" cy="1877437"/>
          </a:xfrm>
          <a:prstGeom prst="rect">
            <a:avLst/>
          </a:prstGeom>
        </p:spPr>
        <p:txBody>
          <a:bodyPr wrap="square">
            <a:spAutoFit/>
          </a:bodyPr>
          <a:lstStyle/>
          <a:p>
            <a:pPr algn="just"/>
            <a:r>
              <a:rPr lang="fa-IR" sz="4400" dirty="0">
                <a:cs typeface="Traditional Arabic" panose="02020603050405020304" pitchFamily="18" charset="-78"/>
              </a:rPr>
              <a:t>وَ لا تَحْسَبَنَّ الَّذينَ قُتِلُوا في‏ سَبيلِ اللَّهِ أَمْواتاً بَلْ أَحْياءٌ عِنْدَ رَبِّهِمْ يُرْزَقُونَ </a:t>
            </a:r>
            <a:r>
              <a:rPr lang="fa-IR" sz="2800" dirty="0" smtClean="0">
                <a:cs typeface="Traditional Arabic" panose="02020603050405020304" pitchFamily="18" charset="-78"/>
              </a:rPr>
              <a:t>(آل عمران/169)</a:t>
            </a:r>
            <a:endParaRPr lang="fa-IR" sz="4400" dirty="0"/>
          </a:p>
        </p:txBody>
      </p:sp>
    </p:spTree>
    <p:extLst>
      <p:ext uri="{BB962C8B-B14F-4D97-AF65-F5344CB8AC3E}">
        <p14:creationId xmlns:p14="http://schemas.microsoft.com/office/powerpoint/2010/main" val="406108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7514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096000" y="1169652"/>
            <a:ext cx="5120640" cy="2062103"/>
          </a:xfrm>
          <a:prstGeom prst="rect">
            <a:avLst/>
          </a:prstGeom>
        </p:spPr>
        <p:txBody>
          <a:bodyPr wrap="square">
            <a:spAutoFit/>
          </a:bodyPr>
          <a:lstStyle/>
          <a:p>
            <a:r>
              <a:rPr lang="fa-IR" sz="3200" b="1" dirty="0">
                <a:ln>
                  <a:solidFill>
                    <a:schemeClr val="bg1"/>
                  </a:solidFill>
                </a:ln>
                <a:solidFill>
                  <a:srgbClr val="FF0000"/>
                </a:solidFill>
              </a:rPr>
              <a:t>یا مقلب قلب ما در دست توست</a:t>
            </a:r>
            <a:endParaRPr lang="fa-IR" sz="3200" dirty="0">
              <a:ln>
                <a:solidFill>
                  <a:schemeClr val="bg1"/>
                </a:solidFill>
              </a:ln>
              <a:solidFill>
                <a:srgbClr val="FF0000"/>
              </a:solidFill>
            </a:endParaRPr>
          </a:p>
          <a:p>
            <a:r>
              <a:rPr lang="fa-IR" sz="3200" b="1" dirty="0">
                <a:ln>
                  <a:solidFill>
                    <a:schemeClr val="bg1"/>
                  </a:solidFill>
                </a:ln>
                <a:solidFill>
                  <a:srgbClr val="FF0000"/>
                </a:solidFill>
              </a:rPr>
              <a:t>یا محول حال ما سرمست توست</a:t>
            </a:r>
            <a:endParaRPr lang="fa-IR" sz="3200" dirty="0">
              <a:ln>
                <a:solidFill>
                  <a:schemeClr val="bg1"/>
                </a:solidFill>
              </a:ln>
              <a:solidFill>
                <a:srgbClr val="FF0000"/>
              </a:solidFill>
            </a:endParaRPr>
          </a:p>
          <a:p>
            <a:r>
              <a:rPr lang="fa-IR" sz="3200" b="1" dirty="0">
                <a:ln>
                  <a:solidFill>
                    <a:schemeClr val="bg1"/>
                  </a:solidFill>
                </a:ln>
                <a:solidFill>
                  <a:srgbClr val="FF0000"/>
                </a:solidFill>
              </a:rPr>
              <a:t>کن تو تدبیری که در لیل و نهار</a:t>
            </a:r>
          </a:p>
          <a:p>
            <a:r>
              <a:rPr lang="fa-IR" sz="3200" b="1" dirty="0">
                <a:ln>
                  <a:solidFill>
                    <a:schemeClr val="bg1"/>
                  </a:solidFill>
                </a:ln>
                <a:solidFill>
                  <a:srgbClr val="FF0000"/>
                </a:solidFill>
              </a:rPr>
              <a:t>حال قلب ما شود همچون بهار</a:t>
            </a:r>
          </a:p>
        </p:txBody>
      </p:sp>
      <p:sp>
        <p:nvSpPr>
          <p:cNvPr id="7" name="Rectangle 6"/>
          <p:cNvSpPr/>
          <p:nvPr/>
        </p:nvSpPr>
        <p:spPr>
          <a:xfrm>
            <a:off x="1005840" y="1169652"/>
            <a:ext cx="4471416" cy="2062103"/>
          </a:xfrm>
          <a:prstGeom prst="rect">
            <a:avLst/>
          </a:prstGeom>
        </p:spPr>
        <p:txBody>
          <a:bodyPr wrap="square">
            <a:spAutoFit/>
          </a:bodyPr>
          <a:lstStyle/>
          <a:p>
            <a:r>
              <a:rPr lang="fa-IR" sz="3200" b="1" dirty="0">
                <a:ln>
                  <a:solidFill>
                    <a:schemeClr val="bg1"/>
                  </a:solidFill>
                </a:ln>
                <a:solidFill>
                  <a:srgbClr val="FF0000"/>
                </a:solidFill>
              </a:rPr>
              <a:t>یا مقلب قلب ما را شاد کن</a:t>
            </a:r>
          </a:p>
          <a:p>
            <a:r>
              <a:rPr lang="fa-IR" sz="3200" b="1" dirty="0" smtClean="0">
                <a:ln>
                  <a:solidFill>
                    <a:schemeClr val="bg1"/>
                  </a:solidFill>
                </a:ln>
                <a:solidFill>
                  <a:srgbClr val="FF0000"/>
                </a:solidFill>
              </a:rPr>
              <a:t>یا </a:t>
            </a:r>
            <a:r>
              <a:rPr lang="fa-IR" sz="3200" b="1" dirty="0">
                <a:ln>
                  <a:solidFill>
                    <a:schemeClr val="bg1"/>
                  </a:solidFill>
                </a:ln>
                <a:solidFill>
                  <a:srgbClr val="FF0000"/>
                </a:solidFill>
              </a:rPr>
              <a:t>ﻣﺪﺑﺮ؛ ﺧﺎﻧﻪ ﻣﺎﻥ ﺁﺑﺎﺩ ﮐﻦ</a:t>
            </a:r>
            <a:br>
              <a:rPr lang="fa-IR" sz="3200" b="1" dirty="0">
                <a:ln>
                  <a:solidFill>
                    <a:schemeClr val="bg1"/>
                  </a:solidFill>
                </a:ln>
                <a:solidFill>
                  <a:srgbClr val="FF0000"/>
                </a:solidFill>
              </a:rPr>
            </a:br>
            <a:r>
              <a:rPr lang="fa-IR" sz="3200" b="1" dirty="0">
                <a:ln>
                  <a:solidFill>
                    <a:schemeClr val="bg1"/>
                  </a:solidFill>
                </a:ln>
                <a:solidFill>
                  <a:srgbClr val="FF0000"/>
                </a:solidFill>
              </a:rPr>
              <a:t>ﯾﺎﻣﺤﻮﻝ ؛ ﺍﺣﺴﻦ ﺍﻟﺤﺎﻟﺶ ﻧﻤﺎ</a:t>
            </a:r>
            <a:br>
              <a:rPr lang="fa-IR" sz="3200" b="1" dirty="0">
                <a:ln>
                  <a:solidFill>
                    <a:schemeClr val="bg1"/>
                  </a:solidFill>
                </a:ln>
                <a:solidFill>
                  <a:srgbClr val="FF0000"/>
                </a:solidFill>
              </a:rPr>
            </a:br>
            <a:r>
              <a:rPr lang="fa-IR" sz="3200" b="1" dirty="0">
                <a:ln>
                  <a:solidFill>
                    <a:schemeClr val="bg1"/>
                  </a:solidFill>
                </a:ln>
                <a:solidFill>
                  <a:srgbClr val="FF0000"/>
                </a:solidFill>
              </a:rPr>
              <a:t>ﺍﺯ ﺑﺪﯾﻬﺎ ﻓﺎﺭﻍ ﺍﻟﺒﺎﻟﺶ ﻧﻤﺎ</a:t>
            </a:r>
          </a:p>
        </p:txBody>
      </p:sp>
    </p:spTree>
    <p:extLst>
      <p:ext uri="{BB962C8B-B14F-4D97-AF65-F5344CB8AC3E}">
        <p14:creationId xmlns:p14="http://schemas.microsoft.com/office/powerpoint/2010/main" val="42628939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088" y="520573"/>
            <a:ext cx="2944368" cy="5377307"/>
          </a:xfrm>
        </p:spPr>
        <p:txBody>
          <a:bodyPr>
            <a:noAutofit/>
          </a:bodyPr>
          <a:lstStyle/>
          <a:p>
            <a:pPr algn="ctr">
              <a:lnSpc>
                <a:spcPct val="150000"/>
              </a:lnSpc>
            </a:pPr>
            <a:r>
              <a:rPr lang="fa-IR" sz="8000" dirty="0" smtClean="0">
                <a:solidFill>
                  <a:srgbClr val="00B050"/>
                </a:solidFill>
                <a:latin typeface="IREntezar" panose="02000503000000020002" pitchFamily="2" charset="-78"/>
                <a:cs typeface="IREntezar" panose="02000503000000020002" pitchFamily="2" charset="-78"/>
              </a:rPr>
              <a:t>بهار</a:t>
            </a:r>
            <a:r>
              <a:rPr lang="fa-IR" sz="8000" dirty="0" smtClean="0">
                <a:latin typeface="IREntezar" panose="02000503000000020002" pitchFamily="2" charset="-78"/>
                <a:cs typeface="IREntezar" panose="02000503000000020002" pitchFamily="2" charset="-78"/>
              </a:rPr>
              <a:t> </a:t>
            </a:r>
            <a:r>
              <a:rPr lang="fa-IR" sz="8000" dirty="0" smtClean="0">
                <a:ln w="38100">
                  <a:solidFill>
                    <a:sysClr val="windowText" lastClr="000000"/>
                  </a:solidFill>
                </a:ln>
                <a:solidFill>
                  <a:schemeClr val="bg1"/>
                </a:solidFill>
                <a:latin typeface="IREntezar" panose="02000503000000020002" pitchFamily="2" charset="-78"/>
                <a:cs typeface="IREntezar" panose="02000503000000020002" pitchFamily="2" charset="-78"/>
              </a:rPr>
              <a:t>1398</a:t>
            </a:r>
            <a:r>
              <a:rPr lang="fa-IR" sz="8000" dirty="0" smtClean="0">
                <a:ln w="38100">
                  <a:solidFill>
                    <a:sysClr val="windowText" lastClr="000000"/>
                  </a:solidFill>
                </a:ln>
                <a:latin typeface="IREntezar" panose="02000503000000020002" pitchFamily="2" charset="-78"/>
                <a:cs typeface="IREntezar" panose="02000503000000020002" pitchFamily="2" charset="-78"/>
              </a:rPr>
              <a:t> </a:t>
            </a:r>
            <a:r>
              <a:rPr lang="fa-IR" sz="8000" dirty="0" smtClean="0">
                <a:solidFill>
                  <a:srgbClr val="FF0000"/>
                </a:solidFill>
                <a:latin typeface="IREntezar" panose="02000503000000020002" pitchFamily="2" charset="-78"/>
                <a:cs typeface="IREntezar" panose="02000503000000020002" pitchFamily="2" charset="-78"/>
              </a:rPr>
              <a:t>مبارک</a:t>
            </a:r>
            <a:endParaRPr lang="fa-IR" sz="8000" dirty="0">
              <a:solidFill>
                <a:srgbClr val="FF0000"/>
              </a:solidFill>
              <a:latin typeface="IREntezar" panose="02000503000000020002" pitchFamily="2" charset="-78"/>
              <a:cs typeface="IREntezar" panose="02000503000000020002" pitchFamily="2" charset="-78"/>
            </a:endParaRPr>
          </a:p>
        </p:txBody>
      </p:sp>
      <p:pic>
        <p:nvPicPr>
          <p:cNvPr id="2050" name="Picture 2" descr="Image result for Nowruz"/>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041" b="94138" l="1299" r="100000">
                        <a14:foregroundMark x1="61596" y1="22743" x2="49722" y2="69519"/>
                        <a14:foregroundMark x1="17996" y1="46424" x2="62616" y2="25791"/>
                        <a14:foregroundMark x1="66419" y1="25440" x2="94805" y2="59320"/>
                        <a14:foregroundMark x1="50928" y1="20516" x2="7885" y2="55334"/>
                        <a14:foregroundMark x1="47217" y1="17468" x2="69017" y2="23212"/>
                        <a14:foregroundMark x1="66512" y1="19578" x2="28108" y2="27784"/>
                        <a14:foregroundMark x1="44156" y1="21219" x2="53247" y2="15944"/>
                        <a14:foregroundMark x1="54638" y1="18054" x2="64842" y2="20985"/>
                        <a14:foregroundMark x1="72542" y1="28839" x2="80056" y2="35053"/>
                        <a14:foregroundMark x1="76345" y1="32943" x2="80891" y2="33646"/>
                        <a14:foregroundMark x1="82004" y1="35522" x2="78293" y2="40914"/>
                        <a14:foregroundMark x1="93878" y1="48300" x2="85158" y2="55217"/>
                        <a14:foregroundMark x1="92579" y1="45721" x2="92393" y2="87456"/>
                        <a14:foregroundMark x1="96289" y1="86987" x2="51020" y2="86753"/>
                        <a14:foregroundMark x1="28200" y1="75733" x2="43692" y2="88042"/>
                        <a14:foregroundMark x1="33488" y1="86166" x2="65770" y2="88159"/>
                        <a14:foregroundMark x1="9740" y1="74678" x2="44434" y2="62368"/>
                        <a14:foregroundMark x1="13265" y1="76671" x2="7050" y2="52052"/>
                        <a14:foregroundMark x1="5566" y1="54982" x2="30427" y2="29426"/>
                        <a14:foregroundMark x1="68460" y1="21102" x2="68460" y2="24619"/>
                        <a14:foregroundMark x1="65770" y1="20164" x2="80148" y2="33177"/>
                        <a14:foregroundMark x1="67996" y1="19226" x2="65955" y2="21571"/>
                        <a14:foregroundMark x1="6215" y1="67057" x2="9462" y2="75967"/>
                        <a14:foregroundMark x1="6586" y1="64713" x2="6865" y2="75147"/>
                        <a14:foregroundMark x1="69852" y1="18640" x2="47217" y2="15944"/>
                        <a14:foregroundMark x1="45640" y1="16178" x2="69017" y2="16882"/>
                        <a14:foregroundMark x1="72263" y1="19812" x2="44898" y2="14302"/>
                        <a14:foregroundMark x1="89518" y1="40797" x2="75417" y2="25322"/>
                        <a14:foregroundMark x1="70965" y1="17233" x2="46289" y2="13482"/>
                      </a14:backgroundRemoval>
                    </a14:imgEffect>
                  </a14:imgLayer>
                </a14:imgProps>
              </a:ext>
              <a:ext uri="{28A0092B-C50C-407E-A947-70E740481C1C}">
                <a14:useLocalDpi xmlns:a14="http://schemas.microsoft.com/office/drawing/2010/main" val="0"/>
              </a:ext>
            </a:extLst>
          </a:blip>
          <a:srcRect/>
          <a:stretch>
            <a:fillRect/>
          </a:stretch>
        </p:blipFill>
        <p:spPr bwMode="auto">
          <a:xfrm>
            <a:off x="3525034" y="0"/>
            <a:ext cx="866696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9609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375" y="0"/>
            <a:ext cx="9144000" cy="6858000"/>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3614" r="1"/>
          <a:stretch/>
        </p:blipFill>
        <p:spPr>
          <a:xfrm flipH="1">
            <a:off x="-52048" y="0"/>
            <a:ext cx="6548097" cy="6858000"/>
          </a:xfrm>
          <a:prstGeom prst="rect">
            <a:avLst/>
          </a:prstGeom>
        </p:spPr>
      </p:pic>
      <p:sp>
        <p:nvSpPr>
          <p:cNvPr id="2" name="Rounded Rectangle 1"/>
          <p:cNvSpPr/>
          <p:nvPr/>
        </p:nvSpPr>
        <p:spPr>
          <a:xfrm>
            <a:off x="3912255" y="215384"/>
            <a:ext cx="1445349" cy="919401"/>
          </a:xfrm>
          <a:prstGeom prst="roundRect">
            <a:avLst/>
          </a:prstGeom>
          <a:solidFill>
            <a:srgbClr val="00B050"/>
          </a:solidFill>
        </p:spPr>
        <p:txBody>
          <a:bodyPr wrap="none">
            <a:spAutoFit/>
          </a:bodyPr>
          <a:lstStyle/>
          <a:p>
            <a:pPr algn="l" rtl="0"/>
            <a:r>
              <a:rPr lang="fa-IR" sz="4800" dirty="0" smtClean="0">
                <a:solidFill>
                  <a:srgbClr val="FFFF00"/>
                </a:solidFill>
                <a:cs typeface="B Titr" panose="00000700000000000000" pitchFamily="2" charset="-78"/>
              </a:rPr>
              <a:t>حیات</a:t>
            </a:r>
            <a:endParaRPr lang="fa-IR" sz="4800" dirty="0">
              <a:solidFill>
                <a:srgbClr val="FFFF00"/>
              </a:solidFill>
              <a:cs typeface="B Titr" panose="00000700000000000000" pitchFamily="2" charset="-78"/>
            </a:endParaRPr>
          </a:p>
        </p:txBody>
      </p:sp>
      <p:sp>
        <p:nvSpPr>
          <p:cNvPr id="5" name="Rounded Rectangle 4"/>
          <p:cNvSpPr/>
          <p:nvPr/>
        </p:nvSpPr>
        <p:spPr>
          <a:xfrm>
            <a:off x="7407929" y="215384"/>
            <a:ext cx="1416516"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ممات</a:t>
            </a:r>
            <a:endParaRPr lang="fa-IR" sz="4800" dirty="0">
              <a:solidFill>
                <a:schemeClr val="bg1"/>
              </a:solidFill>
              <a:cs typeface="B Titr" panose="00000700000000000000" pitchFamily="2" charset="-78"/>
            </a:endParaRPr>
          </a:p>
        </p:txBody>
      </p:sp>
      <p:sp>
        <p:nvSpPr>
          <p:cNvPr id="6" name="Rounded Rectangle 5"/>
          <p:cNvSpPr/>
          <p:nvPr/>
        </p:nvSpPr>
        <p:spPr>
          <a:xfrm>
            <a:off x="3912255" y="5777984"/>
            <a:ext cx="1114277" cy="919401"/>
          </a:xfrm>
          <a:prstGeom prst="roundRect">
            <a:avLst/>
          </a:prstGeom>
          <a:solidFill>
            <a:srgbClr val="00B050"/>
          </a:solidFill>
        </p:spPr>
        <p:txBody>
          <a:bodyPr wrap="none">
            <a:spAutoFit/>
          </a:bodyPr>
          <a:lstStyle/>
          <a:p>
            <a:pPr algn="l" rtl="0"/>
            <a:r>
              <a:rPr lang="fa-IR" sz="4800" dirty="0" smtClean="0">
                <a:solidFill>
                  <a:srgbClr val="FFFF00"/>
                </a:solidFill>
                <a:cs typeface="B Titr" panose="00000700000000000000" pitchFamily="2" charset="-78"/>
              </a:rPr>
              <a:t>حی</a:t>
            </a:r>
            <a:endParaRPr lang="fa-IR" sz="4800" dirty="0">
              <a:solidFill>
                <a:srgbClr val="FFFF00"/>
              </a:solidFill>
              <a:cs typeface="B Titr" panose="00000700000000000000" pitchFamily="2" charset="-78"/>
            </a:endParaRPr>
          </a:p>
        </p:txBody>
      </p:sp>
      <p:sp>
        <p:nvSpPr>
          <p:cNvPr id="7" name="Rounded Rectangle 6"/>
          <p:cNvSpPr/>
          <p:nvPr/>
        </p:nvSpPr>
        <p:spPr>
          <a:xfrm>
            <a:off x="7407929" y="5777984"/>
            <a:ext cx="1176450"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میت</a:t>
            </a:r>
            <a:endParaRPr lang="fa-IR" sz="4800" dirty="0">
              <a:solidFill>
                <a:schemeClr val="bg1"/>
              </a:solidFill>
              <a:cs typeface="B Titr" panose="00000700000000000000" pitchFamily="2" charset="-78"/>
            </a:endParaRPr>
          </a:p>
        </p:txBody>
      </p:sp>
    </p:spTree>
    <p:extLst>
      <p:ext uri="{BB962C8B-B14F-4D97-AF65-F5344CB8AC3E}">
        <p14:creationId xmlns:p14="http://schemas.microsoft.com/office/powerpoint/2010/main" val="66952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36161" r="10732"/>
          <a:stretch/>
        </p:blipFill>
        <p:spPr>
          <a:xfrm>
            <a:off x="6076950" y="0"/>
            <a:ext cx="6096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5175"/>
          <a:stretch/>
        </p:blipFill>
        <p:spPr>
          <a:xfrm>
            <a:off x="0" y="0"/>
            <a:ext cx="6076950" cy="6857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ounded Rectangle 3"/>
          <p:cNvSpPr/>
          <p:nvPr/>
        </p:nvSpPr>
        <p:spPr>
          <a:xfrm>
            <a:off x="3912255" y="215384"/>
            <a:ext cx="1445349" cy="91940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حیات</a:t>
            </a:r>
            <a:endParaRPr lang="fa-IR" sz="4800" dirty="0">
              <a:solidFill>
                <a:srgbClr val="FFFF00"/>
              </a:solidFill>
              <a:cs typeface="B Titr" panose="00000700000000000000" pitchFamily="2" charset="-78"/>
            </a:endParaRPr>
          </a:p>
        </p:txBody>
      </p:sp>
      <p:sp>
        <p:nvSpPr>
          <p:cNvPr id="5" name="Rounded Rectangle 4"/>
          <p:cNvSpPr/>
          <p:nvPr/>
        </p:nvSpPr>
        <p:spPr>
          <a:xfrm>
            <a:off x="7407929" y="215384"/>
            <a:ext cx="1416516" cy="91940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ممات</a:t>
            </a:r>
            <a:endParaRPr lang="fa-IR" sz="4800" dirty="0">
              <a:solidFill>
                <a:schemeClr val="bg1"/>
              </a:solidFill>
              <a:cs typeface="B Titr" panose="00000700000000000000" pitchFamily="2" charset="-78"/>
            </a:endParaRPr>
          </a:p>
        </p:txBody>
      </p:sp>
      <p:sp>
        <p:nvSpPr>
          <p:cNvPr id="6" name="Rounded Rectangle 5"/>
          <p:cNvSpPr/>
          <p:nvPr/>
        </p:nvSpPr>
        <p:spPr>
          <a:xfrm>
            <a:off x="3912255" y="5777984"/>
            <a:ext cx="1114277" cy="91940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a:t>
            </a:r>
            <a:endParaRPr lang="fa-IR" sz="4800" dirty="0">
              <a:solidFill>
                <a:srgbClr val="FFFF00"/>
              </a:solidFill>
              <a:cs typeface="B Titr" panose="00000700000000000000" pitchFamily="2" charset="-78"/>
            </a:endParaRPr>
          </a:p>
        </p:txBody>
      </p:sp>
      <p:sp>
        <p:nvSpPr>
          <p:cNvPr id="7" name="Rounded Rectangle 6"/>
          <p:cNvSpPr/>
          <p:nvPr/>
        </p:nvSpPr>
        <p:spPr>
          <a:xfrm>
            <a:off x="7407929" y="5777984"/>
            <a:ext cx="1176450" cy="919401"/>
          </a:xfrm>
          <a:prstGeom prst="round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میت</a:t>
            </a:r>
            <a:endParaRPr lang="fa-IR" sz="4800" dirty="0">
              <a:solidFill>
                <a:schemeClr val="bg1"/>
              </a:solidFill>
              <a:cs typeface="B Titr" panose="00000700000000000000" pitchFamily="2" charset="-78"/>
            </a:endParaRPr>
          </a:p>
        </p:txBody>
      </p:sp>
    </p:spTree>
    <p:extLst>
      <p:ext uri="{BB962C8B-B14F-4D97-AF65-F5344CB8AC3E}">
        <p14:creationId xmlns:p14="http://schemas.microsoft.com/office/powerpoint/2010/main" val="415608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0000" r="25818"/>
          <a:stretch/>
        </p:blipFill>
        <p:spPr>
          <a:xfrm flipH="1">
            <a:off x="30775" y="0"/>
            <a:ext cx="6491650" cy="6858000"/>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0169" r="17646"/>
          <a:stretch/>
        </p:blipFill>
        <p:spPr>
          <a:xfrm>
            <a:off x="6522425" y="0"/>
            <a:ext cx="5638800" cy="6858000"/>
          </a:xfrm>
          <a:prstGeom prst="rect">
            <a:avLst/>
          </a:prstGeom>
        </p:spPr>
      </p:pic>
      <p:sp>
        <p:nvSpPr>
          <p:cNvPr id="4" name="Rounded Rectangle 3"/>
          <p:cNvSpPr/>
          <p:nvPr/>
        </p:nvSpPr>
        <p:spPr>
          <a:xfrm>
            <a:off x="3912255" y="215384"/>
            <a:ext cx="1445349"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حیات</a:t>
            </a:r>
            <a:endParaRPr lang="fa-IR" sz="4800" dirty="0">
              <a:solidFill>
                <a:srgbClr val="FFFF00"/>
              </a:solidFill>
              <a:cs typeface="B Titr" panose="00000700000000000000" pitchFamily="2" charset="-78"/>
            </a:endParaRPr>
          </a:p>
        </p:txBody>
      </p:sp>
      <p:sp>
        <p:nvSpPr>
          <p:cNvPr id="5" name="Rounded Rectangle 4"/>
          <p:cNvSpPr/>
          <p:nvPr/>
        </p:nvSpPr>
        <p:spPr>
          <a:xfrm>
            <a:off x="7407929" y="215384"/>
            <a:ext cx="1416516"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ممات</a:t>
            </a:r>
            <a:endParaRPr lang="fa-IR" sz="4800" dirty="0">
              <a:solidFill>
                <a:schemeClr val="bg1"/>
              </a:solidFill>
              <a:cs typeface="B Titr" panose="00000700000000000000" pitchFamily="2" charset="-78"/>
            </a:endParaRPr>
          </a:p>
        </p:txBody>
      </p:sp>
      <p:sp>
        <p:nvSpPr>
          <p:cNvPr id="6" name="Rounded Rectangle 5"/>
          <p:cNvSpPr/>
          <p:nvPr/>
        </p:nvSpPr>
        <p:spPr>
          <a:xfrm>
            <a:off x="3912255" y="5777984"/>
            <a:ext cx="1114277"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a:t>
            </a:r>
            <a:endParaRPr lang="fa-IR" sz="4800" dirty="0">
              <a:solidFill>
                <a:srgbClr val="FFFF00"/>
              </a:solidFill>
              <a:cs typeface="B Titr" panose="00000700000000000000" pitchFamily="2" charset="-78"/>
            </a:endParaRPr>
          </a:p>
        </p:txBody>
      </p:sp>
      <p:sp>
        <p:nvSpPr>
          <p:cNvPr id="7" name="Rounded Rectangle 6"/>
          <p:cNvSpPr/>
          <p:nvPr/>
        </p:nvSpPr>
        <p:spPr>
          <a:xfrm>
            <a:off x="7407929" y="5777984"/>
            <a:ext cx="1176450"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میت</a:t>
            </a:r>
            <a:endParaRPr lang="fa-IR" sz="4800" dirty="0">
              <a:solidFill>
                <a:schemeClr val="bg1"/>
              </a:solidFill>
              <a:cs typeface="B Titr" panose="00000700000000000000" pitchFamily="2" charset="-78"/>
            </a:endParaRPr>
          </a:p>
        </p:txBody>
      </p:sp>
    </p:spTree>
    <p:extLst>
      <p:ext uri="{BB962C8B-B14F-4D97-AF65-F5344CB8AC3E}">
        <p14:creationId xmlns:p14="http://schemas.microsoft.com/office/powerpoint/2010/main" val="2214595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4052"/>
          <a:stretch/>
        </p:blipFill>
        <p:spPr>
          <a:xfrm flipH="1">
            <a:off x="0" y="-57149"/>
            <a:ext cx="7924508" cy="6915149"/>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4434" r="17673"/>
          <a:stretch/>
        </p:blipFill>
        <p:spPr>
          <a:xfrm>
            <a:off x="7010400" y="5939"/>
            <a:ext cx="5181600" cy="6852061"/>
          </a:xfrm>
          <a:prstGeom prst="rect">
            <a:avLst/>
          </a:prstGeom>
        </p:spPr>
      </p:pic>
      <p:sp>
        <p:nvSpPr>
          <p:cNvPr id="4" name="Rounded Rectangle 3"/>
          <p:cNvSpPr/>
          <p:nvPr/>
        </p:nvSpPr>
        <p:spPr>
          <a:xfrm>
            <a:off x="3912255" y="215384"/>
            <a:ext cx="1445349"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حیات</a:t>
            </a:r>
            <a:endParaRPr lang="fa-IR" sz="4800" dirty="0">
              <a:solidFill>
                <a:srgbClr val="FFFF00"/>
              </a:solidFill>
              <a:cs typeface="B Titr" panose="00000700000000000000" pitchFamily="2" charset="-78"/>
            </a:endParaRPr>
          </a:p>
        </p:txBody>
      </p:sp>
      <p:sp>
        <p:nvSpPr>
          <p:cNvPr id="5" name="Rounded Rectangle 4"/>
          <p:cNvSpPr/>
          <p:nvPr/>
        </p:nvSpPr>
        <p:spPr>
          <a:xfrm>
            <a:off x="7407929" y="215384"/>
            <a:ext cx="1416516"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ممات</a:t>
            </a:r>
            <a:endParaRPr lang="fa-IR" sz="4800" dirty="0">
              <a:solidFill>
                <a:schemeClr val="bg1"/>
              </a:solidFill>
              <a:cs typeface="B Titr" panose="00000700000000000000" pitchFamily="2" charset="-78"/>
            </a:endParaRPr>
          </a:p>
        </p:txBody>
      </p:sp>
      <p:sp>
        <p:nvSpPr>
          <p:cNvPr id="6" name="Rounded Rectangle 5"/>
          <p:cNvSpPr/>
          <p:nvPr/>
        </p:nvSpPr>
        <p:spPr>
          <a:xfrm>
            <a:off x="3912255" y="5777984"/>
            <a:ext cx="1114277" cy="919401"/>
          </a:xfrm>
          <a:prstGeom prst="round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l" rtl="0"/>
            <a:r>
              <a:rPr lang="fa-IR" sz="4800" dirty="0" smtClean="0">
                <a:solidFill>
                  <a:srgbClr val="FFFF00"/>
                </a:solidFill>
                <a:cs typeface="B Titr" panose="00000700000000000000" pitchFamily="2" charset="-78"/>
              </a:rPr>
              <a:t>حی</a:t>
            </a:r>
            <a:endParaRPr lang="fa-IR" sz="4800" dirty="0">
              <a:solidFill>
                <a:srgbClr val="FFFF00"/>
              </a:solidFill>
              <a:cs typeface="B Titr" panose="00000700000000000000" pitchFamily="2" charset="-78"/>
            </a:endParaRPr>
          </a:p>
        </p:txBody>
      </p:sp>
      <p:sp>
        <p:nvSpPr>
          <p:cNvPr id="7" name="Rounded Rectangle 6"/>
          <p:cNvSpPr/>
          <p:nvPr/>
        </p:nvSpPr>
        <p:spPr>
          <a:xfrm>
            <a:off x="7407929" y="5777984"/>
            <a:ext cx="1176450" cy="91940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a:r>
              <a:rPr lang="fa-IR" sz="4800" dirty="0" smtClean="0">
                <a:solidFill>
                  <a:schemeClr val="bg1"/>
                </a:solidFill>
                <a:cs typeface="B Titr" panose="00000700000000000000" pitchFamily="2" charset="-78"/>
              </a:rPr>
              <a:t>میت</a:t>
            </a:r>
            <a:endParaRPr lang="fa-IR" sz="4800" dirty="0">
              <a:solidFill>
                <a:schemeClr val="bg1"/>
              </a:solidFill>
              <a:cs typeface="B Titr" panose="00000700000000000000" pitchFamily="2" charset="-78"/>
            </a:endParaRPr>
          </a:p>
        </p:txBody>
      </p:sp>
    </p:spTree>
    <p:extLst>
      <p:ext uri="{BB962C8B-B14F-4D97-AF65-F5344CB8AC3E}">
        <p14:creationId xmlns:p14="http://schemas.microsoft.com/office/powerpoint/2010/main" val="6874902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TotalTime>
  <Words>1275</Words>
  <Application>Microsoft Office PowerPoint</Application>
  <PresentationFormat>Widescreen</PresentationFormat>
  <Paragraphs>135</Paragraphs>
  <Slides>34</Slides>
  <Notes>7</Notes>
  <HiddenSlides>0</HiddenSlides>
  <MMClips>3</MMClips>
  <ScaleCrop>false</ScaleCrop>
  <HeadingPairs>
    <vt:vector size="6" baseType="variant">
      <vt:variant>
        <vt:lpstr>Fonts Used</vt:lpstr>
      </vt:variant>
      <vt:variant>
        <vt:i4>20</vt:i4>
      </vt:variant>
      <vt:variant>
        <vt:lpstr>Theme</vt:lpstr>
      </vt:variant>
      <vt:variant>
        <vt:i4>2</vt:i4>
      </vt:variant>
      <vt:variant>
        <vt:lpstr>Slide Titles</vt:lpstr>
      </vt:variant>
      <vt:variant>
        <vt:i4>34</vt:i4>
      </vt:variant>
    </vt:vector>
  </HeadingPairs>
  <TitlesOfParts>
    <vt:vector size="56" baseType="lpstr">
      <vt:lpstr>Arabic Transparent</vt:lpstr>
      <vt:lpstr>Arial</vt:lpstr>
      <vt:lpstr>B Koodak</vt:lpstr>
      <vt:lpstr>B Titr</vt:lpstr>
      <vt:lpstr>Calibri</vt:lpstr>
      <vt:lpstr>Calibri Light</vt:lpstr>
      <vt:lpstr>IRDast Nevis</vt:lpstr>
      <vt:lpstr>IREntezar</vt:lpstr>
      <vt:lpstr>IRFerdosi</vt:lpstr>
      <vt:lpstr>IRJadid</vt:lpstr>
      <vt:lpstr>IRMehr</vt:lpstr>
      <vt:lpstr>IRMitra</vt:lpstr>
      <vt:lpstr>IRMomtaz</vt:lpstr>
      <vt:lpstr>IRNarges</vt:lpstr>
      <vt:lpstr>IRTerafik</vt:lpstr>
      <vt:lpstr>IRTitr</vt:lpstr>
      <vt:lpstr>Neirizi</vt:lpstr>
      <vt:lpstr>Tahoma</vt:lpstr>
      <vt:lpstr>Times New Roman</vt:lpstr>
      <vt:lpstr>Traditional Arabic</vt:lpstr>
      <vt:lpstr>Office Theme</vt:lpstr>
      <vt:lpstr>1_Office Theme</vt:lpstr>
      <vt:lpstr>PowerPoint Presentation</vt:lpstr>
      <vt:lpstr>PowerPoint Presentation</vt:lpstr>
      <vt:lpstr>PowerPoint Presentation</vt:lpstr>
      <vt:lpstr>PowerPoint Presentation</vt:lpstr>
      <vt:lpstr>بهار 1398 مبارک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78</cp:revision>
  <dcterms:created xsi:type="dcterms:W3CDTF">2019-03-10T02:31:38Z</dcterms:created>
  <dcterms:modified xsi:type="dcterms:W3CDTF">2019-03-16T07:55:05Z</dcterms:modified>
</cp:coreProperties>
</file>