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 bookmarkIdSeed="3">
  <p:sldMasterIdLst>
    <p:sldMasterId id="2147483648" r:id="rId1"/>
    <p:sldMasterId id="2147483660" r:id="rId2"/>
  </p:sldMasterIdLst>
  <p:notesMasterIdLst>
    <p:notesMasterId r:id="rId37"/>
  </p:notesMasterIdLst>
  <p:sldIdLst>
    <p:sldId id="271" r:id="rId3"/>
    <p:sldId id="270" r:id="rId4"/>
    <p:sldId id="296" r:id="rId5"/>
    <p:sldId id="295" r:id="rId6"/>
    <p:sldId id="273" r:id="rId7"/>
    <p:sldId id="274" r:id="rId8"/>
    <p:sldId id="275" r:id="rId9"/>
    <p:sldId id="276" r:id="rId10"/>
    <p:sldId id="277" r:id="rId11"/>
    <p:sldId id="278" r:id="rId12"/>
    <p:sldId id="279" r:id="rId13"/>
    <p:sldId id="258" r:id="rId14"/>
    <p:sldId id="281" r:id="rId15"/>
    <p:sldId id="259" r:id="rId16"/>
    <p:sldId id="297" r:id="rId17"/>
    <p:sldId id="299" r:id="rId18"/>
    <p:sldId id="284" r:id="rId19"/>
    <p:sldId id="294" r:id="rId20"/>
    <p:sldId id="298" r:id="rId21"/>
    <p:sldId id="301" r:id="rId22"/>
    <p:sldId id="293" r:id="rId23"/>
    <p:sldId id="290" r:id="rId24"/>
    <p:sldId id="285" r:id="rId25"/>
    <p:sldId id="302" r:id="rId26"/>
    <p:sldId id="304" r:id="rId27"/>
    <p:sldId id="305" r:id="rId28"/>
    <p:sldId id="303" r:id="rId29"/>
    <p:sldId id="288" r:id="rId30"/>
    <p:sldId id="306" r:id="rId31"/>
    <p:sldId id="309" r:id="rId32"/>
    <p:sldId id="307" r:id="rId33"/>
    <p:sldId id="308" r:id="rId34"/>
    <p:sldId id="264" r:id="rId35"/>
    <p:sldId id="331" r:id="rId36"/>
  </p:sldIdLst>
  <p:sldSz cx="12192000" cy="6858000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8611"/>
    <a:srgbClr val="FFFFFF"/>
    <a:srgbClr val="EFEDF0"/>
    <a:srgbClr val="2A29A0"/>
    <a:srgbClr val="4642B7"/>
    <a:srgbClr val="25260F"/>
    <a:srgbClr val="B89853"/>
    <a:srgbClr val="CDAF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2252" autoAdjust="0"/>
  </p:normalViewPr>
  <p:slideViewPr>
    <p:cSldViewPr snapToGrid="0">
      <p:cViewPr varScale="1">
        <p:scale>
          <a:sx n="82" d="100"/>
          <a:sy n="82" d="100"/>
        </p:scale>
        <p:origin x="69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0B68F289-4062-4FEE-8B4E-04EE69B72D86}" type="datetimeFigureOut">
              <a:rPr lang="fa-IR" smtClean="0"/>
              <a:t>10/07/1440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C448A633-39EC-43A2-BCF1-FAC54077515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620526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8A633-39EC-43A2-BCF1-FAC540775154}" type="slidenum">
              <a:rPr lang="fa-IR" smtClean="0"/>
              <a:t>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659728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المومن اذا نظر ... منبع: (غرر و درر آمدي، شرح آقا جمال، ط 1ـ ج 2ـ ص 127ـ ش 2075)</a:t>
            </a:r>
          </a:p>
          <a:p>
            <a:r>
              <a:rPr lang="fa-I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شعر : حدیث نیست</a:t>
            </a:r>
            <a:r>
              <a:rPr lang="fa-IR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ظاهرا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8A633-39EC-43A2-BCF1-FAC540775154}" type="slidenum">
              <a:rPr lang="fa-IR" smtClean="0"/>
              <a:t>29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461138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1"/>
            <a:r>
              <a:rPr lang="ar-SA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أحمد بن‌ محمّد أبي‌ عبدالله‌ برقي‌ در كتاب‌ «محاسن‌» روايت‌ كرده‌ است‌ از أبان‌ از عبدالرّحمن‌ بن‌ سَيابه‌ از أبونُعمان‌ از حضرت‌ أبو جعفر عليه‌ السّلام‌ كه‌ فرمود:</a:t>
            </a:r>
          </a:p>
          <a:p>
            <a:pPr rtl="1"/>
            <a:r>
              <a:rPr lang="ar-SA" sz="1200" b="1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الْعَجَبُ كُلُّ الْعَجَبِ لِلشَّآكِّ فِي‌ قُدْرَةِ اللَهِ، وَ هُوَ يَرَي‌ خَلْقَ اللَهِ.</a:t>
            </a:r>
            <a:endParaRPr lang="ar-SA" sz="1200" b="0" i="0" u="none" strike="noStrike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8A633-39EC-43A2-BCF1-FAC540775154}" type="slidenum">
              <a:rPr lang="fa-IR" smtClean="0"/>
              <a:t>32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808912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142C3-BFEC-4C38-9F24-092DCBE535F1}" type="datetimeFigureOut">
              <a:rPr lang="fa-IR" smtClean="0"/>
              <a:t>10/07/1440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8ED9F-5B2A-41D1-AB14-2D6F9D0EDA7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413214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142C3-BFEC-4C38-9F24-092DCBE535F1}" type="datetimeFigureOut">
              <a:rPr lang="fa-IR" smtClean="0"/>
              <a:t>10/07/1440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8ED9F-5B2A-41D1-AB14-2D6F9D0EDA7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9506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142C3-BFEC-4C38-9F24-092DCBE535F1}" type="datetimeFigureOut">
              <a:rPr lang="fa-IR" smtClean="0"/>
              <a:t>10/07/1440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8ED9F-5B2A-41D1-AB14-2D6F9D0EDA7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742655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2B13F-AA3A-4C5C-B2F2-85362AC8DA69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10/07/1440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79D76-1B17-48FE-A856-2026A9617C1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5411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2B13F-AA3A-4C5C-B2F2-85362AC8DA69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10/07/1440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79D76-1B17-48FE-A856-2026A9617C1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07976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2B13F-AA3A-4C5C-B2F2-85362AC8DA69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10/07/1440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79D76-1B17-48FE-A856-2026A9617C1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58746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2B13F-AA3A-4C5C-B2F2-85362AC8DA69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10/07/1440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79D76-1B17-48FE-A856-2026A9617C1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0966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2B13F-AA3A-4C5C-B2F2-85362AC8DA69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10/07/1440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79D76-1B17-48FE-A856-2026A9617C1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73662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2B13F-AA3A-4C5C-B2F2-85362AC8DA69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10/07/1440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79D76-1B17-48FE-A856-2026A9617C1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9285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2B13F-AA3A-4C5C-B2F2-85362AC8DA69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10/07/1440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79D76-1B17-48FE-A856-2026A9617C1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26514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2B13F-AA3A-4C5C-B2F2-85362AC8DA69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10/07/1440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79D76-1B17-48FE-A856-2026A9617C1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56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142C3-BFEC-4C38-9F24-092DCBE535F1}" type="datetimeFigureOut">
              <a:rPr lang="fa-IR" smtClean="0"/>
              <a:t>10/07/1440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8ED9F-5B2A-41D1-AB14-2D6F9D0EDA7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323868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2B13F-AA3A-4C5C-B2F2-85362AC8DA69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10/07/1440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79D76-1B17-48FE-A856-2026A9617C1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2867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2B13F-AA3A-4C5C-B2F2-85362AC8DA69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10/07/1440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79D76-1B17-48FE-A856-2026A9617C1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6781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2B13F-AA3A-4C5C-B2F2-85362AC8DA69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10/07/1440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79D76-1B17-48FE-A856-2026A9617C1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58805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142C3-BFEC-4C38-9F24-092DCBE535F1}" type="datetimeFigureOut">
              <a:rPr lang="fa-IR" smtClean="0"/>
              <a:t>10/07/1440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8ED9F-5B2A-41D1-AB14-2D6F9D0EDA7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51230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142C3-BFEC-4C38-9F24-092DCBE535F1}" type="datetimeFigureOut">
              <a:rPr lang="fa-IR" smtClean="0"/>
              <a:t>10/07/1440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8ED9F-5B2A-41D1-AB14-2D6F9D0EDA7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3163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142C3-BFEC-4C38-9F24-092DCBE535F1}" type="datetimeFigureOut">
              <a:rPr lang="fa-IR" smtClean="0"/>
              <a:t>10/07/1440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8ED9F-5B2A-41D1-AB14-2D6F9D0EDA7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899877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142C3-BFEC-4C38-9F24-092DCBE535F1}" type="datetimeFigureOut">
              <a:rPr lang="fa-IR" smtClean="0"/>
              <a:t>10/07/1440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8ED9F-5B2A-41D1-AB14-2D6F9D0EDA7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41714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142C3-BFEC-4C38-9F24-092DCBE535F1}" type="datetimeFigureOut">
              <a:rPr lang="fa-IR" smtClean="0"/>
              <a:t>10/07/1440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8ED9F-5B2A-41D1-AB14-2D6F9D0EDA7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85239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142C3-BFEC-4C38-9F24-092DCBE535F1}" type="datetimeFigureOut">
              <a:rPr lang="fa-IR" smtClean="0"/>
              <a:t>10/07/1440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8ED9F-5B2A-41D1-AB14-2D6F9D0EDA7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4571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142C3-BFEC-4C38-9F24-092DCBE535F1}" type="datetimeFigureOut">
              <a:rPr lang="fa-IR" smtClean="0"/>
              <a:t>10/07/1440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8ED9F-5B2A-41D1-AB14-2D6F9D0EDA7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78730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142C3-BFEC-4C38-9F24-092DCBE535F1}" type="datetimeFigureOut">
              <a:rPr lang="fa-IR" smtClean="0"/>
              <a:t>10/07/1440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28ED9F-5B2A-41D1-AB14-2D6F9D0EDA7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34955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92B13F-AA3A-4C5C-B2F2-85362AC8DA69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10/07/1440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079D76-1B17-48FE-A856-2026A9617C1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732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0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microsoft.com/office/2007/relationships/hdphoto" Target="../media/hdphoto5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8.png"/><Relationship Id="rId5" Type="http://schemas.microsoft.com/office/2007/relationships/hdphoto" Target="../media/hdphoto4.wdp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5.png"/><Relationship Id="rId5" Type="http://schemas.openxmlformats.org/officeDocument/2006/relationships/image" Target="../media/image34.gif"/><Relationship Id="rId4" Type="http://schemas.openxmlformats.org/officeDocument/2006/relationships/image" Target="../media/image33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4" Type="http://schemas.openxmlformats.org/officeDocument/2006/relationships/image" Target="../media/image4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49.gif"/><Relationship Id="rId4" Type="http://schemas.openxmlformats.org/officeDocument/2006/relationships/image" Target="../media/image4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microsoft.com/office/2007/relationships/media" Target="../media/media4.mp4"/><Relationship Id="rId1" Type="http://schemas.openxmlformats.org/officeDocument/2006/relationships/video" Target="NULL" TargetMode="External"/><Relationship Id="rId4" Type="http://schemas.openxmlformats.org/officeDocument/2006/relationships/image" Target="../media/image5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microsoft.com/office/2007/relationships/media" Target="../media/media5.mp4"/><Relationship Id="rId1" Type="http://schemas.openxmlformats.org/officeDocument/2006/relationships/video" Target="NULL" TargetMode="External"/><Relationship Id="rId5" Type="http://schemas.openxmlformats.org/officeDocument/2006/relationships/image" Target="../media/image53.gif"/><Relationship Id="rId4" Type="http://schemas.openxmlformats.org/officeDocument/2006/relationships/image" Target="../media/image5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ÙØªÛØ¬Ù ØªØµÙÛØ±Û Ø¨Ø±Ø§Û Ø¨Ú© Ú¯Ø±Ø§ÙØ¯ ÙØ°ÙØ¨Û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58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80586" y="2977375"/>
            <a:ext cx="10883590" cy="2286001"/>
          </a:xfrm>
        </p:spPr>
        <p:txBody>
          <a:bodyPr>
            <a:normAutofit lnSpcReduction="10000"/>
          </a:bodyPr>
          <a:lstStyle/>
          <a:p>
            <a:pPr>
              <a:spcBef>
                <a:spcPts val="3000"/>
              </a:spcBef>
            </a:pPr>
            <a:r>
              <a:rPr lang="fa-IR" sz="5400" b="1" dirty="0" smtClean="0">
                <a:ln>
                  <a:solidFill>
                    <a:srgbClr val="FFFF00"/>
                  </a:solidFill>
                </a:ln>
                <a:latin typeface="IRMomtaz" panose="02000506000000020002" pitchFamily="2" charset="-78"/>
                <a:cs typeface="IRMomtaz" panose="02000506000000020002" pitchFamily="2" charset="-78"/>
              </a:rPr>
              <a:t>گفتمان مشترک در ایام تبلیغی:</a:t>
            </a:r>
          </a:p>
          <a:p>
            <a:pPr>
              <a:spcBef>
                <a:spcPts val="3000"/>
              </a:spcBef>
            </a:pPr>
            <a:r>
              <a:rPr lang="fa-IR" sz="28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IRMomtaz" panose="02000506000000020002" pitchFamily="2" charset="-78"/>
                <a:cs typeface="IRMomtaz" panose="02000506000000020002" pitchFamily="2" charset="-78"/>
              </a:rPr>
              <a:t>ماه مبارک رجب- ماه مبارک شعبان</a:t>
            </a:r>
          </a:p>
          <a:p>
            <a:pPr>
              <a:spcBef>
                <a:spcPts val="3000"/>
              </a:spcBef>
            </a:pPr>
            <a:r>
              <a:rPr lang="fa-IR" sz="2800" dirty="0" smtClean="0">
                <a:solidFill>
                  <a:srgbClr val="FFC000"/>
                </a:solidFill>
                <a:latin typeface="IRMomtaz" panose="02000506000000020002" pitchFamily="2" charset="-78"/>
                <a:cs typeface="IRMomtaz" panose="02000506000000020002" pitchFamily="2" charset="-78"/>
              </a:rPr>
              <a:t>ایام اعتکاف- راهیان نور- سفرهای زیارتی و تفریحی در نوروز - </a:t>
            </a:r>
            <a:r>
              <a:rPr lang="fa-IR" sz="2800" dirty="0">
                <a:solidFill>
                  <a:srgbClr val="FFC000"/>
                </a:solidFill>
                <a:latin typeface="IRMomtaz" panose="02000506000000020002" pitchFamily="2" charset="-78"/>
                <a:cs typeface="IRMomtaz" panose="02000506000000020002" pitchFamily="2" charset="-78"/>
              </a:rPr>
              <a:t>اعیاد </a:t>
            </a:r>
            <a:r>
              <a:rPr lang="fa-IR" sz="2800" dirty="0" smtClean="0">
                <a:solidFill>
                  <a:srgbClr val="FFC000"/>
                </a:solidFill>
                <a:latin typeface="IRMomtaz" panose="02000506000000020002" pitchFamily="2" charset="-78"/>
                <a:cs typeface="IRMomtaz" panose="02000506000000020002" pitchFamily="2" charset="-78"/>
              </a:rPr>
              <a:t>شعبانیه</a:t>
            </a:r>
          </a:p>
        </p:txBody>
      </p:sp>
      <p:pic>
        <p:nvPicPr>
          <p:cNvPr id="1030" name="Picture 6" descr="ØªØµÙÛØ± ÙØ±ØªØ¨Ø·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9" r="6584" b="8462"/>
          <a:stretch/>
        </p:blipFill>
        <p:spPr bwMode="auto">
          <a:xfrm rot="21248188">
            <a:off x="6820995" y="-312023"/>
            <a:ext cx="2595093" cy="148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ØªØµÙÛØ± ÙØ±ØªØ¨Ø·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9" r="6584" b="8462"/>
          <a:stretch/>
        </p:blipFill>
        <p:spPr bwMode="auto">
          <a:xfrm rot="1136886" flipH="1">
            <a:off x="2596450" y="-419071"/>
            <a:ext cx="2921290" cy="148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ÙØªÛØ¬Ù ØªØµÙÛØ±Û Ø¨Ø±Ø§Û Ú¯Ù ÙØ§Ø¨  Ú©ÛÙÛØª Ø¨Ø§ÙØ§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46973">
            <a:off x="5037025" y="-740320"/>
            <a:ext cx="2640650" cy="1650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2" descr="ÙØªÛØ¬Ù ØªØµÙÛØ±Û Ø¨Ø±Ø§Û Ú¯Ù ÙØ§Ø¨  Ú©ÛÙÛØª Ø¨Ø§ÙØ§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46973" flipH="1">
            <a:off x="4460698" y="-862458"/>
            <a:ext cx="2650506" cy="1650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ØªØµÙÛØ± ÙØ±ØªØ¨Ø·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364450">
            <a:off x="7705564" y="4330546"/>
            <a:ext cx="3333750" cy="4429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4" descr="ØªØµÙÛØ± ÙØ±ØªØ¨Ø·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044816" flipV="1">
            <a:off x="1165316" y="4248542"/>
            <a:ext cx="3333750" cy="4580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2" descr="ÙØªÛØ¬Ù ØªØµÙÛØ±Û Ø¨Ø±Ø§Û Ú¯Ù ÙØ§Ø¨  Ú©ÛÙÛØª Ø¨Ø§ÙØ§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506499">
            <a:off x="5634352" y="5724437"/>
            <a:ext cx="2640650" cy="1650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2" descr="ÙØªÛØ¬Ù ØªØµÙÛØ±Û Ø¨Ø±Ø§Û Ú¯Ù ÙØ§Ø¨  Ú©ÛÙÛØª Ø¨Ø§ÙØ§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109131" flipH="1">
            <a:off x="4050232" y="5644433"/>
            <a:ext cx="2650506" cy="1650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ÙØªÛØ¬Ù ØªØµÙÛØ±Û Ø¨Ø±Ø§Û Ú¯Ù Ø±ÛØ³Ù Ø§Û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3531" y="2094576"/>
            <a:ext cx="2072491" cy="2753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ØªØµÙÛØ± ÙØ±ØªØ¨Ø·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06" r="33621"/>
          <a:stretch/>
        </p:blipFill>
        <p:spPr bwMode="auto">
          <a:xfrm flipH="1">
            <a:off x="-491196" y="3047609"/>
            <a:ext cx="1752600" cy="3968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6" descr="ÙØªÛØ¬Ù ØªØµÙÛØ±Û Ø¨Ø±Ø§Û Ú¯Ù Ø±ÛØ³Ù Ø§Û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918" y="2163695"/>
            <a:ext cx="2072491" cy="2753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ØªØµÙÛØ± ÙØ±ØªØ¨Ø·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47" b="30143"/>
          <a:stretch/>
        </p:blipFill>
        <p:spPr bwMode="auto">
          <a:xfrm rot="6947700" flipH="1" flipV="1">
            <a:off x="-730817" y="-117289"/>
            <a:ext cx="3333750" cy="2329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0" descr="ØªØµÙÛØ± ÙØ±ØªØ¨Ø·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10000" r="90000">
                        <a14:foregroundMark x1="55700" y1="82631" x2="55500" y2="80062"/>
                        <a14:backgroundMark x1="50700" y1="28983" x2="50700" y2="28983"/>
                        <a14:backgroundMark x1="52200" y1="21480" x2="52200" y2="21480"/>
                        <a14:backgroundMark x1="53100" y1="17472" x2="53100" y2="17472"/>
                        <a14:backgroundMark x1="57400" y1="20761" x2="58100" y2="20966"/>
                        <a14:backgroundMark x1="46000" y1="41007" x2="46000" y2="41007"/>
                        <a14:backgroundMark x1="46000" y1="41007" x2="46000" y2="41007"/>
                        <a14:backgroundMark x1="47300" y1="56321" x2="47300" y2="56321"/>
                        <a14:backgroundMark x1="46000" y1="52724" x2="46000" y2="52724"/>
                        <a14:backgroundMark x1="49000" y1="68654" x2="49400" y2="67831"/>
                        <a14:backgroundMark x1="49400" y1="69990" x2="49400" y2="69990"/>
                        <a14:backgroundMark x1="49400" y1="66290" x2="49400" y2="66290"/>
                        <a14:backgroundMark x1="52500" y1="64748" x2="52500" y2="64748"/>
                        <a14:backgroundMark x1="52500" y1="76259" x2="51800" y2="75848"/>
                        <a14:backgroundMark x1="52900" y1="78006" x2="52900" y2="78006"/>
                        <a14:backgroundMark x1="53500" y1="23638" x2="53300" y2="23638"/>
                        <a14:backgroundMark x1="53300" y1="22508" x2="53300" y2="225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648" r="27247"/>
          <a:stretch/>
        </p:blipFill>
        <p:spPr bwMode="auto">
          <a:xfrm rot="5671161">
            <a:off x="508603" y="-1045473"/>
            <a:ext cx="1704535" cy="3123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" descr="ØªØµÙÛØ± ÙØ±ØªØ¨Ø·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00" r="5167" b="16067"/>
          <a:stretch/>
        </p:blipFill>
        <p:spPr bwMode="auto">
          <a:xfrm rot="3180548" flipH="1">
            <a:off x="1566097" y="-476572"/>
            <a:ext cx="2630244" cy="1985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ØªØµÙÛØ± ÙØ±ØªØ¨Ø·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47" b="30143"/>
          <a:stretch/>
        </p:blipFill>
        <p:spPr bwMode="auto">
          <a:xfrm rot="3923711" flipH="1">
            <a:off x="9658216" y="-19777"/>
            <a:ext cx="3333750" cy="199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0" descr="ØªØµÙÛØ± ÙØ±ØªØ¨Ø·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48" r="27247"/>
          <a:stretch/>
        </p:blipFill>
        <p:spPr bwMode="auto">
          <a:xfrm rot="4943074" flipV="1">
            <a:off x="9795848" y="-1057844"/>
            <a:ext cx="1704535" cy="3370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4" descr="ØªØµÙÛØ± ÙØ±ØªØ¨Ø·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00" r="5167" b="16067"/>
          <a:stretch/>
        </p:blipFill>
        <p:spPr bwMode="auto">
          <a:xfrm rot="18676072">
            <a:off x="7896915" y="-456775"/>
            <a:ext cx="2841625" cy="2128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8" descr="ØªØµÙÛØ± ÙØ±ØªØ¨Ø·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06" r="33621"/>
          <a:stretch/>
        </p:blipFill>
        <p:spPr bwMode="auto">
          <a:xfrm>
            <a:off x="10902391" y="3027382"/>
            <a:ext cx="1752600" cy="3968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6036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4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4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4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4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4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4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4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4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4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4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4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8194" name="Picture 2" descr="Image result for â«Ø¢ÙØ§Ø± ØªØµØ§Ø¯ÙØ§Øª Ø¬Ø§Ø¯Ù Ø§Û Ø¯Ø± Ø§ÛØ±Ø§Ùâ¬â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662573" y="-2662573"/>
            <a:ext cx="6866851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Related imag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540"/>
          <a:stretch/>
        </p:blipFill>
        <p:spPr bwMode="auto">
          <a:xfrm>
            <a:off x="3520788" y="3363404"/>
            <a:ext cx="5351587" cy="2185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3420204" y="1617853"/>
            <a:ext cx="5351587" cy="1564894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sz="5400" dirty="0" smtClean="0">
                <a:ln w="1905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IRMomtaz" panose="02000506000000020002" pitchFamily="2" charset="-78"/>
                <a:cs typeface="IRMomtaz" panose="02000506000000020002" pitchFamily="2" charset="-78"/>
              </a:rPr>
              <a:t>آمار فوت ایرانیان در</a:t>
            </a:r>
          </a:p>
          <a:p>
            <a:pPr algn="ctr"/>
            <a:r>
              <a:rPr lang="fa-IR" sz="5400" dirty="0" smtClean="0">
                <a:ln w="1905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IRMomtaz" panose="02000506000000020002" pitchFamily="2" charset="-78"/>
                <a:cs typeface="IRMomtaz" panose="02000506000000020002" pitchFamily="2" charset="-78"/>
              </a:rPr>
              <a:t>سال 1396</a:t>
            </a:r>
            <a:endParaRPr lang="fa-IR" sz="5400" dirty="0">
              <a:ln w="19050"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IRMomtaz" panose="02000506000000020002" pitchFamily="2" charset="-78"/>
              <a:cs typeface="IRMomtaz" panose="02000506000000020002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5108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Image result for â«Ø¢ÙØ§Ø± ÙØ±Ú¯ Ù ÙÛØ± Ø¯Ø± ÙÙÛØ§Ø³ Ø¬ÙØ§Ù Ø³Ø§ÙØ§ÙÙ Ø±ÙØ²Ø§ÙÙâ¬â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990"/>
            <a:ext cx="12192000" cy="6879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0656" y="108750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fa-IR" sz="4800" dirty="0" smtClean="0">
                <a:ln w="1905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IRMomtaz" panose="02000506000000020002" pitchFamily="2" charset="-78"/>
                <a:cs typeface="IRMomtaz" panose="02000506000000020002" pitchFamily="2" charset="-78"/>
              </a:rPr>
              <a:t>آمار مرگ و میر در مقیاس جهانی</a:t>
            </a:r>
            <a:endParaRPr lang="fa-IR" sz="4800" dirty="0">
              <a:ln w="19050"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IRMomtaz" panose="02000506000000020002" pitchFamily="2" charset="-78"/>
              <a:cs typeface="IRMomtaz" panose="02000506000000020002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11625" y="3035732"/>
            <a:ext cx="8817991" cy="973645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ln w="952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http://www.worldometers.info/fa</a:t>
            </a:r>
            <a:r>
              <a:rPr lang="en-US" sz="3600" dirty="0" smtClean="0">
                <a:ln w="9525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/</a:t>
            </a:r>
            <a:endParaRPr lang="fa-IR" sz="3600" dirty="0" smtClean="0">
              <a:ln w="9525"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fa-IR" sz="2400" dirty="0">
              <a:ln w="28575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12171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Image result for â«ÙØ¨Ø±Ø³ØªØ§Ù ÙØ³ÛØ¹ Ø¨Ø²Ø±Ú¯â¬â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92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91563" y="956931"/>
            <a:ext cx="720887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IRMehr" panose="02000503000000020002" pitchFamily="2" charset="-78"/>
                <a:cs typeface="IRMehr" panose="02000503000000020002" pitchFamily="2" charset="-78"/>
              </a:rPr>
              <a:t>این همه انسانی که می میرند کجایند؟</a:t>
            </a:r>
          </a:p>
        </p:txBody>
      </p:sp>
    </p:spTree>
    <p:extLst>
      <p:ext uri="{BB962C8B-B14F-4D97-AF65-F5344CB8AC3E}">
        <p14:creationId xmlns:p14="http://schemas.microsoft.com/office/powerpoint/2010/main" val="2776330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 result for dead body of gir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8" y="2429301"/>
            <a:ext cx="12194966" cy="4428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2075253" y="0"/>
            <a:ext cx="8055935" cy="1459816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dirty="0" smtClean="0">
                <a:ln w="3175">
                  <a:solidFill>
                    <a:srgbClr val="FFFF00"/>
                  </a:solidFill>
                </a:ln>
                <a:solidFill>
                  <a:schemeClr val="bg1"/>
                </a:solidFill>
                <a:latin typeface="IRTerafik" panose="02000503000000020002" pitchFamily="2" charset="-78"/>
                <a:cs typeface="IRTerafik" panose="02000503000000020002" pitchFamily="2" charset="-78"/>
              </a:rPr>
              <a:t>رفتند و پایان پذیرفتند...</a:t>
            </a:r>
            <a:endParaRPr lang="fa-IR" dirty="0">
              <a:ln w="3175">
                <a:solidFill>
                  <a:srgbClr val="FFFF00"/>
                </a:solidFill>
              </a:ln>
              <a:solidFill>
                <a:schemeClr val="bg1"/>
              </a:solidFill>
              <a:latin typeface="IRTerafik" panose="02000503000000020002" pitchFamily="2" charset="-78"/>
              <a:cs typeface="IRTerafik" panose="02000503000000020002" pitchFamily="2" charset="-78"/>
            </a:endParaRPr>
          </a:p>
        </p:txBody>
      </p:sp>
      <p:pic>
        <p:nvPicPr>
          <p:cNvPr id="8194" name="Picture 2" descr="Image result for â«Ø¯ÙÛØ§Û Ø¨Ø¹Ø¯ Ø§Ø² ÙØ±Ú¯â¬â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658" y="-5346"/>
            <a:ext cx="12212362" cy="6863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9751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4017" y="91440"/>
            <a:ext cx="6565519" cy="6565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6991158" y="321756"/>
            <a:ext cx="2247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800" dirty="0" smtClean="0">
                <a:latin typeface="IRMomtaz" panose="02000506000000020002" pitchFamily="2" charset="-78"/>
                <a:cs typeface="IRMomtaz" panose="02000506000000020002" pitchFamily="2" charset="-78"/>
              </a:rPr>
              <a:t>چه عمر کوتاهی!</a:t>
            </a:r>
            <a:endParaRPr lang="fa-IR" sz="2800" dirty="0">
              <a:latin typeface="IRMomtaz" panose="02000506000000020002" pitchFamily="2" charset="-78"/>
              <a:cs typeface="IRMomtaz" panose="02000506000000020002" pitchFamily="2" charset="-78"/>
            </a:endParaRPr>
          </a:p>
        </p:txBody>
      </p:sp>
      <p:pic>
        <p:nvPicPr>
          <p:cNvPr id="11266" name="Picture 2" descr="Image result for jon shireman broken flowers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8555" b="99902" l="6745" r="9985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0827"/>
          <a:stretch/>
        </p:blipFill>
        <p:spPr bwMode="auto">
          <a:xfrm>
            <a:off x="3442623" y="321756"/>
            <a:ext cx="4815232" cy="5724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Image result for jon shireman broken flowers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42969" y1="69400" x2="54844" y2="70800"/>
                        <a14:foregroundMark x1="67188" y1="76200" x2="42969" y2="48000"/>
                        <a14:foregroundMark x1="14375" y1="35600" x2="31875" y2="36400"/>
                        <a14:foregroundMark x1="26406" y1="75000" x2="34375" y2="46000"/>
                        <a14:foregroundMark x1="37344" y1="75600" x2="41406" y2="56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604363">
            <a:off x="-1117720" y="758971"/>
            <a:ext cx="5950700" cy="4648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8307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5625" b="100000" l="0" r="100000">
                        <a14:foregroundMark x1="13000" y1="61875" x2="13000" y2="61875"/>
                        <a14:foregroundMark x1="11333" y1="58438" x2="12000" y2="68125"/>
                        <a14:foregroundMark x1="7444" y1="68750" x2="12000" y2="70625"/>
                        <a14:foregroundMark x1="8333" y1="87500" x2="8111" y2="70000"/>
                        <a14:foregroundMark x1="8000" y1="91250" x2="6889" y2="84688"/>
                        <a14:foregroundMark x1="12556" y1="89688" x2="14778" y2="84688"/>
                        <a14:foregroundMark x1="3889" y1="59062" x2="3889" y2="59062"/>
                        <a14:foregroundMark x1="21333" y1="82500" x2="20667" y2="74375"/>
                        <a14:foregroundMark x1="27667" y1="76875" x2="27778" y2="69375"/>
                        <a14:foregroundMark x1="36778" y1="72813" x2="36667" y2="65000"/>
                        <a14:foregroundMark x1="47556" y1="66563" x2="46444" y2="52500"/>
                        <a14:foregroundMark x1="57667" y1="66875" x2="56778" y2="51563"/>
                        <a14:foregroundMark x1="70444" y1="67813" x2="69556" y2="54375"/>
                        <a14:foregroundMark x1="82333" y1="66875" x2="80222" y2="55000"/>
                        <a14:foregroundMark x1="93889" y1="86250" x2="94333" y2="86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13590"/>
            <a:ext cx="11692490" cy="4157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1915210" y="1163621"/>
            <a:ext cx="7506586" cy="102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400" b="1" dirty="0">
                <a:solidFill>
                  <a:srgbClr val="141414"/>
                </a:solidFill>
                <a:latin typeface="IRMashhad" panose="02000503000000020002" pitchFamily="2" charset="-78"/>
                <a:cs typeface="IRMashhad" panose="02000503000000020002" pitchFamily="2" charset="-78"/>
              </a:rPr>
              <a:t>اين قافله عمر عجـب ميگذرد </a:t>
            </a:r>
            <a:r>
              <a:rPr lang="fa-IR" sz="4400" b="1" dirty="0" smtClean="0">
                <a:solidFill>
                  <a:srgbClr val="141414"/>
                </a:solidFill>
                <a:latin typeface="IRMashhad" panose="02000503000000020002" pitchFamily="2" charset="-78"/>
                <a:cs typeface="IRMashhad" panose="02000503000000020002" pitchFamily="2" charset="-78"/>
              </a:rPr>
              <a:t>...</a:t>
            </a:r>
            <a:endParaRPr lang="fa-IR" sz="4400" b="1" dirty="0">
              <a:latin typeface="IRMashhad" panose="02000503000000020002" pitchFamily="2" charset="-78"/>
              <a:cs typeface="IRMashhad" panose="02000503000000020002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18075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گل عزیز است غنیمت شمریدش صحبت</a:t>
            </a:r>
            <a:br>
              <a:rPr lang="fa-IR" dirty="0"/>
            </a:br>
            <a:r>
              <a:rPr lang="fa-IR" dirty="0"/>
              <a:t>که به باغ آمد از این راه و از آن خواهد شد</a:t>
            </a:r>
          </a:p>
        </p:txBody>
      </p:sp>
      <p:pic>
        <p:nvPicPr>
          <p:cNvPr id="7170" name="Picture 2" descr="Image result for happiness in lif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7" t="-191" r="87" b="38954"/>
          <a:stretch/>
        </p:blipFill>
        <p:spPr bwMode="auto">
          <a:xfrm>
            <a:off x="0" y="0"/>
            <a:ext cx="12192000" cy="6868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237875" y="1117094"/>
            <a:ext cx="738695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800" b="1" dirty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IRMashhad" panose="02000503000000020002" pitchFamily="2" charset="-78"/>
                <a:cs typeface="IRMashhad" panose="02000503000000020002" pitchFamily="2" charset="-78"/>
              </a:rPr>
              <a:t>درياب دمي کـه با طرب ميگذرد </a:t>
            </a:r>
          </a:p>
        </p:txBody>
      </p:sp>
    </p:spTree>
    <p:extLst>
      <p:ext uri="{BB962C8B-B14F-4D97-AF65-F5344CB8AC3E}">
        <p14:creationId xmlns:p14="http://schemas.microsoft.com/office/powerpoint/2010/main" val="293692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997246" y="-51130"/>
            <a:ext cx="7037439" cy="1998396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sz="3600" dirty="0" smtClean="0">
                <a:latin typeface="IRTerafik" panose="02000503000000020002" pitchFamily="2" charset="-78"/>
                <a:cs typeface="IRTerafik" panose="02000503000000020002" pitchFamily="2" charset="-78"/>
              </a:rPr>
              <a:t>لذت و خوشی بهار را از دست ندهید ...</a:t>
            </a:r>
            <a:endParaRPr lang="fa-IR" sz="3600" dirty="0">
              <a:latin typeface="IRTerafik" panose="02000503000000020002" pitchFamily="2" charset="-78"/>
              <a:cs typeface="IRTerafik" panose="02000503000000020002" pitchFamily="2" charset="-78"/>
            </a:endParaRPr>
          </a:p>
        </p:txBody>
      </p:sp>
      <p:pic>
        <p:nvPicPr>
          <p:cNvPr id="1026" name="Picture 2" descr="Related image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2480" y="1775710"/>
            <a:ext cx="3455051" cy="3455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Related image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7429" y="1775709"/>
            <a:ext cx="3455051" cy="3455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Related image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5202" y="53790"/>
            <a:ext cx="4948121" cy="4453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Related image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4929" y="741593"/>
            <a:ext cx="190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Related image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954" y="1499006"/>
            <a:ext cx="190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result for â«Ú¯ÛÙ Ø¯Ø±Ø®Øªâ¬â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5081" y="-619844"/>
            <a:ext cx="5658374" cy="5658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4149179" y="699468"/>
            <a:ext cx="74270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800" b="1" dirty="0">
                <a:solidFill>
                  <a:srgbClr val="FF0000"/>
                </a:solidFill>
                <a:latin typeface="Neirizi" panose="02000503000000020002" pitchFamily="2" charset="0"/>
                <a:cs typeface="Neirizi" panose="02000503000000020002" pitchFamily="2" charset="0"/>
              </a:rPr>
              <a:t>إِنْ هِىَ إِلَّا حَيَاتُنَا الدُّنْيَا نَمُوتُ وَ نحَيَا وَ مَا نحَنُ </a:t>
            </a:r>
            <a:r>
              <a:rPr lang="fa-IR" sz="2800" b="1" dirty="0" smtClean="0">
                <a:solidFill>
                  <a:srgbClr val="FF0000"/>
                </a:solidFill>
                <a:latin typeface="Neirizi" panose="02000503000000020002" pitchFamily="2" charset="0"/>
                <a:cs typeface="Neirizi" panose="02000503000000020002" pitchFamily="2" charset="0"/>
              </a:rPr>
              <a:t>بِمَبْعُوثِينَ</a:t>
            </a:r>
            <a:r>
              <a:rPr lang="fa-IR" sz="1600" dirty="0" smtClean="0">
                <a:solidFill>
                  <a:srgbClr val="FF0000"/>
                </a:solidFill>
                <a:latin typeface="Neirizi" panose="02000503000000020002" pitchFamily="2" charset="0"/>
                <a:cs typeface="Neirizi" panose="02000503000000020002" pitchFamily="2" charset="0"/>
              </a:rPr>
              <a:t>( مومنون/ 37)</a:t>
            </a:r>
            <a:endParaRPr lang="en-US" sz="1600" dirty="0">
              <a:solidFill>
                <a:srgbClr val="FF0000"/>
              </a:solidFill>
              <a:latin typeface="Neirizi" panose="02000503000000020002" pitchFamily="2" charset="0"/>
              <a:cs typeface="Neirizi" panose="02000503000000020002" pitchFamily="2" charset="0"/>
            </a:endParaRPr>
          </a:p>
        </p:txBody>
      </p:sp>
      <p:pic>
        <p:nvPicPr>
          <p:cNvPr id="15" name="Picture 6" descr="Related image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0933" y="1716719"/>
            <a:ext cx="190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Related image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5265" y="1094174"/>
            <a:ext cx="3455051" cy="3455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Related imag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43" y="-141385"/>
            <a:ext cx="3758180" cy="4375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AutoShape 12" descr="Image result for â«ÙØ¨Ø± Ø§ÙÛÙÛØ´Ù Ú©Ø§Ø±ØªÙÙÛâ¬â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372020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6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Related imag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36"/>
          <a:stretch/>
        </p:blipFill>
        <p:spPr bwMode="auto">
          <a:xfrm>
            <a:off x="0" y="0"/>
            <a:ext cx="12192000" cy="6865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22057" y="330800"/>
            <a:ext cx="7912901" cy="868252"/>
          </a:xfrm>
        </p:spPr>
        <p:txBody>
          <a:bodyPr>
            <a:normAutofit/>
          </a:bodyPr>
          <a:lstStyle/>
          <a:p>
            <a:pPr algn="ctr"/>
            <a:r>
              <a:rPr lang="fa-IR" sz="4000" b="1" dirty="0">
                <a:solidFill>
                  <a:schemeClr val="bg1"/>
                </a:solidFill>
                <a:latin typeface="Neirizi" panose="02000503000000020002" pitchFamily="2" charset="0"/>
                <a:cs typeface="Neirizi" panose="02000503000000020002" pitchFamily="2" charset="0"/>
              </a:rPr>
              <a:t>وَ لَقَدْ خَلَقْنَا الْانسَنَ مِن سُلَالَةٍ مِّن </a:t>
            </a:r>
            <a:r>
              <a:rPr lang="fa-IR" sz="4000" b="1" dirty="0" smtClean="0">
                <a:solidFill>
                  <a:schemeClr val="bg1"/>
                </a:solidFill>
                <a:latin typeface="Neirizi" panose="02000503000000020002" pitchFamily="2" charset="0"/>
                <a:cs typeface="Neirizi" panose="02000503000000020002" pitchFamily="2" charset="0"/>
              </a:rPr>
              <a:t>طِينٍ(12)...</a:t>
            </a:r>
            <a:endParaRPr lang="fa-IR" sz="4000" b="1" dirty="0">
              <a:solidFill>
                <a:schemeClr val="bg1"/>
              </a:solidFill>
              <a:latin typeface="Neirizi" panose="02000503000000020002" pitchFamily="2" charset="0"/>
              <a:cs typeface="Neirizi" panose="02000503000000020002" pitchFamily="2" charset="0"/>
            </a:endParaRPr>
          </a:p>
        </p:txBody>
      </p:sp>
      <p:pic>
        <p:nvPicPr>
          <p:cNvPr id="9218" name="Picture 2" descr="Image result for â«Ø¢Ø±Ø²ÙÛ ÙØ±Ú¯ Ø¨Ø±Ø§Û Ø¯ÛÚ¯Ø±Ø§Ùâ¬â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1216" y="3031087"/>
            <a:ext cx="6670785" cy="3826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Related imag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31086"/>
            <a:ext cx="5760751" cy="384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5916375" y="1672091"/>
            <a:ext cx="6120000" cy="12240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fa-IR" sz="4400" b="1" dirty="0" smtClean="0">
                <a:solidFill>
                  <a:schemeClr val="bg1"/>
                </a:solidFill>
                <a:latin typeface="Neirizi" panose="02000503000000020002" pitchFamily="2" charset="0"/>
                <a:cs typeface="Neirizi" panose="02000503000000020002" pitchFamily="2" charset="0"/>
              </a:rPr>
              <a:t>ثمُ</a:t>
            </a:r>
            <a:r>
              <a:rPr lang="fa-IR" sz="4400" b="1" dirty="0">
                <a:solidFill>
                  <a:schemeClr val="bg1"/>
                </a:solidFill>
                <a:latin typeface="Neirizi" panose="02000503000000020002" pitchFamily="2" charset="0"/>
                <a:cs typeface="Neirizi" panose="02000503000000020002" pitchFamily="2" charset="0"/>
              </a:rPr>
              <a:t>‏َّ إِنَّكمُ بَعْدَ ذَالِكَ لَمَيِّتُونَ(15)</a:t>
            </a:r>
            <a:endParaRPr lang="fa-IR" sz="4400" b="1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060" y="1686605"/>
            <a:ext cx="5748690" cy="11880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fa-IR" sz="4000" b="1" dirty="0" smtClean="0">
                <a:solidFill>
                  <a:schemeClr val="bg1"/>
                </a:solidFill>
                <a:latin typeface="Neirizi" panose="02000503000000020002" pitchFamily="2" charset="0"/>
                <a:cs typeface="Neirizi" panose="02000503000000020002" pitchFamily="2" charset="0"/>
              </a:rPr>
              <a:t>ثُمَّ </a:t>
            </a:r>
            <a:r>
              <a:rPr lang="fa-IR" sz="4000" b="1" dirty="0">
                <a:solidFill>
                  <a:schemeClr val="bg1"/>
                </a:solidFill>
                <a:latin typeface="Neirizi" panose="02000503000000020002" pitchFamily="2" charset="0"/>
                <a:cs typeface="Neirizi" panose="02000503000000020002" pitchFamily="2" charset="0"/>
              </a:rPr>
              <a:t>إِنَّكمُ‏ْ يَوْمَ الْقِيَمَةِ تُبْعَثُونَ(62)</a:t>
            </a:r>
            <a:endParaRPr lang="fa-IR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304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98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4" name="Picture 6" descr="Image result for let us make man in ou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48310"/>
          <a:stretch/>
        </p:blipFill>
        <p:spPr bwMode="auto">
          <a:xfrm>
            <a:off x="0" y="0"/>
            <a:ext cx="12192000" cy="6879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Image result for god created man from dust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8" y="0"/>
            <a:ext cx="9144000" cy="688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723555" y="5731048"/>
            <a:ext cx="109819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800" b="1" dirty="0">
                <a:solidFill>
                  <a:schemeClr val="bg1"/>
                </a:solidFill>
                <a:latin typeface="Neirizi" panose="02000503000000020002" pitchFamily="2" charset="0"/>
                <a:cs typeface="Neirizi" panose="02000503000000020002" pitchFamily="2" charset="0"/>
              </a:rPr>
              <a:t>أَ يَعِدُكمْ أَنَّكمُ‏ إِذَا مِتُّمْ وَ كُنتُمْ تُرَابًا وَ عِظَامًا أَنَّكمُ </a:t>
            </a:r>
            <a:r>
              <a:rPr lang="fa-IR" sz="2800" b="1" dirty="0" smtClean="0">
                <a:solidFill>
                  <a:schemeClr val="bg1"/>
                </a:solidFill>
                <a:latin typeface="Neirizi" panose="02000503000000020002" pitchFamily="2" charset="0"/>
                <a:cs typeface="Neirizi" panose="02000503000000020002" pitchFamily="2" charset="0"/>
              </a:rPr>
              <a:t>مخُّرَجُونَ      ،      هَيهْاتَ </a:t>
            </a:r>
            <a:r>
              <a:rPr lang="fa-IR" sz="2800" b="1" dirty="0">
                <a:solidFill>
                  <a:schemeClr val="bg1"/>
                </a:solidFill>
                <a:latin typeface="Neirizi" panose="02000503000000020002" pitchFamily="2" charset="0"/>
                <a:cs typeface="Neirizi" panose="02000503000000020002" pitchFamily="2" charset="0"/>
              </a:rPr>
              <a:t>هَيهْاتَ لِمَا </a:t>
            </a:r>
            <a:r>
              <a:rPr lang="fa-IR" sz="2800" b="1" dirty="0" smtClean="0">
                <a:solidFill>
                  <a:schemeClr val="bg1"/>
                </a:solidFill>
                <a:latin typeface="Neirizi" panose="02000503000000020002" pitchFamily="2" charset="0"/>
                <a:cs typeface="Neirizi" panose="02000503000000020002" pitchFamily="2" charset="0"/>
              </a:rPr>
              <a:t>تُوعَدُونَ</a:t>
            </a:r>
            <a:endParaRPr lang="fa-IR" b="1" dirty="0">
              <a:solidFill>
                <a:schemeClr val="bg1"/>
              </a:solidFill>
            </a:endParaRPr>
          </a:p>
          <a:p>
            <a:pPr algn="l"/>
            <a:r>
              <a:rPr lang="fa-IR" sz="1600" dirty="0" smtClean="0">
                <a:solidFill>
                  <a:schemeClr val="bg1"/>
                </a:solidFill>
              </a:rPr>
              <a:t>(مومنون/ 35، 36)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297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Image result for â«ÛØ§ ÙÙÙØ¨ Ø§ÙÙÙÙØ¨ ÙØ§ÙØ§Ø¨ØµØ§Ø±â¬â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1" b="7431"/>
          <a:stretch/>
        </p:blipFill>
        <p:spPr bwMode="auto">
          <a:xfrm>
            <a:off x="0" y="-18288"/>
            <a:ext cx="12192000" cy="6876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1343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61258" y="217492"/>
            <a:ext cx="11437258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a-IR" sz="54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Neirizi" panose="02000503000000020002" pitchFamily="2" charset="0"/>
                <a:cs typeface="Neirizi" panose="02000503000000020002" pitchFamily="2" charset="0"/>
              </a:rPr>
              <a:t>وَ نَزَّلْنَا مِنَ السَّمَاءِ مَاءً مُّبَارَكاً </a:t>
            </a:r>
            <a:r>
              <a:rPr lang="fa-IR" sz="54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Neirizi" panose="02000503000000020002" pitchFamily="2" charset="0"/>
                <a:cs typeface="Neirizi" panose="02000503000000020002" pitchFamily="2" charset="0"/>
              </a:rPr>
              <a:t>....     </a:t>
            </a:r>
            <a:r>
              <a:rPr lang="fa-IR" sz="54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Neirizi" panose="02000503000000020002" pitchFamily="2" charset="0"/>
                <a:cs typeface="Neirizi" panose="02000503000000020002" pitchFamily="2" charset="0"/>
              </a:rPr>
              <a:t>وَ أَحْيَيْنَا بِهِ بَلْدَةً </a:t>
            </a:r>
            <a:r>
              <a:rPr lang="fa-IR" sz="54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Neirizi" panose="02000503000000020002" pitchFamily="2" charset="0"/>
                <a:cs typeface="Neirizi" panose="02000503000000020002" pitchFamily="2" charset="0"/>
              </a:rPr>
              <a:t>مَّيْتًا</a:t>
            </a:r>
            <a:endParaRPr lang="fa-IR" sz="54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Neirizi" panose="02000503000000020002" pitchFamily="2" charset="0"/>
              <a:cs typeface="Neirizi" panose="02000503000000020002" pitchFamily="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81397" y="4016843"/>
            <a:ext cx="449514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6600" b="1" dirty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Neirizi" panose="02000503000000020002" pitchFamily="2" charset="0"/>
                <a:cs typeface="Neirizi" panose="02000503000000020002" pitchFamily="2" charset="0"/>
              </a:rPr>
              <a:t>كَذَالِكَ </a:t>
            </a:r>
            <a:r>
              <a:rPr lang="fa-IR" sz="6600" b="1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Neirizi" panose="02000503000000020002" pitchFamily="2" charset="0"/>
                <a:cs typeface="Neirizi" panose="02000503000000020002" pitchFamily="2" charset="0"/>
              </a:rPr>
              <a:t>الخْرُوجُ</a:t>
            </a:r>
            <a:endParaRPr lang="fa-IR" sz="6600" b="1" dirty="0">
              <a:ln w="28575">
                <a:solidFill>
                  <a:schemeClr val="tx1"/>
                </a:solidFill>
              </a:ln>
              <a:solidFill>
                <a:schemeClr val="bg1"/>
              </a:solidFill>
              <a:latin typeface="Neirizi" panose="02000503000000020002" pitchFamily="2" charset="0"/>
              <a:cs typeface="Neirizi" panose="02000503000000020002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2085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726"/>
            <a:ext cx="12192000" cy="6848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Related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726"/>
            <a:ext cx="12192000" cy="6883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0712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ÙØªÛØ¬Ù ØªØµÙÛØ±Û Ø¨Ø±Ø§Û âªbanco de semillas ecologiaâ¬â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23"/>
          <a:stretch/>
        </p:blipFill>
        <p:spPr bwMode="auto">
          <a:xfrm>
            <a:off x="-1" y="0"/>
            <a:ext cx="1222103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4171" y="229054"/>
            <a:ext cx="11702143" cy="2078717"/>
          </a:xfrm>
        </p:spPr>
        <p:txBody>
          <a:bodyPr>
            <a:normAutofit lnSpcReduction="10000"/>
          </a:bodyPr>
          <a:lstStyle/>
          <a:p>
            <a:pPr marL="0" indent="0" algn="ctr">
              <a:lnSpc>
                <a:spcPct val="200000"/>
              </a:lnSpc>
              <a:buNone/>
            </a:pPr>
            <a:r>
              <a:rPr lang="fa-IR" sz="3900" b="1" dirty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Neirizi" panose="02000503000000020002" pitchFamily="2" charset="0"/>
                <a:cs typeface="Neirizi" panose="02000503000000020002" pitchFamily="2" charset="0"/>
              </a:rPr>
              <a:t>« اذا رایتم الربیع فاکثروا ذکر النشور ما اشبه الربیع بالنشور</a:t>
            </a:r>
            <a:r>
              <a:rPr lang="fa-IR" sz="3900" b="1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Neirizi" panose="02000503000000020002" pitchFamily="2" charset="0"/>
                <a:cs typeface="Neirizi" panose="02000503000000020002" pitchFamily="2" charset="0"/>
              </a:rPr>
              <a:t>»</a:t>
            </a:r>
            <a:endParaRPr lang="fa-IR" sz="3900" b="1" dirty="0">
              <a:ln>
                <a:solidFill>
                  <a:schemeClr val="accent1">
                    <a:lumMod val="50000"/>
                  </a:schemeClr>
                </a:solidFill>
              </a:ln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Neirizi" panose="02000503000000020002" pitchFamily="2" charset="0"/>
              <a:cs typeface="Neirizi" panose="02000503000000020002" pitchFamily="2" charset="0"/>
            </a:endParaRPr>
          </a:p>
          <a:p>
            <a:pPr marL="0" indent="0">
              <a:buNone/>
            </a:pPr>
            <a:r>
              <a:rPr lang="fa-IR" dirty="0">
                <a:solidFill>
                  <a:schemeClr val="bg1"/>
                </a:solidFill>
                <a:cs typeface="B Koodak" panose="00000700000000000000" pitchFamily="2" charset="-78"/>
              </a:rPr>
              <a:t>هر وقت بهار را دیدید بسیار از قیامت یاد </a:t>
            </a:r>
            <a:r>
              <a:rPr lang="fa-IR" dirty="0" smtClean="0">
                <a:solidFill>
                  <a:schemeClr val="bg1"/>
                </a:solidFill>
                <a:cs typeface="B Koodak" panose="00000700000000000000" pitchFamily="2" charset="-78"/>
              </a:rPr>
              <a:t>کنید، چرا که بهار بسیار به رستاخیز قیامت شباهت دارد.</a:t>
            </a:r>
          </a:p>
          <a:p>
            <a:pPr marL="0" indent="0">
              <a:buNone/>
            </a:pPr>
            <a:r>
              <a:rPr lang="fa-IR" sz="1400" dirty="0" smtClean="0">
                <a:solidFill>
                  <a:schemeClr val="bg1"/>
                </a:solidFill>
                <a:latin typeface="IRZar" panose="02000506000000020002" pitchFamily="2" charset="-78"/>
                <a:cs typeface="IRZar" panose="02000506000000020002" pitchFamily="2" charset="-78"/>
              </a:rPr>
              <a:t>مفاتیح </a:t>
            </a:r>
            <a:r>
              <a:rPr lang="fa-IR" sz="1400" dirty="0">
                <a:solidFill>
                  <a:schemeClr val="bg1"/>
                </a:solidFill>
                <a:latin typeface="IRZar" panose="02000506000000020002" pitchFamily="2" charset="-78"/>
                <a:cs typeface="IRZar" panose="02000506000000020002" pitchFamily="2" charset="-78"/>
              </a:rPr>
              <a:t>الغیب،از فخرالدین رازی ،جلد ۱۷، ص: </a:t>
            </a:r>
            <a:r>
              <a:rPr lang="fa-IR" sz="1400" dirty="0" smtClean="0">
                <a:solidFill>
                  <a:schemeClr val="bg1"/>
                </a:solidFill>
                <a:latin typeface="IRZar" panose="02000506000000020002" pitchFamily="2" charset="-78"/>
                <a:cs typeface="IRZar" panose="02000506000000020002" pitchFamily="2" charset="-78"/>
              </a:rPr>
              <a:t>۱۹۴، و تفسیر سور آبادى، ج3، ص1898</a:t>
            </a:r>
          </a:p>
          <a:p>
            <a:endParaRPr lang="fa-IR" dirty="0"/>
          </a:p>
        </p:txBody>
      </p:sp>
      <p:sp>
        <p:nvSpPr>
          <p:cNvPr id="2" name="Rectangle 1"/>
          <p:cNvSpPr/>
          <p:nvPr/>
        </p:nvSpPr>
        <p:spPr>
          <a:xfrm>
            <a:off x="950684" y="3432629"/>
            <a:ext cx="10787743" cy="32085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5400" b="1" dirty="0">
                <a:solidFill>
                  <a:schemeClr val="bg1"/>
                </a:solidFill>
                <a:cs typeface="Traditional Arabic" panose="02020603050405020304" pitchFamily="18" charset="-78"/>
              </a:rPr>
              <a:t>وَ اللَّهُ الَّذي أَرْسَلَ الرِّياحَ فَتُثيرُ </a:t>
            </a:r>
            <a:r>
              <a:rPr lang="fa-IR" sz="5400" b="1" dirty="0" smtClean="0">
                <a:solidFill>
                  <a:schemeClr val="bg1"/>
                </a:solidFill>
                <a:cs typeface="Traditional Arabic" panose="02020603050405020304" pitchFamily="18" charset="-78"/>
              </a:rPr>
              <a:t>سَحاباً </a:t>
            </a:r>
            <a:r>
              <a:rPr lang="fa-IR" sz="5400" b="1" dirty="0">
                <a:solidFill>
                  <a:schemeClr val="bg1"/>
                </a:solidFill>
                <a:cs typeface="Traditional Arabic" panose="02020603050405020304" pitchFamily="18" charset="-78"/>
              </a:rPr>
              <a:t>فَسُقْناهُ إِلى‏ بَلَدٍ مَيِّتٍ فَأَحْيَيْنا بِهِ الْأَرْضَ بَعْدَ مَوْتِها كَذلِكَ‏ النُّشُورُ </a:t>
            </a:r>
            <a:r>
              <a:rPr lang="fa-IR" sz="3600" b="1" dirty="0" smtClean="0">
                <a:solidFill>
                  <a:schemeClr val="bg1"/>
                </a:solidFill>
                <a:cs typeface="Traditional Arabic" panose="02020603050405020304" pitchFamily="18" charset="-78"/>
              </a:rPr>
              <a:t>(فاطر/9)</a:t>
            </a:r>
            <a:endParaRPr lang="fa-IR" sz="5400" b="1" dirty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42071" y="5669230"/>
            <a:ext cx="294824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5400" b="1" dirty="0">
                <a:solidFill>
                  <a:schemeClr val="bg1"/>
                </a:solidFill>
                <a:cs typeface="Traditional Arabic" panose="02020603050405020304" pitchFamily="18" charset="-78"/>
              </a:rPr>
              <a:t>كَذلِكَ‏ النُّشُورُ </a:t>
            </a:r>
            <a:endParaRPr lang="fa-IR" sz="5400" dirty="0"/>
          </a:p>
        </p:txBody>
      </p:sp>
    </p:spTree>
    <p:extLst>
      <p:ext uri="{BB962C8B-B14F-4D97-AF65-F5344CB8AC3E}">
        <p14:creationId xmlns:p14="http://schemas.microsoft.com/office/powerpoint/2010/main" val="1618496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  <p:bldP spid="2" grpId="1"/>
      <p:bldP spid="4" grpId="0"/>
      <p:bldP spid="4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40880"/>
          </a:xfrm>
          <a:prstGeom prst="rect">
            <a:avLst/>
          </a:prstGeom>
        </p:spPr>
      </p:pic>
      <p:pic>
        <p:nvPicPr>
          <p:cNvPr id="5" name="نحوه_رشد_لوبیا.135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71628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08537" y="4620079"/>
            <a:ext cx="1152525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3600" b="1" dirty="0">
                <a:solidFill>
                  <a:schemeClr val="bg1"/>
                </a:solidFill>
                <a:latin typeface="Neirizi" panose="02000503000000020002" pitchFamily="2" charset="0"/>
                <a:cs typeface="Neirizi" panose="02000503000000020002" pitchFamily="2" charset="0"/>
              </a:rPr>
              <a:t>* إِنَّ اللَّهَ فَالِقُ الحْبّ‏ِ وَ النَّوَى‏  </a:t>
            </a:r>
            <a:r>
              <a:rPr lang="fa-IR" sz="3600" b="1" dirty="0" smtClean="0">
                <a:solidFill>
                  <a:schemeClr val="bg1"/>
                </a:solidFill>
                <a:latin typeface="Neirizi" panose="02000503000000020002" pitchFamily="2" charset="0"/>
                <a:cs typeface="Neirizi" panose="02000503000000020002" pitchFamily="2" charset="0"/>
              </a:rPr>
              <a:t>يخُرِجُ الحْىَّ </a:t>
            </a:r>
            <a:r>
              <a:rPr lang="fa-IR" sz="3600" b="1" dirty="0">
                <a:solidFill>
                  <a:schemeClr val="bg1"/>
                </a:solidFill>
                <a:latin typeface="Neirizi" panose="02000503000000020002" pitchFamily="2" charset="0"/>
                <a:cs typeface="Neirizi" panose="02000503000000020002" pitchFamily="2" charset="0"/>
              </a:rPr>
              <a:t>مِنَ الْمَيِّتِ وَ </a:t>
            </a:r>
            <a:r>
              <a:rPr lang="fa-IR" sz="3600" b="1" dirty="0" smtClean="0">
                <a:solidFill>
                  <a:schemeClr val="bg1"/>
                </a:solidFill>
                <a:latin typeface="Neirizi" panose="02000503000000020002" pitchFamily="2" charset="0"/>
                <a:cs typeface="Neirizi" panose="02000503000000020002" pitchFamily="2" charset="0"/>
              </a:rPr>
              <a:t>مخُرِجُ </a:t>
            </a:r>
            <a:r>
              <a:rPr lang="fa-IR" sz="3600" b="1" dirty="0">
                <a:solidFill>
                  <a:schemeClr val="bg1"/>
                </a:solidFill>
                <a:latin typeface="Neirizi" panose="02000503000000020002" pitchFamily="2" charset="0"/>
                <a:cs typeface="Neirizi" panose="02000503000000020002" pitchFamily="2" charset="0"/>
              </a:rPr>
              <a:t>الْمَيِّتِ مِنَ الْحَىّ‏ِ  ذَالِكُمُ اللَّهُ  فَأَنىَ‏ </a:t>
            </a:r>
            <a:r>
              <a:rPr lang="fa-IR" sz="3600" b="1" dirty="0" smtClean="0">
                <a:solidFill>
                  <a:schemeClr val="bg1"/>
                </a:solidFill>
                <a:latin typeface="Neirizi" panose="02000503000000020002" pitchFamily="2" charset="0"/>
                <a:cs typeface="Neirizi" panose="02000503000000020002" pitchFamily="2" charset="0"/>
              </a:rPr>
              <a:t>تُؤْفَكُونَ</a:t>
            </a:r>
            <a:r>
              <a:rPr lang="fa-IR" sz="2000" dirty="0" smtClean="0">
                <a:solidFill>
                  <a:schemeClr val="bg1"/>
                </a:solidFill>
                <a:latin typeface="Neirizi" panose="02000503000000020002" pitchFamily="2" charset="0"/>
                <a:cs typeface="Neirizi" panose="02000503000000020002" pitchFamily="2" charset="0"/>
              </a:rPr>
              <a:t>( انعام/ 95)</a:t>
            </a:r>
            <a:endParaRPr lang="en-US" sz="3600" dirty="0">
              <a:solidFill>
                <a:schemeClr val="bg1"/>
              </a:solidFill>
              <a:latin typeface="Neirizi" panose="02000503000000020002" pitchFamily="2" charset="0"/>
              <a:cs typeface="Neirizi" panose="02000503000000020002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115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86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growth_of_plants_in_slow_motion.136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6463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82830" y="735518"/>
            <a:ext cx="24497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3200" b="1" dirty="0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Neirizi" panose="02000503000000020002" pitchFamily="2" charset="0"/>
                <a:cs typeface="Neirizi" panose="02000503000000020002" pitchFamily="2" charset="0"/>
              </a:rPr>
              <a:t> كَذَالِكَ تخُرَجُونَ</a:t>
            </a:r>
            <a:r>
              <a:rPr lang="fa-IR" sz="2400" b="1" dirty="0">
                <a:solidFill>
                  <a:schemeClr val="bg1"/>
                </a:solidFill>
                <a:latin typeface="Neirizi" panose="02000503000000020002" pitchFamily="2" charset="0"/>
                <a:cs typeface="Neirizi" panose="02000503000000020002" pitchFamily="2" charset="0"/>
              </a:rPr>
              <a:t> </a:t>
            </a:r>
            <a:endParaRPr lang="fa-IR" sz="3200" dirty="0"/>
          </a:p>
        </p:txBody>
      </p:sp>
    </p:spTree>
    <p:extLst>
      <p:ext uri="{BB962C8B-B14F-4D97-AF65-F5344CB8AC3E}">
        <p14:creationId xmlns:p14="http://schemas.microsoft.com/office/powerpoint/2010/main" val="3159228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11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260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باران پشت شیشه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1"/>
            <a:ext cx="12192000" cy="6857845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a-IR" sz="4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IRNarges" panose="02000503000000020002" pitchFamily="2" charset="-78"/>
                <a:cs typeface="IRNarges" panose="02000503000000020002" pitchFamily="2" charset="-78"/>
              </a:rPr>
              <a:t>عامل حیات در طبیعت:</a:t>
            </a:r>
            <a:br>
              <a:rPr lang="fa-IR" sz="4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IRNarges" panose="02000503000000020002" pitchFamily="2" charset="-78"/>
                <a:cs typeface="IRNarges" panose="02000503000000020002" pitchFamily="2" charset="-78"/>
              </a:rPr>
            </a:br>
            <a:r>
              <a:rPr lang="fa-IR" sz="4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IRNarges" panose="02000503000000020002" pitchFamily="2" charset="-78"/>
                <a:cs typeface="IRNarges" panose="02000503000000020002" pitchFamily="2" charset="-78"/>
              </a:rPr>
              <a:t>آب و باران</a:t>
            </a:r>
            <a:endParaRPr lang="fa-IR" sz="4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IRNarges" panose="02000503000000020002" pitchFamily="2" charset="-78"/>
              <a:cs typeface="IRNarges" panose="02000503000000020002" pitchFamily="2" charset="-78"/>
            </a:endParaRPr>
          </a:p>
        </p:txBody>
      </p:sp>
      <p:pic>
        <p:nvPicPr>
          <p:cNvPr id="7" name="Picture 2" descr="Image result for â«Ú¯ÛÙ Ø¨Ø§Ø±Ø§Ù Ù Ú¯Ùâ¬â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5581" y="0"/>
            <a:ext cx="6663515" cy="68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499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3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پاییز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51187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298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-270830"/>
            <a:ext cx="9826017" cy="1531256"/>
          </a:xfrm>
          <a:gradFill>
            <a:gsLst>
              <a:gs pos="0">
                <a:schemeClr val="accent2">
                  <a:satMod val="103000"/>
                  <a:lumMod val="102000"/>
                  <a:tint val="94000"/>
                </a:schemeClr>
              </a:gs>
              <a:gs pos="0">
                <a:schemeClr val="accent2">
                  <a:satMod val="110000"/>
                  <a:lumMod val="100000"/>
                  <a:shade val="100000"/>
                </a:schemeClr>
              </a:gs>
              <a:gs pos="100000">
                <a:schemeClr val="accent2">
                  <a:lumMod val="99000"/>
                  <a:satMod val="120000"/>
                  <a:shade val="78000"/>
                </a:schemeClr>
              </a:gs>
            </a:gsLst>
          </a:gradFill>
          <a:ln>
            <a:noFill/>
          </a:ln>
          <a:effectLst>
            <a:softEdge rad="635000"/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fa-IR" sz="3600" b="1" dirty="0">
                <a:solidFill>
                  <a:schemeClr val="bg1"/>
                </a:solidFill>
                <a:cs typeface="Traditional Arabic" panose="02020603050405020304" pitchFamily="18" charset="-78"/>
              </a:rPr>
              <a:t>وَ اللَّهُ الَّذي أَرْسَلَ الرِّياحَ فَتُثيرُ سَحاباً فَسُقْناهُ إِلى‏ بَلَدٍ مَيِّتٍ فَأَحْيَيْنا بِهِ الْأَرْضَ بَعْدَ </a:t>
            </a:r>
            <a:r>
              <a:rPr lang="fa-IR" sz="3600" b="1" dirty="0" smtClean="0">
                <a:solidFill>
                  <a:schemeClr val="bg1"/>
                </a:solidFill>
                <a:cs typeface="Traditional Arabic" panose="02020603050405020304" pitchFamily="18" charset="-78"/>
              </a:rPr>
              <a:t>مَوْتِها</a:t>
            </a:r>
            <a:endParaRPr lang="fa-IR" sz="3600" b="1" dirty="0">
              <a:ln>
                <a:solidFill>
                  <a:schemeClr val="tx2">
                    <a:lumMod val="10000"/>
                  </a:schemeClr>
                </a:solidFill>
              </a:ln>
              <a:solidFill>
                <a:schemeClr val="tx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Terafik" panose="02000503000000020002" pitchFamily="2" charset="-78"/>
              <a:cs typeface="IRTerafik" panose="02000503000000020002" pitchFamily="2" charset="-78"/>
            </a:endParaRPr>
          </a:p>
        </p:txBody>
      </p:sp>
      <p:sp>
        <p:nvSpPr>
          <p:cNvPr id="5" name="Up Arrow 4"/>
          <p:cNvSpPr/>
          <p:nvPr/>
        </p:nvSpPr>
        <p:spPr>
          <a:xfrm>
            <a:off x="2266545" y="1531257"/>
            <a:ext cx="612842" cy="356603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Down Arrow 6"/>
          <p:cNvSpPr/>
          <p:nvPr/>
        </p:nvSpPr>
        <p:spPr>
          <a:xfrm>
            <a:off x="4913008" y="1531256"/>
            <a:ext cx="631758" cy="353685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ectangle 7"/>
          <p:cNvSpPr/>
          <p:nvPr/>
        </p:nvSpPr>
        <p:spPr>
          <a:xfrm>
            <a:off x="2868858" y="2103051"/>
            <a:ext cx="204415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40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cs typeface="Traditional Arabic" panose="02020603050405020304" pitchFamily="18" charset="-78"/>
              </a:rPr>
              <a:t>باران طبیعت!</a:t>
            </a:r>
          </a:p>
          <a:p>
            <a:r>
              <a:rPr lang="fa-IR" sz="40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cs typeface="Traditional Arabic" panose="02020603050405020304" pitchFamily="18" charset="-78"/>
              </a:rPr>
              <a:t>باران </a:t>
            </a:r>
            <a:r>
              <a:rPr lang="fa-IR" sz="40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cs typeface="Traditional Arabic" panose="02020603050405020304" pitchFamily="18" charset="-78"/>
              </a:rPr>
              <a:t>قیامت!</a:t>
            </a:r>
            <a:endParaRPr lang="fa-IR" sz="4000" dirty="0">
              <a:ln>
                <a:solidFill>
                  <a:schemeClr val="tx1"/>
                </a:solidFill>
              </a:ln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47960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22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0">
                <p:cTn id="3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7" grpId="0" animBg="1"/>
      <p:bldP spid="8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A29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Image result for astral projec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515" y="-13290"/>
            <a:ext cx="9161720" cy="6871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3861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رشد دانه گیاهان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823" end="13829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295991" cy="6950075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28337" y="4931923"/>
            <a:ext cx="11935326" cy="192607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1" anchor="ctr">
            <a:normAutofit fontScale="70000" lnSpcReduction="20000"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fa-IR" sz="40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Neirizi" panose="02000503000000020002" pitchFamily="2" charset="0"/>
                <a:cs typeface="Neirizi" panose="02000503000000020002" pitchFamily="2" charset="0"/>
              </a:rPr>
              <a:t>إن کل نفس لما علیها حافظ ...   إنه علی رجعه لقادر</a:t>
            </a:r>
            <a:r>
              <a:rPr lang="fa-IR" sz="40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Neirizi" panose="02000503000000020002" pitchFamily="2" charset="0"/>
                <a:cs typeface="Neirizi" panose="02000503000000020002" pitchFamily="2" charset="0"/>
              </a:rPr>
              <a:t>...</a:t>
            </a:r>
          </a:p>
          <a:p>
            <a:pPr algn="ctr">
              <a:lnSpc>
                <a:spcPct val="150000"/>
              </a:lnSpc>
            </a:pPr>
            <a:r>
              <a:rPr lang="fa-IR" sz="40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Neirizi" panose="02000503000000020002" pitchFamily="2" charset="0"/>
                <a:cs typeface="Neirizi" panose="02000503000000020002" pitchFamily="2" charset="0"/>
              </a:rPr>
              <a:t> والسماء ذات الرجع و الارض ذات الصدع</a:t>
            </a:r>
          </a:p>
          <a:p>
            <a:pPr algn="ctr">
              <a:lnSpc>
                <a:spcPct val="150000"/>
              </a:lnSpc>
            </a:pPr>
            <a:r>
              <a:rPr lang="fa-IR" sz="40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Neirizi" panose="02000503000000020002" pitchFamily="2" charset="0"/>
                <a:cs typeface="Neirizi" panose="02000503000000020002" pitchFamily="2" charset="0"/>
              </a:rPr>
              <a:t>إنه لقول فصل</a:t>
            </a:r>
          </a:p>
        </p:txBody>
      </p:sp>
      <p:pic>
        <p:nvPicPr>
          <p:cNvPr id="15362" name="Picture 2" descr="Related image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12295992" cy="3122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6175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92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0" mute="1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ÙØªÛØ¬Ù ØªØµÙÛØ±Û Ø¨Ø±Ø§Û ÙÙ ÙÙØ§ÙÛÙÚ¯Ù ÙØ§Ø±ÙØ¬Û Ø²ÛØ¨Ø§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1015"/>
            <a:ext cx="9325427" cy="540204"/>
          </a:xfrm>
        </p:spPr>
        <p:txBody>
          <a:bodyPr>
            <a:normAutofit/>
          </a:bodyPr>
          <a:lstStyle/>
          <a:p>
            <a:r>
              <a:rPr lang="fa-IR" sz="3200" dirty="0">
                <a:latin typeface="IRNarges" panose="02000503000000020002" pitchFamily="2" charset="-78"/>
                <a:cs typeface="IRNarges" panose="02000503000000020002" pitchFamily="2" charset="-78"/>
              </a:rPr>
              <a:t>قال اميرالمؤمنين(ع): «المؤمن اذا نظر اعتبر، و إذا سكت تفكر ...</a:t>
            </a:r>
          </a:p>
        </p:txBody>
      </p:sp>
      <p:sp>
        <p:nvSpPr>
          <p:cNvPr id="9" name="Rectangle 8"/>
          <p:cNvSpPr/>
          <p:nvPr/>
        </p:nvSpPr>
        <p:spPr>
          <a:xfrm>
            <a:off x="1433283" y="770794"/>
            <a:ext cx="58347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2800" b="1" dirty="0">
                <a:cs typeface="Traditional Arabic" panose="02020603050405020304" pitchFamily="18" charset="-78"/>
              </a:rPr>
              <a:t>إِذَا الْمَرْءُ كَانَتْ‏ لَهُ </a:t>
            </a:r>
            <a:r>
              <a:rPr lang="fa-IR" sz="2800" b="1" dirty="0" smtClean="0">
                <a:cs typeface="Traditional Arabic" panose="02020603050405020304" pitchFamily="18" charset="-78"/>
              </a:rPr>
              <a:t>فِكْرَةٌ          فَفِي </a:t>
            </a:r>
            <a:r>
              <a:rPr lang="fa-IR" sz="2800" b="1" dirty="0">
                <a:cs typeface="Traditional Arabic" panose="02020603050405020304" pitchFamily="18" charset="-78"/>
              </a:rPr>
              <a:t>كُلِّ شَيْ‏ءٍ لَهُ </a:t>
            </a:r>
            <a:r>
              <a:rPr lang="fa-IR" sz="2800" b="1" dirty="0" smtClean="0">
                <a:cs typeface="Traditional Arabic" panose="02020603050405020304" pitchFamily="18" charset="-78"/>
              </a:rPr>
              <a:t>عِبْرَة</a:t>
            </a:r>
            <a:endParaRPr lang="fa-IR" sz="2800" b="1" dirty="0"/>
          </a:p>
        </p:txBody>
      </p:sp>
      <p:sp>
        <p:nvSpPr>
          <p:cNvPr id="5" name="Rectangle 4"/>
          <p:cNvSpPr/>
          <p:nvPr/>
        </p:nvSpPr>
        <p:spPr>
          <a:xfrm>
            <a:off x="485775" y="1466119"/>
            <a:ext cx="79914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2800" b="1" dirty="0" smtClean="0">
                <a:solidFill>
                  <a:srgbClr val="FF0000"/>
                </a:solidFill>
                <a:cs typeface="Traditional Arabic" panose="02020603050405020304" pitchFamily="18" charset="-78"/>
              </a:rPr>
              <a:t>برگ درختان سبز، در نظر هوشیار	هر ورقش دفتریست معرفت کردگار</a:t>
            </a:r>
            <a:endParaRPr lang="fa-IR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476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l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/>
      <p:bldP spid="9" grpId="1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5527796" y="2350939"/>
            <a:ext cx="5611368" cy="2572639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>
            <a:lvl1pPr marL="0" indent="0" algn="ct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600" b="1" dirty="0" smtClean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IRDast Nevis" panose="02000503000000020002" pitchFamily="2" charset="-78"/>
                <a:cs typeface="IRDast Nevis" panose="02000503000000020002" pitchFamily="2" charset="-78"/>
              </a:rPr>
              <a:t>من نام کسی نخوانده ام الا تو</a:t>
            </a:r>
            <a:endParaRPr lang="fa-IR" sz="3600" dirty="0" smtClean="0">
              <a:ln w="19050">
                <a:solidFill>
                  <a:sysClr val="windowText" lastClr="000000"/>
                </a:solidFill>
              </a:ln>
              <a:solidFill>
                <a:srgbClr val="FFFF00"/>
              </a:solidFill>
              <a:latin typeface="IRDast Nevis" panose="02000503000000020002" pitchFamily="2" charset="-78"/>
              <a:cs typeface="IRDast Nevis" panose="02000503000000020002" pitchFamily="2" charset="-78"/>
            </a:endParaRPr>
          </a:p>
          <a:p>
            <a:r>
              <a:rPr lang="fa-IR" sz="3600" b="1" dirty="0" smtClean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IRDast Nevis" panose="02000503000000020002" pitchFamily="2" charset="-78"/>
                <a:cs typeface="IRDast Nevis" panose="02000503000000020002" pitchFamily="2" charset="-78"/>
              </a:rPr>
              <a:t>با هیچ کسی نمانده ام الا تو</a:t>
            </a:r>
            <a:endParaRPr lang="fa-IR" sz="3600" dirty="0" smtClean="0">
              <a:ln w="19050">
                <a:solidFill>
                  <a:sysClr val="windowText" lastClr="000000"/>
                </a:solidFill>
              </a:ln>
              <a:solidFill>
                <a:srgbClr val="FFFF00"/>
              </a:solidFill>
              <a:latin typeface="IRDast Nevis" panose="02000503000000020002" pitchFamily="2" charset="-78"/>
              <a:cs typeface="IRDast Nevis" panose="02000503000000020002" pitchFamily="2" charset="-78"/>
            </a:endParaRPr>
          </a:p>
          <a:p>
            <a:r>
              <a:rPr lang="fa-IR" sz="3600" b="1" dirty="0" smtClean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IRDast Nevis" panose="02000503000000020002" pitchFamily="2" charset="-78"/>
                <a:cs typeface="IRDast Nevis" panose="02000503000000020002" pitchFamily="2" charset="-78"/>
              </a:rPr>
              <a:t>عید آمد و من خانه تکانی کردم</a:t>
            </a:r>
            <a:endParaRPr lang="fa-IR" sz="3600" dirty="0" smtClean="0">
              <a:ln w="19050">
                <a:solidFill>
                  <a:sysClr val="windowText" lastClr="000000"/>
                </a:solidFill>
              </a:ln>
              <a:solidFill>
                <a:srgbClr val="FFFF00"/>
              </a:solidFill>
              <a:latin typeface="IRDast Nevis" panose="02000503000000020002" pitchFamily="2" charset="-78"/>
              <a:cs typeface="IRDast Nevis" panose="02000503000000020002" pitchFamily="2" charset="-78"/>
            </a:endParaRPr>
          </a:p>
          <a:p>
            <a:r>
              <a:rPr lang="fa-IR" sz="3600" b="1" dirty="0" smtClean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IRDast Nevis" panose="02000503000000020002" pitchFamily="2" charset="-78"/>
                <a:cs typeface="IRDast Nevis" panose="02000503000000020002" pitchFamily="2" charset="-78"/>
              </a:rPr>
              <a:t>از دل همه را تکانده ام الا تو</a:t>
            </a:r>
            <a:endParaRPr lang="fa-IR" sz="3600" dirty="0">
              <a:ln w="19050">
                <a:solidFill>
                  <a:sysClr val="windowText" lastClr="000000"/>
                </a:solidFill>
              </a:ln>
              <a:solidFill>
                <a:srgbClr val="FFFF00"/>
              </a:solidFill>
              <a:latin typeface="IRDast Nevis" panose="02000503000000020002" pitchFamily="2" charset="-78"/>
              <a:cs typeface="IRDast Nevis" panose="02000503000000020002" pitchFamily="2" charset="-78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680196" y="674538"/>
            <a:ext cx="5611368" cy="2572639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>
            <a:lvl1pPr marL="0" indent="0" algn="ct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600" b="1" dirty="0" smtClean="0">
                <a:ln w="1905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IRDast Nevis" panose="02000503000000020002" pitchFamily="2" charset="-78"/>
                <a:cs typeface="IRDast Nevis" panose="02000503000000020002" pitchFamily="2" charset="-78"/>
              </a:rPr>
              <a:t>بسم الله الرحمن الرحیم</a:t>
            </a:r>
            <a:endParaRPr lang="fa-IR" sz="3600" dirty="0">
              <a:ln w="19050">
                <a:solidFill>
                  <a:sysClr val="windowText" lastClr="000000"/>
                </a:solidFill>
              </a:ln>
              <a:solidFill>
                <a:srgbClr val="FFFF00"/>
              </a:solidFill>
              <a:latin typeface="IRDast Nevis" panose="02000503000000020002" pitchFamily="2" charset="-78"/>
              <a:cs typeface="IRDast Nevis" panose="02000503000000020002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34248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78499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-1" y="3244380"/>
            <a:ext cx="4769495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fa-IR" sz="3200" dirty="0">
                <a:ln w="12700">
                  <a:solidFill>
                    <a:schemeClr val="bg1"/>
                  </a:solidFill>
                </a:ln>
                <a:effectLst>
                  <a:glow rad="355600">
                    <a:srgbClr val="FFFF00">
                      <a:alpha val="60000"/>
                    </a:srgbClr>
                  </a:glow>
                </a:effectLst>
                <a:latin typeface="Neirizi" panose="02000503000000020002" pitchFamily="2" charset="0"/>
                <a:cs typeface="Neirizi" panose="02000503000000020002" pitchFamily="2" charset="0"/>
              </a:rPr>
              <a:t>وَ فِي الْأَرْضِ آياتٌ لِلْمُوقِنِينَ </a:t>
            </a:r>
            <a:r>
              <a:rPr lang="fa-IR" sz="3200" dirty="0" smtClean="0">
                <a:ln w="12700">
                  <a:solidFill>
                    <a:schemeClr val="bg1"/>
                  </a:solidFill>
                </a:ln>
                <a:effectLst>
                  <a:glow rad="355600">
                    <a:srgbClr val="FFFF00">
                      <a:alpha val="60000"/>
                    </a:srgbClr>
                  </a:glow>
                </a:effectLst>
                <a:latin typeface="Neirizi" panose="02000503000000020002" pitchFamily="2" charset="0"/>
                <a:cs typeface="Neirizi" panose="02000503000000020002" pitchFamily="2" charset="0"/>
              </a:rPr>
              <a:t> </a:t>
            </a:r>
            <a:r>
              <a:rPr lang="fa-IR" sz="2800" dirty="0" smtClean="0">
                <a:ln>
                  <a:solidFill>
                    <a:schemeClr val="bg1"/>
                  </a:solidFill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Neirizi" panose="02000503000000020002" pitchFamily="2" charset="0"/>
                <a:cs typeface="Neirizi" panose="02000503000000020002" pitchFamily="2" charset="0"/>
              </a:rPr>
              <a:t>«</a:t>
            </a:r>
            <a:r>
              <a:rPr lang="fa-IR" sz="2800" dirty="0">
                <a:ln>
                  <a:solidFill>
                    <a:schemeClr val="bg1"/>
                  </a:solidFill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Neirizi" panose="02000503000000020002" pitchFamily="2" charset="0"/>
                <a:cs typeface="Neirizi" panose="02000503000000020002" pitchFamily="2" charset="0"/>
              </a:rPr>
              <a:t>20</a:t>
            </a:r>
            <a:r>
              <a:rPr lang="fa-IR" sz="2800" dirty="0" smtClean="0">
                <a:ln>
                  <a:solidFill>
                    <a:schemeClr val="bg1"/>
                  </a:solidFill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Neirizi" panose="02000503000000020002" pitchFamily="2" charset="0"/>
                <a:cs typeface="Neirizi" panose="02000503000000020002" pitchFamily="2" charset="0"/>
              </a:rPr>
              <a:t>»</a:t>
            </a:r>
          </a:p>
          <a:p>
            <a:pPr algn="ctr">
              <a:lnSpc>
                <a:spcPct val="250000"/>
              </a:lnSpc>
            </a:pPr>
            <a:r>
              <a:rPr lang="fa-IR" sz="2800" dirty="0" smtClean="0">
                <a:ln>
                  <a:solidFill>
                    <a:schemeClr val="bg1"/>
                  </a:solidFill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Neirizi" panose="02000503000000020002" pitchFamily="2" charset="0"/>
                <a:cs typeface="Neirizi" panose="02000503000000020002" pitchFamily="2" charset="0"/>
              </a:rPr>
              <a:t>  </a:t>
            </a:r>
            <a:r>
              <a:rPr lang="fa-IR" sz="3200" dirty="0" smtClean="0">
                <a:ln w="12700">
                  <a:solidFill>
                    <a:schemeClr val="bg1"/>
                  </a:solidFill>
                </a:ln>
                <a:effectLst>
                  <a:glow rad="355600">
                    <a:srgbClr val="FFFF00">
                      <a:alpha val="60000"/>
                    </a:srgbClr>
                  </a:glow>
                </a:effectLst>
                <a:latin typeface="Neirizi" panose="02000503000000020002" pitchFamily="2" charset="0"/>
                <a:cs typeface="Neirizi" panose="02000503000000020002" pitchFamily="2" charset="0"/>
              </a:rPr>
              <a:t> </a:t>
            </a:r>
            <a:r>
              <a:rPr lang="fa-IR" sz="3200" dirty="0">
                <a:ln w="12700">
                  <a:solidFill>
                    <a:schemeClr val="bg1"/>
                  </a:solidFill>
                </a:ln>
                <a:effectLst>
                  <a:glow rad="355600">
                    <a:srgbClr val="FFFF00">
                      <a:alpha val="60000"/>
                    </a:srgbClr>
                  </a:glow>
                </a:effectLst>
                <a:latin typeface="Neirizi" panose="02000503000000020002" pitchFamily="2" charset="0"/>
                <a:cs typeface="Neirizi" panose="02000503000000020002" pitchFamily="2" charset="0"/>
              </a:rPr>
              <a:t>وَ فِي أَنْفُسِكُمْ أَ فَلا تُبْصِرُونَ </a:t>
            </a:r>
            <a:r>
              <a:rPr lang="fa-IR" sz="2800" dirty="0">
                <a:ln>
                  <a:solidFill>
                    <a:schemeClr val="bg1"/>
                  </a:solidFill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Neirizi" panose="02000503000000020002" pitchFamily="2" charset="0"/>
                <a:cs typeface="Neirizi" panose="02000503000000020002" pitchFamily="2" charset="0"/>
              </a:rPr>
              <a:t>«21» </a:t>
            </a:r>
            <a:r>
              <a:rPr lang="fa-IR" sz="2800" dirty="0" smtClean="0">
                <a:ln>
                  <a:solidFill>
                    <a:schemeClr val="bg1"/>
                  </a:solidFill>
                </a:ln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Neirizi" panose="02000503000000020002" pitchFamily="2" charset="0"/>
                <a:cs typeface="Neirizi" panose="02000503000000020002" pitchFamily="2" charset="0"/>
              </a:rPr>
              <a:t>سوره   ذاریات</a:t>
            </a:r>
            <a:endParaRPr lang="fa-IR" sz="2800" dirty="0">
              <a:ln>
                <a:solidFill>
                  <a:schemeClr val="bg1"/>
                </a:solidFill>
              </a:ln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Neirizi" panose="02000503000000020002" pitchFamily="2" charset="0"/>
              <a:cs typeface="Neirizi" panose="02000503000000020002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24877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ØªØµÙÛØ± ÙØ±ØªØ¨Ø·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1" b="2065"/>
          <a:stretch/>
        </p:blipFill>
        <p:spPr bwMode="auto">
          <a:xfrm>
            <a:off x="0" y="-206478"/>
            <a:ext cx="12192000" cy="7374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2278743" y="4949149"/>
            <a:ext cx="763451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2400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Neirizi" panose="02000503000000020002" pitchFamily="2" charset="0"/>
                <a:cs typeface="Neirizi" panose="02000503000000020002" pitchFamily="2" charset="0"/>
              </a:rPr>
              <a:t>الَّذینَ یَذْكُرُونَ اللَّهَ قِیاماً وَ قُعُوداً وَ عَلى جُنُوبِهِمْ وَ </a:t>
            </a:r>
            <a:r>
              <a:rPr lang="fa-IR" sz="240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Neirizi" panose="02000503000000020002" pitchFamily="2" charset="0"/>
                <a:cs typeface="Neirizi" panose="02000503000000020002" pitchFamily="2" charset="0"/>
              </a:rPr>
              <a:t>یَتَفَكَّرُونَ فی خَلْقِ السَّماواتِ وَ الْأَرْضِ رَبَّنا ما خَلَقْتَ هذا باطِلا</a:t>
            </a:r>
            <a:r>
              <a:rPr lang="fa-IR" sz="2400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Neirizi" panose="02000503000000020002" pitchFamily="2" charset="0"/>
                <a:cs typeface="Neirizi" panose="02000503000000020002" pitchFamily="2" charset="0"/>
              </a:rPr>
              <a:t>ً سُبْحانَكَ فَقِنا عَذابَ النَّارِ</a:t>
            </a:r>
          </a:p>
        </p:txBody>
      </p:sp>
    </p:spTree>
    <p:extLst>
      <p:ext uri="{BB962C8B-B14F-4D97-AF65-F5344CB8AC3E}">
        <p14:creationId xmlns:p14="http://schemas.microsoft.com/office/powerpoint/2010/main" val="603152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xit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2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1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ØªØµÙÛØ± ÙØ±ØªØ¨Ø·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94"/>
          <a:stretch/>
        </p:blipFill>
        <p:spPr bwMode="auto">
          <a:xfrm>
            <a:off x="1" y="1067004"/>
            <a:ext cx="9416374" cy="580082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0" y="457200"/>
            <a:ext cx="6096000" cy="15875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prstDash val="solid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a-IR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0" y="930275"/>
            <a:ext cx="6096000" cy="15875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prstDash val="solid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a-IR"/>
          </a:p>
        </p:txBody>
      </p:sp>
      <p:sp>
        <p:nvSpPr>
          <p:cNvPr id="13" name="Rectangle 12"/>
          <p:cNvSpPr/>
          <p:nvPr/>
        </p:nvSpPr>
        <p:spPr>
          <a:xfrm>
            <a:off x="5525313" y="224144"/>
            <a:ext cx="6183549" cy="575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ar-SA" altLang="fa-IR" sz="2000" dirty="0">
                <a:solidFill>
                  <a:schemeClr val="bg1"/>
                </a:solidFill>
                <a:latin typeface="IRPooya" panose="02000503000000020002" pitchFamily="2" charset="-78"/>
                <a:cs typeface="IRPooya" panose="02000503000000020002" pitchFamily="2" charset="-78"/>
              </a:rPr>
              <a:t>وَ الْعَجَبُ كُلُّ الْعَجَبِ لِلْمُكَذِّبِ بِالنَّشْأَةِ الاخْرَي‌، وَ هُوَ يَرَي‌ النَّشْأَةَ الاولَي‌.</a:t>
            </a:r>
            <a:endParaRPr lang="en-US" altLang="fa-IR" sz="2000" dirty="0">
              <a:solidFill>
                <a:schemeClr val="bg1"/>
              </a:solidFill>
              <a:latin typeface="IRPooya" panose="02000503000000020002" pitchFamily="2" charset="-78"/>
              <a:cs typeface="IRPooya" panose="02000503000000020002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140742" y="479042"/>
            <a:ext cx="6096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ar-SA" altLang="fa-IR" sz="2000" dirty="0">
                <a:solidFill>
                  <a:schemeClr val="bg1"/>
                </a:solidFill>
                <a:latin typeface="IRPooya" panose="02000503000000020002" pitchFamily="2" charset="-78"/>
                <a:cs typeface="IRPooya" panose="02000503000000020002" pitchFamily="2" charset="-78"/>
              </a:rPr>
              <a:t>وَ الْعَجَبُ كُلُّ الْعَجَبِ لِلْمُصَدِّقِ بِدَارِ الْخُلُودِ، وَ هُوَ يَعْمَلُ لِدَارِ الْغُرُورِ.</a:t>
            </a:r>
            <a:endParaRPr lang="en-US" altLang="fa-IR" sz="2000" dirty="0">
              <a:solidFill>
                <a:schemeClr val="bg1"/>
              </a:solidFill>
              <a:latin typeface="IRPooya" panose="02000503000000020002" pitchFamily="2" charset="-78"/>
              <a:cs typeface="IRPooya" panose="02000503000000020002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78798" y="298969"/>
            <a:ext cx="989303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ar-SA" altLang="fa-IR" sz="2000" dirty="0">
                <a:solidFill>
                  <a:schemeClr val="bg1"/>
                </a:solidFill>
                <a:latin typeface="IRPooya" panose="02000503000000020002" pitchFamily="2" charset="-78"/>
                <a:cs typeface="IRPooya" panose="02000503000000020002" pitchFamily="2" charset="-78"/>
              </a:rPr>
              <a:t>وَ الْعَجَبُ كُلُّ الْعَجَبِ لِلْمُخْتَالِ الْفَخُورِ الَّذِي‌ خُلِقَ مِنْ نُطْفَةٍ ثُمَّ يَصِيرُ جِيفَةً، وَ هُوَ فِيمَا بَيْنَ ذَلِكَ لَا يَدْرِي‌ كَيْفَ يَصْنَعُ</a:t>
            </a:r>
            <a:r>
              <a:rPr lang="ar-SA" altLang="fa-IR" sz="2000" dirty="0" smtClean="0">
                <a:solidFill>
                  <a:schemeClr val="bg1"/>
                </a:solidFill>
                <a:latin typeface="IRPooya" panose="02000503000000020002" pitchFamily="2" charset="-78"/>
                <a:cs typeface="IRPooya" panose="02000503000000020002" pitchFamily="2" charset="-78"/>
              </a:rPr>
              <a:t>.</a:t>
            </a:r>
            <a:endParaRPr lang="en-US" altLang="fa-IR" sz="2000" dirty="0" bmk="">
              <a:solidFill>
                <a:schemeClr val="bg1"/>
              </a:solidFill>
              <a:latin typeface="IRPooya" panose="02000503000000020002" pitchFamily="2" charset="-78"/>
              <a:cs typeface="IRPooya" panose="02000503000000020002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57785" y="556949"/>
            <a:ext cx="6096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ar-SA" altLang="fa-IR" sz="2000" dirty="0" bmk="">
                <a:solidFill>
                  <a:schemeClr val="bg1"/>
                </a:solidFill>
                <a:latin typeface="IRPooya" panose="02000503000000020002" pitchFamily="2" charset="-78"/>
                <a:cs typeface="IRPooya" panose="02000503000000020002" pitchFamily="2" charset="-78"/>
              </a:rPr>
              <a:t>وَ الْعَجَبُ كُلُّ الْعَجَبِ لِمَنْ أَنْكَرَ الْمَوْتَ، وَ هُوَ يَرَي‌ مَنْ يَمُوتُ كُلَّ يَوْمٍ وَ لَيْلَةٍ.</a:t>
            </a:r>
            <a:endParaRPr lang="fa-IR" sz="2000" dirty="0">
              <a:solidFill>
                <a:schemeClr val="bg1"/>
              </a:solidFill>
              <a:latin typeface="IRPooya" panose="02000503000000020002" pitchFamily="2" charset="-78"/>
              <a:cs typeface="IRPooya" panose="02000503000000020002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760399" y="696822"/>
            <a:ext cx="6096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ar-SA" altLang="fa-IR" sz="2000" dirty="0">
                <a:solidFill>
                  <a:schemeClr val="bg1"/>
                </a:solidFill>
                <a:latin typeface="IRPooya" panose="02000503000000020002" pitchFamily="2" charset="-78"/>
                <a:cs typeface="IRPooya" panose="02000503000000020002" pitchFamily="2" charset="-78"/>
              </a:rPr>
              <a:t>الْعَجَبُ كُلُّ الْعَجَبِ لِلشَّآكِّ فِي‌ قُدْرَةِ اللَهِ، وَ هُوَ يَرَي‌ خَلْقَ اللَهِ.</a:t>
            </a:r>
          </a:p>
        </p:txBody>
      </p:sp>
    </p:spTree>
    <p:extLst>
      <p:ext uri="{BB962C8B-B14F-4D97-AF65-F5344CB8AC3E}">
        <p14:creationId xmlns:p14="http://schemas.microsoft.com/office/powerpoint/2010/main" val="605195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mage result for â«ÙØ±Ø§Ø­Ù Ø²ÙØ¯Ú¯Ûâ¬â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5" r="5136"/>
          <a:stretch/>
        </p:blipFill>
        <p:spPr bwMode="auto">
          <a:xfrm>
            <a:off x="12192" y="0"/>
            <a:ext cx="1216761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46304" y="362635"/>
            <a:ext cx="5181600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a-IR" sz="4400" dirty="0">
                <a:cs typeface="Traditional Arabic" panose="02020603050405020304" pitchFamily="18" charset="-78"/>
              </a:rPr>
              <a:t>وَ لا تَحْسَبَنَّ الَّذينَ قُتِلُوا في‏ سَبيلِ اللَّهِ أَمْواتاً بَلْ أَحْياءٌ عِنْدَ رَبِّهِمْ يُرْزَقُونَ </a:t>
            </a:r>
            <a:r>
              <a:rPr lang="fa-IR" sz="2800" dirty="0" smtClean="0">
                <a:cs typeface="Traditional Arabic" panose="02020603050405020304" pitchFamily="18" charset="-78"/>
              </a:rPr>
              <a:t>(آل عمران/169)</a:t>
            </a:r>
            <a:endParaRPr lang="fa-IR" sz="4400" dirty="0"/>
          </a:p>
        </p:txBody>
      </p:sp>
    </p:spTree>
    <p:extLst>
      <p:ext uri="{BB962C8B-B14F-4D97-AF65-F5344CB8AC3E}">
        <p14:creationId xmlns:p14="http://schemas.microsoft.com/office/powerpoint/2010/main" val="4061086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Image result for â«ÛØ§ ÙÙÙØ¨ Ø§ÙÙÙÙØ¨ ÙØ§ÙØ§Ø¨ØµØ§Ø±â¬â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1" b="7431"/>
          <a:stretch/>
        </p:blipFill>
        <p:spPr bwMode="auto">
          <a:xfrm>
            <a:off x="0" y="-18288"/>
            <a:ext cx="12192000" cy="6876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5439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Related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75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6096000" y="1169652"/>
            <a:ext cx="512064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32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یا مقلب قلب ما در دست توست</a:t>
            </a:r>
            <a:endParaRPr lang="fa-IR" sz="3200" dirty="0">
              <a:ln>
                <a:solidFill>
                  <a:schemeClr val="bg1"/>
                </a:solidFill>
              </a:ln>
              <a:solidFill>
                <a:srgbClr val="FF0000"/>
              </a:solidFill>
            </a:endParaRPr>
          </a:p>
          <a:p>
            <a:r>
              <a:rPr lang="fa-IR" sz="32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یا محول حال ما سرمست توست</a:t>
            </a:r>
            <a:endParaRPr lang="fa-IR" sz="3200" dirty="0">
              <a:ln>
                <a:solidFill>
                  <a:schemeClr val="bg1"/>
                </a:solidFill>
              </a:ln>
              <a:solidFill>
                <a:srgbClr val="FF0000"/>
              </a:solidFill>
            </a:endParaRPr>
          </a:p>
          <a:p>
            <a:r>
              <a:rPr lang="fa-IR" sz="32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کن تو تدبیری که در لیل و نهار</a:t>
            </a:r>
          </a:p>
          <a:p>
            <a:r>
              <a:rPr lang="fa-IR" sz="32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حال قلب ما شود همچون بهار</a:t>
            </a:r>
          </a:p>
        </p:txBody>
      </p:sp>
      <p:sp>
        <p:nvSpPr>
          <p:cNvPr id="7" name="Rectangle 6"/>
          <p:cNvSpPr/>
          <p:nvPr/>
        </p:nvSpPr>
        <p:spPr>
          <a:xfrm>
            <a:off x="1005840" y="1169652"/>
            <a:ext cx="447141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32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یا مقلب قلب ما را شاد کن</a:t>
            </a:r>
          </a:p>
          <a:p>
            <a:r>
              <a:rPr lang="fa-IR" sz="32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یا </a:t>
            </a:r>
            <a:r>
              <a:rPr lang="fa-IR" sz="32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ﻣﺪﺑﺮ؛ ﺧﺎﻧﻪ ﻣﺎﻥ ﺁﺑﺎﺩ ﮐﻦ</a:t>
            </a:r>
            <a:br>
              <a:rPr lang="fa-IR" sz="32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</a:br>
            <a:r>
              <a:rPr lang="fa-IR" sz="32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ﯾﺎﻣﺤﻮﻝ ؛ ﺍﺣﺴﻦ ﺍﻟﺤﺎﻟﺶ ﻧﻤﺎ</a:t>
            </a:r>
            <a:br>
              <a:rPr lang="fa-IR" sz="32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</a:br>
            <a:r>
              <a:rPr lang="fa-IR" sz="32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ﺍﺯ ﺑﺪﯾﻬﺎ ﻓﺎﺭﻍ ﺍﻟﺒﺎﻟﺶ ﻧﻤﺎ</a:t>
            </a:r>
          </a:p>
        </p:txBody>
      </p:sp>
    </p:spTree>
    <p:extLst>
      <p:ext uri="{BB962C8B-B14F-4D97-AF65-F5344CB8AC3E}">
        <p14:creationId xmlns:p14="http://schemas.microsoft.com/office/powerpoint/2010/main" val="4262893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4088" y="520573"/>
            <a:ext cx="2944368" cy="5377307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fa-IR" sz="8000" dirty="0" smtClean="0">
                <a:solidFill>
                  <a:srgbClr val="00B050"/>
                </a:solidFill>
                <a:latin typeface="IREntezar" panose="02000503000000020002" pitchFamily="2" charset="-78"/>
                <a:cs typeface="IREntezar" panose="02000503000000020002" pitchFamily="2" charset="-78"/>
              </a:rPr>
              <a:t>بهار</a:t>
            </a:r>
            <a:r>
              <a:rPr lang="fa-IR" sz="8000" dirty="0" smtClean="0">
                <a:latin typeface="IREntezar" panose="02000503000000020002" pitchFamily="2" charset="-78"/>
                <a:cs typeface="IREntezar" panose="02000503000000020002" pitchFamily="2" charset="-78"/>
              </a:rPr>
              <a:t> </a:t>
            </a:r>
            <a:r>
              <a:rPr lang="fa-IR" sz="8000" dirty="0" smtClean="0">
                <a:ln w="3810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IREntezar" panose="02000503000000020002" pitchFamily="2" charset="-78"/>
                <a:cs typeface="IREntezar" panose="02000503000000020002" pitchFamily="2" charset="-78"/>
              </a:rPr>
              <a:t>1398</a:t>
            </a:r>
            <a:r>
              <a:rPr lang="fa-IR" sz="8000" dirty="0" smtClean="0">
                <a:ln w="38100">
                  <a:solidFill>
                    <a:sysClr val="windowText" lastClr="000000"/>
                  </a:solidFill>
                </a:ln>
                <a:latin typeface="IREntezar" panose="02000503000000020002" pitchFamily="2" charset="-78"/>
                <a:cs typeface="IREntezar" panose="02000503000000020002" pitchFamily="2" charset="-78"/>
              </a:rPr>
              <a:t> </a:t>
            </a:r>
            <a:r>
              <a:rPr lang="fa-IR" sz="8000" dirty="0" smtClean="0">
                <a:solidFill>
                  <a:srgbClr val="FF0000"/>
                </a:solidFill>
                <a:latin typeface="IREntezar" panose="02000503000000020002" pitchFamily="2" charset="-78"/>
                <a:cs typeface="IREntezar" panose="02000503000000020002" pitchFamily="2" charset="-78"/>
              </a:rPr>
              <a:t>مبارک</a:t>
            </a:r>
            <a:endParaRPr lang="fa-IR" sz="8000" dirty="0">
              <a:solidFill>
                <a:srgbClr val="FF0000"/>
              </a:solidFill>
              <a:latin typeface="IREntezar" panose="02000503000000020002" pitchFamily="2" charset="-78"/>
              <a:cs typeface="IREntezar" panose="02000503000000020002" pitchFamily="2" charset="-78"/>
            </a:endParaRPr>
          </a:p>
        </p:txBody>
      </p:sp>
      <p:pic>
        <p:nvPicPr>
          <p:cNvPr id="2050" name="Picture 2" descr="Image result for Nowruz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041" b="94138" l="1299" r="100000">
                        <a14:foregroundMark x1="61596" y1="22743" x2="49722" y2="69519"/>
                        <a14:foregroundMark x1="17996" y1="46424" x2="62616" y2="25791"/>
                        <a14:foregroundMark x1="66419" y1="25440" x2="94805" y2="59320"/>
                        <a14:foregroundMark x1="50928" y1="20516" x2="7885" y2="55334"/>
                        <a14:foregroundMark x1="47217" y1="17468" x2="69017" y2="23212"/>
                        <a14:foregroundMark x1="66512" y1="19578" x2="28108" y2="27784"/>
                        <a14:foregroundMark x1="44156" y1="21219" x2="53247" y2="15944"/>
                        <a14:foregroundMark x1="54638" y1="18054" x2="64842" y2="20985"/>
                        <a14:foregroundMark x1="72542" y1="28839" x2="80056" y2="35053"/>
                        <a14:foregroundMark x1="76345" y1="32943" x2="80891" y2="33646"/>
                        <a14:foregroundMark x1="82004" y1="35522" x2="78293" y2="40914"/>
                        <a14:foregroundMark x1="93878" y1="48300" x2="85158" y2="55217"/>
                        <a14:foregroundMark x1="92579" y1="45721" x2="92393" y2="87456"/>
                        <a14:foregroundMark x1="96289" y1="86987" x2="51020" y2="86753"/>
                        <a14:foregroundMark x1="28200" y1="75733" x2="43692" y2="88042"/>
                        <a14:foregroundMark x1="33488" y1="86166" x2="65770" y2="88159"/>
                        <a14:foregroundMark x1="9740" y1="74678" x2="44434" y2="62368"/>
                        <a14:foregroundMark x1="13265" y1="76671" x2="7050" y2="52052"/>
                        <a14:foregroundMark x1="5566" y1="54982" x2="30427" y2="29426"/>
                        <a14:foregroundMark x1="68460" y1="21102" x2="68460" y2="24619"/>
                        <a14:foregroundMark x1="65770" y1="20164" x2="80148" y2="33177"/>
                        <a14:foregroundMark x1="67996" y1="19226" x2="65955" y2="21571"/>
                        <a14:foregroundMark x1="6215" y1="67057" x2="9462" y2="75967"/>
                        <a14:foregroundMark x1="6586" y1="64713" x2="6865" y2="75147"/>
                        <a14:foregroundMark x1="69852" y1="18640" x2="47217" y2="15944"/>
                        <a14:foregroundMark x1="45640" y1="16178" x2="69017" y2="16882"/>
                        <a14:foregroundMark x1="72263" y1="19812" x2="44898" y2="14302"/>
                        <a14:foregroundMark x1="89518" y1="40797" x2="75417" y2="25322"/>
                        <a14:foregroundMark x1="70965" y1="17233" x2="46289" y2="134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5034" y="0"/>
            <a:ext cx="866696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7960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Related imag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61"/>
          <a:stretch/>
        </p:blipFill>
        <p:spPr bwMode="auto">
          <a:xfrm>
            <a:off x="0" y="-1"/>
            <a:ext cx="12192000" cy="6848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02869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fa-IR" sz="6600" dirty="0" smtClean="0">
                <a:solidFill>
                  <a:schemeClr val="bg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تحویل سال</a:t>
            </a:r>
            <a:br>
              <a:rPr lang="fa-IR" sz="6600" dirty="0" smtClean="0">
                <a:solidFill>
                  <a:schemeClr val="bg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</a:br>
            <a:r>
              <a:rPr lang="fa-IR" sz="6600" dirty="0" smtClean="0">
                <a:solidFill>
                  <a:schemeClr val="bg1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تحویل حال</a:t>
            </a:r>
            <a:endParaRPr lang="fa-IR" sz="6600" dirty="0">
              <a:solidFill>
                <a:schemeClr val="bg1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1679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Image result for product development travel and touris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47"/>
          <a:stretch/>
        </p:blipFill>
        <p:spPr bwMode="auto">
          <a:xfrm>
            <a:off x="1304544" y="0"/>
            <a:ext cx="9265920" cy="6848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8330184" y="1342581"/>
            <a:ext cx="3745992" cy="1402207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4000" dirty="0" smtClean="0">
                <a:latin typeface="Arabic Typesetting" panose="03020402040406030203" pitchFamily="66" charset="-78"/>
                <a:cs typeface="Arabic Typesetting" panose="03020402040406030203" pitchFamily="66" charset="-78"/>
              </a:rPr>
              <a:t>مسافرت</a:t>
            </a:r>
          </a:p>
          <a:p>
            <a:pPr algn="ctr"/>
            <a:r>
              <a:rPr lang="fa-IR" sz="4000" dirty="0" smtClean="0">
                <a:latin typeface="Arabic Typesetting" panose="03020402040406030203" pitchFamily="66" charset="-78"/>
                <a:cs typeface="Arabic Typesetting" panose="03020402040406030203" pitchFamily="66" charset="-78"/>
              </a:rPr>
              <a:t>سفر به دل طبیعت</a:t>
            </a:r>
            <a:endParaRPr lang="fa-IR" sz="4000" dirty="0"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25363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74827" y="2062879"/>
            <a:ext cx="1414272" cy="1325563"/>
          </a:xfrm>
        </p:spPr>
        <p:txBody>
          <a:bodyPr/>
          <a:lstStyle/>
          <a:p>
            <a:r>
              <a:rPr lang="fa-IR" dirty="0" smtClean="0">
                <a:solidFill>
                  <a:srgbClr val="FF0000"/>
                </a:solidFill>
                <a:latin typeface="IRMomtaz" panose="02000506000000020002" pitchFamily="2" charset="-78"/>
                <a:cs typeface="IRMomtaz" panose="02000506000000020002" pitchFamily="2" charset="-78"/>
              </a:rPr>
              <a:t>خطر!</a:t>
            </a:r>
            <a:endParaRPr lang="fa-IR" dirty="0">
              <a:solidFill>
                <a:srgbClr val="FF0000"/>
              </a:solidFill>
              <a:latin typeface="IRMomtaz" panose="02000506000000020002" pitchFamily="2" charset="-78"/>
              <a:cs typeface="IRMomtaz" panose="02000506000000020002" pitchFamily="2" charset="-78"/>
            </a:endParaRPr>
          </a:p>
        </p:txBody>
      </p:sp>
      <p:pic>
        <p:nvPicPr>
          <p:cNvPr id="6146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6124" y="69988"/>
            <a:ext cx="6283642" cy="5504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377696" y="2159324"/>
            <a:ext cx="1414272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 smtClean="0">
                <a:solidFill>
                  <a:srgbClr val="FF0000"/>
                </a:solidFill>
                <a:latin typeface="IRMomtaz" panose="02000506000000020002" pitchFamily="2" charset="-78"/>
                <a:cs typeface="IRMomtaz" panose="02000506000000020002" pitchFamily="2" charset="-78"/>
              </a:rPr>
              <a:t>خطر!</a:t>
            </a:r>
            <a:endParaRPr lang="fa-IR" dirty="0">
              <a:solidFill>
                <a:srgbClr val="FF0000"/>
              </a:solidFill>
              <a:latin typeface="IRMomtaz" panose="02000506000000020002" pitchFamily="2" charset="-78"/>
              <a:cs typeface="IRMomtaz" panose="02000506000000020002" pitchFamily="2" charset="-78"/>
            </a:endParaRPr>
          </a:p>
        </p:txBody>
      </p:sp>
      <p:pic>
        <p:nvPicPr>
          <p:cNvPr id="7" name="Picture 2" descr="Image result for â«Ø§ÛØ³Øªâ¬â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00" b="22720"/>
          <a:stretch/>
        </p:blipFill>
        <p:spPr bwMode="auto">
          <a:xfrm rot="1348750">
            <a:off x="2972905" y="1661642"/>
            <a:ext cx="7644384" cy="4134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7962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7170" name="Picture 2" descr="Related imag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18"/>
          <a:stretch/>
        </p:blipFill>
        <p:spPr bwMode="auto">
          <a:xfrm>
            <a:off x="-9144" y="0"/>
            <a:ext cx="122011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286256" y="365125"/>
            <a:ext cx="9829800" cy="1077218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/>
            <a:r>
              <a:rPr lang="fa-IR" sz="3200" dirty="0">
                <a:solidFill>
                  <a:schemeClr val="bg1"/>
                </a:solidFill>
                <a:latin typeface="IRMomtaz" panose="02000506000000020002" pitchFamily="2" charset="-78"/>
                <a:cs typeface="IRMomtaz" panose="02000506000000020002" pitchFamily="2" charset="-78"/>
              </a:rPr>
              <a:t>در ایام نوروز 10 سال </a:t>
            </a:r>
            <a:r>
              <a:rPr lang="fa-IR" sz="3200" dirty="0" smtClean="0">
                <a:solidFill>
                  <a:schemeClr val="bg1"/>
                </a:solidFill>
                <a:latin typeface="IRMomtaz" panose="02000506000000020002" pitchFamily="2" charset="-78"/>
                <a:cs typeface="IRMomtaz" panose="02000506000000020002" pitchFamily="2" charset="-78"/>
              </a:rPr>
              <a:t>گذشته (از 86 تا 96)</a:t>
            </a:r>
          </a:p>
          <a:p>
            <a:pPr algn="ctr"/>
            <a:r>
              <a:rPr lang="fa-IR" sz="3200" dirty="0" smtClean="0">
                <a:solidFill>
                  <a:schemeClr val="bg1"/>
                </a:solidFill>
                <a:latin typeface="IRMomtaz" panose="02000506000000020002" pitchFamily="2" charset="-78"/>
                <a:cs typeface="IRMomtaz" panose="02000506000000020002" pitchFamily="2" charset="-78"/>
              </a:rPr>
              <a:t>11 </a:t>
            </a:r>
            <a:r>
              <a:rPr lang="fa-IR" sz="3200" dirty="0">
                <a:solidFill>
                  <a:schemeClr val="bg1"/>
                </a:solidFill>
                <a:latin typeface="IRMomtaz" panose="02000506000000020002" pitchFamily="2" charset="-78"/>
                <a:cs typeface="IRMomtaz" panose="02000506000000020002" pitchFamily="2" charset="-78"/>
              </a:rPr>
              <a:t>هزار و 870 نفر در حوادث رانندگی جان خود را از دست دادند.</a:t>
            </a:r>
          </a:p>
        </p:txBody>
      </p:sp>
    </p:spTree>
    <p:extLst>
      <p:ext uri="{BB962C8B-B14F-4D97-AF65-F5344CB8AC3E}">
        <p14:creationId xmlns:p14="http://schemas.microsoft.com/office/powerpoint/2010/main" val="2570532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1602</TotalTime>
  <Words>705</Words>
  <Application>Microsoft Office PowerPoint</Application>
  <PresentationFormat>Widescreen</PresentationFormat>
  <Paragraphs>74</Paragraphs>
  <Slides>34</Slides>
  <Notes>3</Notes>
  <HiddenSlides>0</HiddenSlides>
  <MMClips>5</MMClips>
  <ScaleCrop>false</ScaleCrop>
  <HeadingPairs>
    <vt:vector size="6" baseType="variant">
      <vt:variant>
        <vt:lpstr>Fonts Used</vt:lpstr>
      </vt:variant>
      <vt:variant>
        <vt:i4>17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34</vt:i4>
      </vt:variant>
    </vt:vector>
  </HeadingPairs>
  <TitlesOfParts>
    <vt:vector size="53" baseType="lpstr">
      <vt:lpstr>Arabic Typesetting</vt:lpstr>
      <vt:lpstr>Arial</vt:lpstr>
      <vt:lpstr>B Koodak</vt:lpstr>
      <vt:lpstr>Calibri</vt:lpstr>
      <vt:lpstr>Calibri Light</vt:lpstr>
      <vt:lpstr>IRDast Nevis</vt:lpstr>
      <vt:lpstr>IREntezar</vt:lpstr>
      <vt:lpstr>IRMashhad</vt:lpstr>
      <vt:lpstr>IRMehr</vt:lpstr>
      <vt:lpstr>IRMomtaz</vt:lpstr>
      <vt:lpstr>IRNarges</vt:lpstr>
      <vt:lpstr>IRPooya</vt:lpstr>
      <vt:lpstr>IRTerafik</vt:lpstr>
      <vt:lpstr>IRZar</vt:lpstr>
      <vt:lpstr>Neirizi</vt:lpstr>
      <vt:lpstr>Times New Roman</vt:lpstr>
      <vt:lpstr>Traditional Arabic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بهار 1398 مبارک</vt:lpstr>
      <vt:lpstr>تحویل سال تحویل حال</vt:lpstr>
      <vt:lpstr>PowerPoint Presentation</vt:lpstr>
      <vt:lpstr>خطر!</vt:lpstr>
      <vt:lpstr>PowerPoint Presentation</vt:lpstr>
      <vt:lpstr>PowerPoint Presentation</vt:lpstr>
      <vt:lpstr>آمار مرگ و میر در مقیاس جهانی</vt:lpstr>
      <vt:lpstr>PowerPoint Presentation</vt:lpstr>
      <vt:lpstr>PowerPoint Presentation</vt:lpstr>
      <vt:lpstr>PowerPoint Presentation</vt:lpstr>
      <vt:lpstr>PowerPoint Presentation</vt:lpstr>
      <vt:lpstr>گل عزیز است غنیمت شمریدش صحبت که به باغ آمد از این راه و از آن خواهد شد</vt:lpstr>
      <vt:lpstr>PowerPoint Presentation</vt:lpstr>
      <vt:lpstr>وَ لَقَدْ خَلَقْنَا الْانسَنَ مِن سُلَالَةٍ مِّن طِينٍ(12)...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عامل حیات در طبیعت: آب و باران</vt:lpstr>
      <vt:lpstr>وَ اللَّهُ الَّذي أَرْسَلَ الرِّياحَ فَتُثيرُ سَحاباً فَسُقْناهُ إِلى‏ بَلَدٍ مَيِّتٍ فَأَحْيَيْنا بِهِ الْأَرْضَ بَعْدَ مَوْتِها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Windows User</cp:lastModifiedBy>
  <cp:revision>79</cp:revision>
  <dcterms:created xsi:type="dcterms:W3CDTF">2019-03-10T02:31:38Z</dcterms:created>
  <dcterms:modified xsi:type="dcterms:W3CDTF">2019-03-16T08:02:14Z</dcterms:modified>
</cp:coreProperties>
</file>