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56" r:id="rId1"/>
  </p:sldMasterIdLst>
  <p:notesMasterIdLst>
    <p:notesMasterId r:id="rId29"/>
  </p:notesMasterIdLst>
  <p:sldIdLst>
    <p:sldId id="469" r:id="rId2"/>
    <p:sldId id="470" r:id="rId3"/>
    <p:sldId id="444" r:id="rId4"/>
    <p:sldId id="472" r:id="rId5"/>
    <p:sldId id="473" r:id="rId6"/>
    <p:sldId id="474" r:id="rId7"/>
    <p:sldId id="483" r:id="rId8"/>
    <p:sldId id="484" r:id="rId9"/>
    <p:sldId id="481" r:id="rId10"/>
    <p:sldId id="273" r:id="rId11"/>
    <p:sldId id="364" r:id="rId12"/>
    <p:sldId id="366" r:id="rId13"/>
    <p:sldId id="468" r:id="rId14"/>
    <p:sldId id="367" r:id="rId15"/>
    <p:sldId id="407" r:id="rId16"/>
    <p:sldId id="458" r:id="rId17"/>
    <p:sldId id="482" r:id="rId18"/>
    <p:sldId id="459" r:id="rId19"/>
    <p:sldId id="460" r:id="rId20"/>
    <p:sldId id="486" r:id="rId21"/>
    <p:sldId id="485" r:id="rId22"/>
    <p:sldId id="478" r:id="rId23"/>
    <p:sldId id="464" r:id="rId24"/>
    <p:sldId id="465" r:id="rId25"/>
    <p:sldId id="477" r:id="rId26"/>
    <p:sldId id="316" r:id="rId27"/>
    <p:sldId id="48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zabh" initials="R" lastIdx="2" clrIdx="0">
    <p:extLst>
      <p:ext uri="{19B8F6BF-5375-455C-9EA6-DF929625EA0E}">
        <p15:presenceInfo xmlns:p15="http://schemas.microsoft.com/office/powerpoint/2012/main" userId="Rezab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1515"/>
    <a:srgbClr val="FF3300"/>
    <a:srgbClr val="1DE322"/>
    <a:srgbClr val="874D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8" autoAdjust="0"/>
    <p:restoredTop sz="93973" autoAdjust="0"/>
  </p:normalViewPr>
  <p:slideViewPr>
    <p:cSldViewPr>
      <p:cViewPr varScale="1">
        <p:scale>
          <a:sx n="92" d="100"/>
          <a:sy n="92" d="100"/>
        </p:scale>
        <p:origin x="66" y="2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D2F6BB-4D23-49D9-8857-620A929815BB}" type="datetimeFigureOut">
              <a:rPr lang="en-US" smtClean="0"/>
              <a:pPr/>
              <a:t>3/11/2018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B9255-CB26-4167-BDCF-45D45909DBDD}" type="slidenum">
              <a:rPr lang="en-US" smtClean="0"/>
              <a:pPr/>
              <a:t>‹#›</a:t>
            </a:fld>
            <a:endParaRPr lang="en-US"/>
          </a:p>
        </p:txBody>
      </p:sp>
    </p:spTree>
    <p:extLst>
      <p:ext uri="{BB962C8B-B14F-4D97-AF65-F5344CB8AC3E}">
        <p14:creationId xmlns:p14="http://schemas.microsoft.com/office/powerpoint/2010/main" val="197641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a:t>
            </a:fld>
            <a:endParaRPr lang="en-US"/>
          </a:p>
        </p:txBody>
      </p:sp>
    </p:spTree>
    <p:extLst>
      <p:ext uri="{BB962C8B-B14F-4D97-AF65-F5344CB8AC3E}">
        <p14:creationId xmlns:p14="http://schemas.microsoft.com/office/powerpoint/2010/main" val="3820730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قرار شد تو این اعتکاف سه قدم برداریم</a:t>
            </a:r>
          </a:p>
          <a:p>
            <a:pPr marL="171450" indent="-171450" algn="r" rtl="1">
              <a:buFont typeface="Wingdings" panose="05000000000000000000" pitchFamily="2" charset="2"/>
              <a:buChar char="§"/>
            </a:pPr>
            <a:r>
              <a:rPr lang="fa-IR" dirty="0" smtClean="0"/>
              <a:t>اول اینکه دلتنگ دلتنگ خدا بشیم</a:t>
            </a:r>
          </a:p>
          <a:p>
            <a:pPr marL="171450" indent="-171450" algn="r" rtl="1">
              <a:buFont typeface="Wingdings" panose="05000000000000000000" pitchFamily="2" charset="2"/>
              <a:buChar char="§"/>
            </a:pPr>
            <a:r>
              <a:rPr lang="fa-IR" dirty="0" smtClean="0"/>
              <a:t>بعد کاری کنیم که دلبر دلمون خدا بشه و این دلمون فقط برا خدا و هر امر خدایی بره</a:t>
            </a:r>
          </a:p>
          <a:p>
            <a:pPr marL="171450" indent="-171450" algn="r" rtl="1">
              <a:buFont typeface="Wingdings" panose="05000000000000000000" pitchFamily="2" charset="2"/>
              <a:buChar char="§"/>
            </a:pPr>
            <a:r>
              <a:rPr lang="fa-IR" dirty="0" smtClean="0"/>
              <a:t>قدم سوم هم دلدادگیه</a:t>
            </a:r>
          </a:p>
          <a:p>
            <a:pPr algn="r" rtl="1"/>
            <a:r>
              <a:rPr lang="fa-IR" dirty="0" smtClean="0"/>
              <a:t>دلدادگی یعنی چی؟</a:t>
            </a:r>
          </a:p>
          <a:p>
            <a:pPr algn="r" rtl="1"/>
            <a:r>
              <a:rPr lang="fa-IR" sz="1400" b="1" dirty="0" smtClean="0">
                <a:solidFill>
                  <a:srgbClr val="FF0000"/>
                </a:solidFill>
                <a:latin typeface="Agency FB" panose="020B0503020202020204" pitchFamily="34" charset="0"/>
                <a:ea typeface="Times New Roman" panose="02020603050405020304" pitchFamily="18" charset="0"/>
                <a:cs typeface="B Titr" panose="00000700000000000000" pitchFamily="2" charset="-78"/>
              </a:rPr>
              <a:t>دلدادگی یعنی : </a:t>
            </a:r>
            <a:r>
              <a:rPr lang="fa-IR" sz="1400" b="1" baseline="0" dirty="0" smtClean="0">
                <a:solidFill>
                  <a:srgbClr val="FF0000"/>
                </a:solidFill>
                <a:latin typeface="Agency FB" panose="020B0503020202020204" pitchFamily="34" charset="0"/>
                <a:ea typeface="Times New Roman" panose="02020603050405020304" pitchFamily="18" charset="0"/>
                <a:cs typeface="B Titr" panose="00000700000000000000" pitchFamily="2" charset="-78"/>
              </a:rPr>
              <a:t> </a:t>
            </a:r>
            <a:r>
              <a:rPr lang="fa-IR" sz="1200" b="1" dirty="0" smtClean="0">
                <a:latin typeface="Agency FB" panose="020B0503020202020204" pitchFamily="34" charset="0"/>
                <a:ea typeface="Times New Roman" panose="02020603050405020304" pitchFamily="18" charset="0"/>
                <a:cs typeface="B Zar" panose="00000400000000000000" pitchFamily="2" charset="-78"/>
              </a:rPr>
              <a:t>باید دل را فقط به خدا داد؛ و تمام دوست داشتنی های دیگر به خاطر خدا باشد </a:t>
            </a:r>
            <a:r>
              <a:rPr lang="fa-IR" sz="1200" b="1" baseline="0" dirty="0" smtClean="0">
                <a:latin typeface="Agency FB" panose="020B0503020202020204" pitchFamily="34" charset="0"/>
                <a:ea typeface="Times New Roman" panose="02020603050405020304" pitchFamily="18" charset="0"/>
                <a:cs typeface="B Zar" panose="00000400000000000000" pitchFamily="2" charset="-78"/>
              </a:rPr>
              <a:t> </a:t>
            </a:r>
            <a:r>
              <a:rPr lang="fa-IR" sz="1400" b="1" dirty="0" smtClean="0">
                <a:solidFill>
                  <a:srgbClr val="FF0000"/>
                </a:solidFill>
                <a:latin typeface="Agency FB" panose="020B0503020202020204" pitchFamily="34" charset="0"/>
                <a:ea typeface="Times New Roman" panose="02020603050405020304" pitchFamily="18" charset="0"/>
                <a:cs typeface="B Titr" panose="00000700000000000000" pitchFamily="2" charset="-78"/>
              </a:rPr>
              <a:t>وگرنه زندگی را می بازیم.</a:t>
            </a:r>
            <a:endParaRPr lang="en-US" sz="1400" b="1" dirty="0" smtClean="0">
              <a:solidFill>
                <a:srgbClr val="FF0000"/>
              </a:solidFill>
              <a:cs typeface="B Titr" panose="00000700000000000000" pitchFamily="2" charset="-78"/>
            </a:endParaRP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10</a:t>
            </a:fld>
            <a:endParaRPr lang="en-US"/>
          </a:p>
        </p:txBody>
      </p:sp>
    </p:spTree>
    <p:extLst>
      <p:ext uri="{BB962C8B-B14F-4D97-AF65-F5344CB8AC3E}">
        <p14:creationId xmlns:p14="http://schemas.microsoft.com/office/powerpoint/2010/main" val="88562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دلدادگی یعنی اینکه</a:t>
            </a:r>
            <a:r>
              <a:rPr lang="fa-IR" baseline="0" dirty="0" smtClean="0"/>
              <a:t> آدم واقعا دلداده ی الهی بشه و دلی که داد به خدا رو پس نگیره و دلبری که انتخاب کرد رو عوض نکنه</a:t>
            </a:r>
          </a:p>
          <a:p>
            <a:pPr algn="r" rtl="1"/>
            <a:endParaRPr lang="fa-IR" baseline="0" dirty="0" smtClean="0"/>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دل دادن به خدا یا همان دل دادگی دو حالت دارد: همیشگی و موقت.</a:t>
            </a:r>
          </a:p>
          <a:p>
            <a:pPr marL="0" marR="0" lvl="0" indent="0" algn="r" defTabSz="914400" rtl="1"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a-IR"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دلدادگی موقت: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وقتی آدم در حال و هوای اعتکاف یا شب های قدر قرار می گیره می تونه دل داده و عاشق خدا بشه، اما همه نمی توانند این حالت را برای همیشه حفظ کنند گاهی آن قدر مشغول و سرگرم دنیا می شویم که می بینیم: ای داد و بی داد یک سال است که از مناجات با خدا لذت نمی بریم. این نوع دل دادگی، دل دادگی موقت است.</a:t>
            </a:r>
          </a:p>
          <a:p>
            <a:pPr marL="171450" marR="0" lvl="0" indent="-17145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دلدادگی همیشگی:</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وقتی آدم برا همیشه در هر مکان و زمانی دلشو به خدا میده اونه که ارزشمنده علما، شهدا، بزرگان و... اینا کسانی بودن که برا همیشه دلشونو به خدا سپردن</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11</a:t>
            </a:fld>
            <a:endParaRPr lang="en-US"/>
          </a:p>
        </p:txBody>
      </p:sp>
    </p:spTree>
    <p:extLst>
      <p:ext uri="{BB962C8B-B14F-4D97-AF65-F5344CB8AC3E}">
        <p14:creationId xmlns:p14="http://schemas.microsoft.com/office/powerpoint/2010/main" val="117185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baseline="0" dirty="0" smtClean="0"/>
              <a:t>معنی روایت: همانا قلب ها گاهی به سمت عبادت اقبال دارند و گاهی اوقات ندارند</a:t>
            </a:r>
          </a:p>
          <a:p>
            <a:pPr algn="r"/>
            <a:r>
              <a:rPr lang="fa-IR" baseline="0" dirty="0" smtClean="0"/>
              <a:t>پس در زمان اقبال به انجام مستحبات نیز مشغول شوید و در زمان ادبار فقط به انجام</a:t>
            </a:r>
          </a:p>
          <a:p>
            <a:pPr algn="r"/>
            <a:r>
              <a:rPr lang="fa-IR" baseline="0" dirty="0" smtClean="0"/>
              <a:t>واجبات اکتفا کنید.</a:t>
            </a:r>
          </a:p>
          <a:p>
            <a:pPr algn="r"/>
            <a:r>
              <a:rPr lang="fa-IR" baseline="0" dirty="0" smtClean="0"/>
              <a:t>سند:حکمت 22 نهج البلاغه</a:t>
            </a:r>
            <a:endParaRPr lang="en-US" baseline="0" dirty="0" smtClean="0"/>
          </a:p>
          <a:p>
            <a:pPr algn="r"/>
            <a:endParaRPr lang="en-US" baseline="0" dirty="0" smtClean="0"/>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مشکل ما اینه بعد اعتکاف دوباره برمی گردیم به خونه ی اول</a:t>
            </a:r>
          </a:p>
          <a:p>
            <a:pPr algn="r"/>
            <a:endParaRPr lang="fa-IR" baseline="0" dirty="0" smtClean="0"/>
          </a:p>
          <a:p>
            <a:pPr algn="r"/>
            <a:r>
              <a:rPr lang="fa-IR" baseline="0" dirty="0" smtClean="0"/>
              <a:t>ارتباط نباید قطع شه. حضرت تو این روایت می فرمایند در ادبار ها هم ارتباط را قطع نکنید. بلکه فرایض را داشته باشید</a:t>
            </a:r>
            <a:endParaRPr lang="fa-IR" dirty="0" smtClean="0"/>
          </a:p>
          <a:p>
            <a:pPr algn="r"/>
            <a:endParaRPr lang="fa-IR" dirty="0" smtClean="0"/>
          </a:p>
          <a:p>
            <a:pPr algn="r"/>
            <a:r>
              <a:rPr lang="fa-IR" dirty="0" smtClean="0"/>
              <a:t>قطعاً دل‏ها، بعضی وقت ها نشاط دارند، حال دارند، و بعضی وقت ها حال ندارند ، وقتی كه نشاط دارند آن ها را وادار به انجام مستحبّات کنید و وقتی كه نشاط ندارند، به انجام واجبات اکتفا كنيد.</a:t>
            </a:r>
          </a:p>
          <a:p>
            <a:pPr algn="r"/>
            <a:r>
              <a:rPr lang="fa-IR" dirty="0" smtClean="0"/>
              <a:t>در</a:t>
            </a:r>
            <a:r>
              <a:rPr lang="fa-IR" baseline="0" dirty="0" smtClean="0"/>
              <a:t> هر صورت ارتباط نباید قطع بشود و دل از تصرف خدا خارج نشود</a:t>
            </a:r>
          </a:p>
          <a:p>
            <a:pPr algn="r"/>
            <a:endParaRPr lang="fa-IR" baseline="0" dirty="0" smtClean="0"/>
          </a:p>
          <a:p>
            <a:pPr marL="0" marR="0" lvl="0" indent="0" algn="r" defTabSz="457200" rtl="0" eaLnBrk="1" fontAlgn="auto" latinLnBrk="0" hangingPunct="1">
              <a:lnSpc>
                <a:spcPct val="200000"/>
              </a:lnSpc>
              <a:spcBef>
                <a:spcPts val="0"/>
              </a:spcBef>
              <a:spcAft>
                <a:spcPts val="0"/>
              </a:spcAft>
              <a:buClrTx/>
              <a:buSzTx/>
              <a:buFontTx/>
              <a:buNone/>
              <a:tabLst/>
              <a:defRPr/>
            </a:pPr>
            <a:r>
              <a:rPr kumimoji="0" lang="fa-IR" sz="1200" b="1" i="0" u="none" strike="noStrike" kern="1200" cap="none" spc="0" normalizeH="0" baseline="0" noProof="0" dirty="0" smtClean="0">
                <a:ln>
                  <a:noFill/>
                </a:ln>
                <a:solidFill>
                  <a:prstClr val="black"/>
                </a:solidFill>
                <a:effectLst/>
                <a:uLnTx/>
                <a:uFillTx/>
                <a:latin typeface="Agency FB" panose="020B0503020202020204" pitchFamily="34" charset="0"/>
                <a:ea typeface="Times New Roman" panose="02020603050405020304" pitchFamily="18" charset="0"/>
                <a:cs typeface="B Mitra" panose="00000400000000000000" pitchFamily="2" charset="-78"/>
              </a:rPr>
              <a:t>وقتی دل کاملا در تصرف خدا باشد دیگر انسان بهانه  نمی آورد</a:t>
            </a:r>
          </a:p>
          <a:p>
            <a:pPr marL="0" marR="0" lvl="0" indent="0" algn="ctr" defTabSz="457200" rtl="0" eaLnBrk="1" fontAlgn="auto" latinLnBrk="0" hangingPunct="1">
              <a:lnSpc>
                <a:spcPct val="200000"/>
              </a:lnSpc>
              <a:spcBef>
                <a:spcPts val="0"/>
              </a:spcBef>
              <a:spcAft>
                <a:spcPts val="0"/>
              </a:spcAft>
              <a:buClrTx/>
              <a:buSzTx/>
              <a:buFontTx/>
              <a:buNone/>
              <a:tabLst/>
              <a:defRPr/>
            </a:pPr>
            <a:r>
              <a:rPr kumimoji="0" lang="fa-IR" sz="1200" b="1" i="0" u="none" strike="noStrike" kern="1200" cap="none" spc="0" normalizeH="0" baseline="0" noProof="0" dirty="0" smtClean="0">
                <a:ln>
                  <a:noFill/>
                </a:ln>
                <a:solidFill>
                  <a:prstClr val="black"/>
                </a:solidFill>
                <a:effectLst/>
                <a:uLnTx/>
                <a:uFillTx/>
                <a:latin typeface="Agency FB" panose="020B0503020202020204" pitchFamily="34" charset="0"/>
                <a:ea typeface="Times New Roman" panose="02020603050405020304" pitchFamily="18" charset="0"/>
                <a:cs typeface="B Mitra" panose="00000400000000000000" pitchFamily="2" charset="-78"/>
              </a:rPr>
              <a:t>بلکه حتی در آمریکا هم گناه نمی کند اما وقتی دل، دنیایی بشود انسان حتی در  دنیا هم گرفتار است</a:t>
            </a:r>
          </a:p>
          <a:p>
            <a:pPr algn="r"/>
            <a:endParaRPr lang="fa-IR" dirty="0" smtClean="0"/>
          </a:p>
          <a:p>
            <a:endParaRPr lang="fa-IR" dirty="0" smtClean="0"/>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12</a:t>
            </a:fld>
            <a:endParaRPr lang="en-US"/>
          </a:p>
        </p:txBody>
      </p:sp>
    </p:spTree>
    <p:extLst>
      <p:ext uri="{BB962C8B-B14F-4D97-AF65-F5344CB8AC3E}">
        <p14:creationId xmlns:p14="http://schemas.microsoft.com/office/powerpoint/2010/main" val="272234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دلدادگی شهید چمران را ببینید</a:t>
            </a:r>
            <a:r>
              <a:rPr lang="fa-IR" baseline="0" dirty="0" smtClean="0"/>
              <a:t> که در هیچ شرایطی دلبر دلش عوض نشد و دلداده ی خدا بود</a:t>
            </a:r>
            <a:endParaRPr lang="fa-IR" dirty="0" smtClean="0"/>
          </a:p>
          <a:p>
            <a:pPr algn="r" rtl="1"/>
            <a:r>
              <a:rPr lang="fa-IR" dirty="0" smtClean="0"/>
              <a:t>شهید چمران که در ایران جزء شاگردان ممتاز بود برای ادامه تحصیل به آمریکا اعزام شد و بعد تحقیقات علمی در جمع معروفترین دانشمندان جهان در دانشگاه کالیفرنیا با ممتاز  ترین درجه علمی موفق به اخذ مدرک دکترای الکترونیک و فیزیک پلاسما شد ایشون در آمریکا با همکاری برخی از دوستانش برای اولین بار انجمن اسلامی دانشجویان آمریکا را پایه ریزی کردند بعد از قیام خونین 15 خرداد 1342 و سرکوب ظاهری مبارزات مردم مسلمان به رهبری امام خمینی ایشون دست به یک اقدام جسورانه و سرنوشت ساز میزنند که شاید خیلی ها این اقدام شهید چمران را یک دیوانگی بدانند و همه این پل ها و امتیازات و پیشنهاداتش از طرف آمریکا که به او گفتند که اگر اینجا بمانی هر چه را که بخواهی به تو میدهیم همه را رد می کند و می گوید حتی حاضر نیستم هوای شهر شما را تنفس کنم و رهسپار مصر می شود و به مدت دو سال سخت ترین دوره های چریکی و جنگی را آموزش می بیند و به عنوان بهترین شاگرد این دوره شناخته می شود و فورا مسئولیت تعلیم چریکی مبارزان ایرانی به او واگذار می شود بعد از مدتی رهسپار لبنان میشود و به کمک امام موسی صدر رهبر شیعیان لبنان می رود و سپس جناح نظامی آن سازمان را بر اساس اصول و مبانی اسلامی پی ریزی می کنند و ایشان با تکیه بر ایمان به خدا و با اسلحه شهادت خط راستین اسلام انقلابی را پیدا می کند شهید چمران چه چیزی را دیده بود که اینطور دل از آن همه امکانت کند و با این سختی زندگی کرد این شهید بزرگوار عظمت خدا را درک کرده بود و عاشق خدا شده بود زمانی که انسان عاشق بشه به جز رضایت معشوقش چیز دیگه ای رو نمیبینه و شهید چمران هم همینطور بود این شهید وجود و هستی اش رو هر چه که داشت و نداشت رو مال خدا میدونست و جز در راه خدا قدم بر نمیداشت چون دیده بود و درک کرده بود عظمت و بزرگی خداوند </a:t>
            </a: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13</a:t>
            </a:fld>
            <a:endParaRPr lang="en-US"/>
          </a:p>
        </p:txBody>
      </p:sp>
    </p:spTree>
    <p:extLst>
      <p:ext uri="{BB962C8B-B14F-4D97-AF65-F5344CB8AC3E}">
        <p14:creationId xmlns:p14="http://schemas.microsoft.com/office/powerpoint/2010/main" val="214363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وقتی وارد ایران می شود نامه ایی را برای مادرش می نویسد: «مادر! روزی که از ایران می رفتم 22 سال پیش در گوشم گفتی من با شیره ی جانم تو را بزرگ کردم هیچ چیز از تو نمی خواهم فقط می خواهم که خدا را فراموش نکنی. من که بعد از 22 سال بر می گردم به تو می گویم حتی برای یک لحظه حتی در آمریکا خدا را فراموش نکردم». وقتی دل کاملا در تصرف خدا باشد دیگر انسان بهانه نمی آورد، بلکه حتی در آمریکا هم گناه نمی کند. اما وقتی دل، دنیایی بشود انسان حتی در  دنیا هم گرفتار است</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14</a:t>
            </a:fld>
            <a:endParaRPr lang="en-US"/>
          </a:p>
        </p:txBody>
      </p:sp>
    </p:spTree>
    <p:extLst>
      <p:ext uri="{BB962C8B-B14F-4D97-AF65-F5344CB8AC3E}">
        <p14:creationId xmlns:p14="http://schemas.microsoft.com/office/powerpoint/2010/main" val="595509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smtClean="0">
                <a:ln>
                  <a:noFill/>
                </a:ln>
                <a:solidFill>
                  <a:srgbClr val="FF0000"/>
                </a:solidFill>
                <a:effectLst/>
                <a:uLnTx/>
                <a:uFillTx/>
                <a:latin typeface="Tw Cen MT" panose="020B0602020104020603"/>
                <a:ea typeface="+mn-ea"/>
                <a:cs typeface="B Titr" panose="00000700000000000000" pitchFamily="2" charset="-78"/>
              </a:rPr>
              <a:t>شهید چمران واقعا دلداده ی خدا بود</a:t>
            </a:r>
            <a:endParaRPr kumimoji="0" lang="en-US" sz="4000" b="0" i="0" u="none" strike="noStrike" kern="1200" cap="none" spc="0" normalizeH="0" baseline="0" noProof="0" dirty="0" smtClean="0">
              <a:ln>
                <a:noFill/>
              </a:ln>
              <a:solidFill>
                <a:srgbClr val="FF0000"/>
              </a:solidFill>
              <a:effectLst/>
              <a:uLnTx/>
              <a:uFillTx/>
              <a:latin typeface="Tw Cen MT" panose="020B0602020104020603"/>
              <a:ea typeface="+mn-ea"/>
              <a:cs typeface="B Titr" panose="00000700000000000000" pitchFamily="2" charset="-78"/>
            </a:endParaRPr>
          </a:p>
          <a:p>
            <a:pPr algn="r" rtl="1"/>
            <a:endParaRPr lang="en-US" sz="4000" dirty="0" smtClean="0"/>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smtClean="0">
                <a:ln>
                  <a:noFill/>
                </a:ln>
                <a:solidFill>
                  <a:srgbClr val="FF0000"/>
                </a:solidFill>
                <a:effectLst/>
                <a:uLnTx/>
                <a:uFillTx/>
                <a:latin typeface="Tw Cen MT" panose="020B0602020104020603"/>
                <a:ea typeface="+mn-ea"/>
                <a:cs typeface="B Titr" panose="00000700000000000000" pitchFamily="2" charset="-78"/>
              </a:rPr>
              <a:t>چطور میشه اینجور دلداده خدا شد؟</a:t>
            </a:r>
            <a:endParaRPr kumimoji="0" lang="en-US" sz="4000" b="0" i="0" u="none" strike="noStrike" kern="1200" cap="none" spc="0" normalizeH="0" baseline="0" noProof="0" dirty="0" smtClean="0">
              <a:ln>
                <a:noFill/>
              </a:ln>
              <a:solidFill>
                <a:srgbClr val="FF0000"/>
              </a:solidFill>
              <a:effectLst/>
              <a:uLnTx/>
              <a:uFillTx/>
              <a:latin typeface="Tw Cen MT" panose="020B0602020104020603"/>
              <a:ea typeface="+mn-ea"/>
              <a:cs typeface="B Titr" panose="00000700000000000000" pitchFamily="2" charset="-78"/>
            </a:endParaRPr>
          </a:p>
        </p:txBody>
      </p:sp>
      <p:sp>
        <p:nvSpPr>
          <p:cNvPr id="4" name="Slide Number Placeholder 3"/>
          <p:cNvSpPr>
            <a:spLocks noGrp="1"/>
          </p:cNvSpPr>
          <p:nvPr>
            <p:ph type="sldNum" sz="quarter" idx="10"/>
          </p:nvPr>
        </p:nvSpPr>
        <p:spPr/>
        <p:txBody>
          <a:bodyPr/>
          <a:lstStyle/>
          <a:p>
            <a:fld id="{5B8B9255-CB26-4167-BDCF-45D45909DBDD}" type="slidenum">
              <a:rPr lang="en-US" smtClean="0"/>
              <a:pPr/>
              <a:t>15</a:t>
            </a:fld>
            <a:endParaRPr lang="en-US"/>
          </a:p>
        </p:txBody>
      </p:sp>
    </p:spTree>
    <p:extLst>
      <p:ext uri="{BB962C8B-B14F-4D97-AF65-F5344CB8AC3E}">
        <p14:creationId xmlns:p14="http://schemas.microsoft.com/office/powerpoint/2010/main" val="330847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endParaRPr lang="en-US" dirty="0">
              <a:cs typeface="B Mitra" panose="00000400000000000000" pitchFamily="2" charset="-78"/>
            </a:endParaRPr>
          </a:p>
        </p:txBody>
      </p:sp>
      <p:sp>
        <p:nvSpPr>
          <p:cNvPr id="4" name="Slide Number Placeholder 3"/>
          <p:cNvSpPr>
            <a:spLocks noGrp="1"/>
          </p:cNvSpPr>
          <p:nvPr>
            <p:ph type="sldNum" sz="quarter" idx="10"/>
          </p:nvPr>
        </p:nvSpPr>
        <p:spPr/>
        <p:txBody>
          <a:bodyPr/>
          <a:lstStyle/>
          <a:p>
            <a:fld id="{5B8B9255-CB26-4167-BDCF-45D45909DBDD}" type="slidenum">
              <a:rPr lang="en-US" smtClean="0"/>
              <a:pPr/>
              <a:t>16</a:t>
            </a:fld>
            <a:endParaRPr lang="en-US"/>
          </a:p>
        </p:txBody>
      </p:sp>
    </p:spTree>
    <p:extLst>
      <p:ext uri="{BB962C8B-B14F-4D97-AF65-F5344CB8AC3E}">
        <p14:creationId xmlns:p14="http://schemas.microsoft.com/office/powerpoint/2010/main" val="902008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srgbClr val="FF0000"/>
                </a:solidFill>
                <a:cs typeface="B Titr" panose="00000700000000000000" pitchFamily="2" charset="-78"/>
              </a:rPr>
              <a:t>این عکسو کسی میشناسه؟ باید تو این اعتکاف کاری کنیم که</a:t>
            </a:r>
            <a:r>
              <a:rPr lang="fa-IR" sz="1200" baseline="0" dirty="0" smtClean="0">
                <a:solidFill>
                  <a:srgbClr val="FF0000"/>
                </a:solidFill>
                <a:cs typeface="B Titr" panose="00000700000000000000" pitchFamily="2" charset="-78"/>
              </a:rPr>
              <a:t> </a:t>
            </a:r>
            <a:r>
              <a:rPr lang="fa-IR" sz="1200" dirty="0" smtClean="0">
                <a:solidFill>
                  <a:srgbClr val="FF0000"/>
                </a:solidFill>
                <a:cs typeface="B Titr" panose="00000700000000000000" pitchFamily="2" charset="-78"/>
              </a:rPr>
              <a:t>عاشق خدا بشویم</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solidFill>
                  <a:srgbClr val="FF0000"/>
                </a:solidFill>
                <a:cs typeface="B Titr" panose="00000700000000000000" pitchFamily="2" charset="-78"/>
              </a:rPr>
              <a:t>دوستان وصیت نامه شهید امینی خیلی خوندنیه. برا اینکه بهتر بحث رو متوحه بشیم با</a:t>
            </a:r>
            <a:r>
              <a:rPr lang="fa-IR" sz="1200" baseline="0" dirty="0" smtClean="0">
                <a:solidFill>
                  <a:srgbClr val="FF0000"/>
                </a:solidFill>
                <a:cs typeface="B Titr" panose="00000700000000000000" pitchFamily="2" charset="-78"/>
              </a:rPr>
              <a:t> هم میخونیمش</a:t>
            </a:r>
            <a:endParaRPr lang="en-US" sz="1200" dirty="0" smtClean="0">
              <a:solidFill>
                <a:srgbClr val="FF0000"/>
              </a:solidFill>
              <a:cs typeface="B Titr" panose="00000700000000000000" pitchFamily="2" charset="-78"/>
            </a:endParaRPr>
          </a:p>
          <a:p>
            <a:pPr algn="r" rtl="0"/>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17</a:t>
            </a:fld>
            <a:endParaRPr lang="en-US"/>
          </a:p>
        </p:txBody>
      </p:sp>
    </p:spTree>
    <p:extLst>
      <p:ext uri="{BB962C8B-B14F-4D97-AF65-F5344CB8AC3E}">
        <p14:creationId xmlns:p14="http://schemas.microsoft.com/office/powerpoint/2010/main" val="125009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0"/>
            <a:r>
              <a:rPr lang="fa-IR" dirty="0" smtClean="0"/>
              <a:t>شهید حاج امینی راهشو پیدا</a:t>
            </a:r>
            <a:r>
              <a:rPr lang="fa-IR" baseline="0" dirty="0" smtClean="0"/>
              <a:t> کرده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18</a:t>
            </a:fld>
            <a:endParaRPr lang="en-US"/>
          </a:p>
        </p:txBody>
      </p:sp>
    </p:spTree>
    <p:extLst>
      <p:ext uri="{BB962C8B-B14F-4D97-AF65-F5344CB8AC3E}">
        <p14:creationId xmlns:p14="http://schemas.microsoft.com/office/powerpoint/2010/main" val="2807495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fa-IR" dirty="0" smtClean="0"/>
              <a:t>وصیت نامه شهید امیر حاج امینی:</a:t>
            </a:r>
          </a:p>
          <a:p>
            <a:pPr algn="r"/>
            <a:r>
              <a:rPr lang="fa-IR" dirty="0" smtClean="0"/>
              <a:t>سلام بر خدا و شهیدان خدا و بندگان پاک و مخلص او.</a:t>
            </a:r>
          </a:p>
          <a:p>
            <a:pPr algn="r"/>
            <a:r>
              <a:rPr lang="fa-IR" dirty="0" smtClean="0"/>
              <a:t>بعد از مدت‌ها کشمکش درونی که هنوز هم آزارم می‌دهد، برای رهایی از این زجر، به این نتیجه رسیده‌ام و آن در این جمله خلاصه می‌شود: خدایا! عاشقم کن.</a:t>
            </a:r>
          </a:p>
          <a:p>
            <a:pPr algn="r"/>
            <a:r>
              <a:rPr lang="fa-IR" dirty="0" smtClean="0"/>
              <a:t>از این که بنده بد و گنه کار خدایم، سخت شرمنده ام و وقتی یاد گناهانم می افتم، آرزوی مرگ می کنم؛ ولی باز چاره ام نمی شود. به راستی که (ان الانسان لفی خسر) هیچ برگ برنده ای ندارم که رو کنم؛ جز این که دلم را به دو چیز خوش کرده ام؛</a:t>
            </a:r>
          </a:p>
          <a:p>
            <a:pPr algn="r"/>
            <a:r>
              <a:rPr lang="fa-IR" dirty="0" smtClean="0"/>
              <a:t>یکی این که با این همه گناه، دوباره مرا به سرزمین پاک و اخلاص و صفا و محبت باز گرداند؛ پس لابد دوستم دارد و سر به سرم می گذارد؛ هر چند که چشم دلم کور است و نمی بینم و احساسش نمی کنم؛ اگر چنین نبود، پس چرا مرا به این جا آورد؟</a:t>
            </a:r>
          </a:p>
          <a:p>
            <a:pPr algn="r"/>
            <a:r>
              <a:rPr lang="fa-IR" dirty="0" smtClean="0"/>
              <a:t>دوم این که قلبی رئوف و مهربان دارم و با همه بدی هایم، بسیار دلسوزم. لحظه ای حاضر به تحمل هر گونه رنجی می شوم؛ بله به این دو چیز دلم را خوش کرده ام.</a:t>
            </a:r>
          </a:p>
          <a:p>
            <a:pPr algn="r"/>
            <a:r>
              <a:rPr lang="fa-IR" dirty="0" smtClean="0"/>
              <a:t>پس ای پروردگار من! اگر دوستم داری که مرا به این جا آورده ای، پس مرا به آرزویم که… برسان و یا به این خاطر که نمی توانم باعث رنجش کسی شوم، پس بیا و مرا مرنجان و خشنودم کن و مرا با خودت… .</a:t>
            </a:r>
          </a:p>
          <a:p>
            <a:pPr algn="r"/>
            <a:r>
              <a:rPr lang="fa-IR" dirty="0" smtClean="0"/>
              <a:t>دنیا برای ضعیف نفسان، یک گرداب هلاکت است. اگر لحظه ای به خودمان واگذارده شویم، وای بر ما که دیگر نابودیمان حتمی است. خوشا آن کس که به یاری او، در این گرداب هلاک گردد.</a:t>
            </a:r>
          </a:p>
          <a:p>
            <a:pPr algn="r"/>
            <a:r>
              <a:rPr lang="fa-IR" dirty="0" smtClean="0"/>
              <a:t>ای حسین!</a:t>
            </a:r>
          </a:p>
          <a:p>
            <a:pPr algn="r"/>
            <a:r>
              <a:rPr lang="fa-IR" dirty="0" smtClean="0"/>
              <a:t>ای مظلوم کربلا!</a:t>
            </a:r>
          </a:p>
          <a:p>
            <a:pPr algn="r"/>
            <a:r>
              <a:rPr lang="fa-IR" dirty="0" smtClean="0"/>
              <a:t>ای شفیع لبیک گویان! ندای هل من ناصرت را من نیز لبیک گفتم (به خواست او) شفاعتم کن و مگذار در این گرداب هلاکت هلاک گردم و ای خدا… .</a:t>
            </a:r>
          </a:p>
          <a:p>
            <a:pPr algn="r"/>
            <a:r>
              <a:rPr lang="fa-IR" dirty="0" smtClean="0"/>
              <a:t>بسیار بد و ضعیفم و در مقابل گناه، یارای مقاومت ندارم؛ زیرا هنوز نشناختمت و حتی در راه شناختت نیز زحمت نکشیده ام؛ زیرا ضعیف و پایبند به این دنیایم و نمی توانم از خوشی ها و آسایش های محض و پوشالی این دنیا دل بکنم و در راه شناختت سختی کشم؛ سختی ای که پر از شیرینی و لذت است؛ ولی افسوس که این سختی و حلاوت نصیبم نمی گردد.</a:t>
            </a:r>
          </a:p>
          <a:p>
            <a:pPr algn="r"/>
            <a:r>
              <a:rPr lang="fa-IR" dirty="0" smtClean="0"/>
              <a:t>خالقا! تو را به خودت قسم، تو را به پیامبران و امامان زجر کشیده و معصومت قسم، بسیار عاشقم کن.</a:t>
            </a:r>
          </a:p>
          <a:p>
            <a:pPr algn="r"/>
            <a:r>
              <a:rPr lang="fa-IR" dirty="0" smtClean="0"/>
              <a:t>اگر چنین کنی که از دریای رحمت و کرامتت چیزی کاسته نمی شود و زیانی به تو نمی رسد.</a:t>
            </a:r>
          </a:p>
          <a:p>
            <a:pPr algn="r"/>
            <a:r>
              <a:rPr lang="fa-IR" dirty="0" smtClean="0"/>
              <a:t>همه آرزویم این است که ببینم از تو رویی</a:t>
            </a:r>
          </a:p>
          <a:p>
            <a:pPr algn="r"/>
            <a:r>
              <a:rPr lang="fa-IR" dirty="0" smtClean="0"/>
              <a:t>چه زیان تو را که من هم، برسم به آرزویی</a:t>
            </a:r>
          </a:p>
          <a:p>
            <a:pPr algn="r"/>
            <a:r>
              <a:rPr lang="fa-IR" dirty="0" smtClean="0"/>
              <a:t>اگر چنین کنی، دیگر هیچ نخواهم؛ چون همه چیز دارم. می دانم اگر چنین کنی، از این بند، رهایی یافته و دیگر به سویت پر… .</a:t>
            </a:r>
          </a:p>
          <a:p>
            <a:pPr algn="r"/>
            <a:r>
              <a:rPr lang="fa-IR" dirty="0" smtClean="0"/>
              <a:t>خدایا! دل شکسته و مهربانم را مرنجان.</a:t>
            </a:r>
          </a:p>
          <a:p>
            <a:pPr algn="r"/>
            <a:r>
              <a:rPr lang="fa-IR" dirty="0" smtClean="0"/>
              <a:t>تو خود گفتی که به دل شکستگان نزدیکم؛ من نیز دل شکسته دارم.</a:t>
            </a:r>
          </a:p>
          <a:p>
            <a:pPr algn="r"/>
            <a:r>
              <a:rPr lang="fa-IR" dirty="0" smtClean="0"/>
              <a:t>ای کسانی که این نوشته را یا بهتر بگویم این سوز دلم و این درد دل نمی دانم چه بگویم این تجربه تلخ و یا این وصیت نامه یا این پیام و یا در اصل این خواهش و تقاضای عاجزانه را می خوانید، اگر من به آرزویم رسیدم و دل از این دنیا کندم، بدانید که نالایق ترین بنده ها هم می توانند به خواست او به بالاترین درجات دست یابند؛ البته در این امر شکی نیست؛ ولی بار دیگر به عینه دیده اید که یک بنده گنه کار خدا به آرزویش رسیده است.</a:t>
            </a:r>
          </a:p>
          <a:p>
            <a:pPr algn="r"/>
            <a:r>
              <a:rPr lang="fa-IR" dirty="0" smtClean="0"/>
              <a:t>یا رب زِ کرم، بر من درویش نگر</a:t>
            </a:r>
          </a:p>
          <a:p>
            <a:pPr algn="r"/>
            <a:r>
              <a:rPr lang="fa-IR" dirty="0" smtClean="0"/>
              <a:t>هر چند نیَم لایق بخشایش تو</a:t>
            </a:r>
          </a:p>
          <a:p>
            <a:pPr algn="r"/>
            <a:r>
              <a:rPr lang="fa-IR" dirty="0" smtClean="0"/>
              <a:t>بر حال من خسته دل ریش نگر</a:t>
            </a:r>
          </a:p>
          <a:p>
            <a:pPr algn="r"/>
            <a:r>
              <a:rPr lang="fa-IR" dirty="0" smtClean="0"/>
              <a:t>حال که به عینه دیدید، شما را به خدا قسم، عاجزانه التماس و استدعا می کنم بیایید و به خاکش بیفتید؛ زار زار گریه کنید و امیدوار به بخشایش و کرمش باشید و با او آشتی کنید؛ زیرا بیش از حد مهربان و بخشنده است. فقط کافی است یک بار از ته دل صدایش کنید؛ دیگر مال خودتان نیستید و مال او می شوید؛ دیگر هر چه می کند، او می کند و هر کجا می برد، او می برد؛ ولی در این راه، آماده و حاضر به تقبل هر گونه سختی و رنج، همانند مظلوم کربلا حسین و پیامدار او زینب باشید؛ هر چند که سختی و رنج های ما در مقایسه با آنها نمی تواند قطره ای در مقابل دریا باشد. بله، خداگونه شدن، مشقات و مصائب دارد….</a:t>
            </a:r>
          </a:p>
          <a:p>
            <a:pPr algn="r"/>
            <a:r>
              <a:rPr lang="fa-IR" dirty="0" smtClean="0"/>
              <a:t>شنبه ۷/۴/۶۵</a:t>
            </a:r>
          </a:p>
          <a:p>
            <a:pPr algn="r"/>
            <a:r>
              <a:rPr lang="fa-IR" dirty="0" smtClean="0"/>
              <a:t>ساعت ۵ بعدازظهر</a:t>
            </a:r>
          </a:p>
          <a:p>
            <a:pPr algn="r"/>
            <a:r>
              <a:rPr lang="fa-IR" dirty="0" smtClean="0"/>
              <a:t>بنده مخلص و گنهکار، امیر حاج امینی</a:t>
            </a:r>
          </a:p>
          <a:p>
            <a:pPr algn="r" rtl="0"/>
            <a:endParaRPr lang="en-US" dirty="0" smtClean="0"/>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19</a:t>
            </a:fld>
            <a:endParaRPr lang="en-US"/>
          </a:p>
        </p:txBody>
      </p:sp>
    </p:spTree>
    <p:extLst>
      <p:ext uri="{BB962C8B-B14F-4D97-AF65-F5344CB8AC3E}">
        <p14:creationId xmlns:p14="http://schemas.microsoft.com/office/powerpoint/2010/main" val="47657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کلیپ مقده ایی اختیاری</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a:t>
            </a:fld>
            <a:endParaRPr lang="en-US"/>
          </a:p>
        </p:txBody>
      </p:sp>
    </p:spTree>
    <p:extLst>
      <p:ext uri="{BB962C8B-B14F-4D97-AF65-F5344CB8AC3E}">
        <p14:creationId xmlns:p14="http://schemas.microsoft.com/office/powerpoint/2010/main" val="62763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fa-IR" dirty="0" smtClean="0"/>
              <a:t>وصیت نامه شهید امیر حاج امینی:</a:t>
            </a:r>
          </a:p>
          <a:p>
            <a:pPr algn="r"/>
            <a:r>
              <a:rPr lang="fa-IR" dirty="0" smtClean="0"/>
              <a:t>سلام بر خدا و شهیدان خدا و بندگان پاک و مخلص او.</a:t>
            </a:r>
          </a:p>
          <a:p>
            <a:pPr algn="r"/>
            <a:r>
              <a:rPr lang="fa-IR" dirty="0" smtClean="0"/>
              <a:t>بعد از مدت‌ها کشمکش درونی که هنوز هم آزارم می‌دهد، برای رهایی از این زجر، به این نتیجه رسیده‌ام و آن در این جمله خلاصه می‌شود: خدایا! عاشقم کن.</a:t>
            </a:r>
          </a:p>
          <a:p>
            <a:pPr algn="r"/>
            <a:r>
              <a:rPr lang="fa-IR" dirty="0" smtClean="0"/>
              <a:t>از این که بنده بد و گنه کار خدایم، سخت شرمنده ام و وقتی یاد گناهانم می افتم، آرزوی مرگ می کنم؛ ولی باز چاره ام نمی شود. به راستی که (ان الانسان لفی خسر) هیچ برگ برنده ای ندارم که رو کنم؛ جز این که دلم را به دو چیز خوش کرده ام؛</a:t>
            </a:r>
          </a:p>
          <a:p>
            <a:pPr algn="r"/>
            <a:r>
              <a:rPr lang="fa-IR" dirty="0" smtClean="0"/>
              <a:t>یکی این که با این همه گناه، دوباره مرا به سرزمین پاک و اخلاص و صفا و محبت باز گرداند؛ پس لابد دوستم دارد و سر به سرم می گذارد؛ هر چند که چشم دلم کور است و نمی بینم و احساسش نمی کنم؛ اگر چنین نبود، پس چرا مرا به این جا آورد؟</a:t>
            </a:r>
          </a:p>
          <a:p>
            <a:pPr algn="r"/>
            <a:r>
              <a:rPr lang="fa-IR" dirty="0" smtClean="0"/>
              <a:t>دوم این که قلبی رئوف و مهربان دارم و با همه بدی هایم، بسیار دلسوزم. لحظه ای حاضر به تحمل هر گونه رنجی می شوم؛ بله به این دو چیز دلم را خوش کرده ام.</a:t>
            </a:r>
          </a:p>
          <a:p>
            <a:pPr algn="r"/>
            <a:r>
              <a:rPr lang="fa-IR" dirty="0" smtClean="0"/>
              <a:t>پس ای پروردگار من! اگر دوستم داری که مرا به این جا آورده ای، پس مرا به آرزویم که… برسان و یا به این خاطر که نمی توانم باعث رنجش کسی شوم، پس بیا و مرا مرنجان و خشنودم کن و مرا با خودت… .</a:t>
            </a:r>
          </a:p>
          <a:p>
            <a:pPr algn="r"/>
            <a:r>
              <a:rPr lang="fa-IR" dirty="0" smtClean="0"/>
              <a:t>دنیا برای ضعیف نفسان، یک گرداب هلاکت است. اگر لحظه ای به خودمان واگذارده شویم، وای بر ما که دیگر نابودیمان حتمی است. خوشا آن کس که به یاری او، در این گرداب هلاک گردد.</a:t>
            </a:r>
          </a:p>
          <a:p>
            <a:pPr algn="r"/>
            <a:r>
              <a:rPr lang="fa-IR" dirty="0" smtClean="0"/>
              <a:t>ای حسین!</a:t>
            </a:r>
          </a:p>
          <a:p>
            <a:pPr algn="r"/>
            <a:r>
              <a:rPr lang="fa-IR" dirty="0" smtClean="0"/>
              <a:t>ای مظلوم کربلا!</a:t>
            </a:r>
          </a:p>
          <a:p>
            <a:pPr algn="r"/>
            <a:r>
              <a:rPr lang="fa-IR" dirty="0" smtClean="0"/>
              <a:t>ای شفیع لبیک گویان! ندای هل من ناصرت را من نیز لبیک گفتم (به خواست او) شفاعتم کن و مگذار در این گرداب هلاکت هلاک گردم و ای خدا… .</a:t>
            </a:r>
          </a:p>
          <a:p>
            <a:pPr algn="r"/>
            <a:r>
              <a:rPr lang="fa-IR" dirty="0" smtClean="0"/>
              <a:t>بسیار بد و ضعیفم و در مقابل گناه، یارای مقاومت ندارم؛ زیرا هنوز نشناختمت و حتی در راه شناختت نیز زحمت نکشیده ام؛ زیرا ضعیف و پایبند به این دنیایم و نمی توانم از خوشی ها و آسایش های محض و پوشالی این دنیا دل بکنم و در راه شناختت سختی کشم؛ سختی ای که پر از شیرینی و لذت است؛ ولی افسوس که این سختی و حلاوت نصیبم نمی گردد.</a:t>
            </a:r>
          </a:p>
          <a:p>
            <a:pPr algn="r"/>
            <a:r>
              <a:rPr lang="fa-IR" dirty="0" smtClean="0"/>
              <a:t>خالقا! تو را به خودت قسم، تو را به پیامبران و امامان زجر کشیده و معصومت قسم، بسیار عاشقم کن.</a:t>
            </a:r>
          </a:p>
          <a:p>
            <a:pPr algn="r"/>
            <a:r>
              <a:rPr lang="fa-IR" dirty="0" smtClean="0"/>
              <a:t>اگر چنین کنی که از دریای رحمت و کرامتت چیزی کاسته نمی شود و زیانی به تو نمی رسد.</a:t>
            </a:r>
          </a:p>
          <a:p>
            <a:pPr algn="r"/>
            <a:r>
              <a:rPr lang="fa-IR" dirty="0" smtClean="0"/>
              <a:t>همه آرزویم این است که ببینم از تو رویی</a:t>
            </a:r>
          </a:p>
          <a:p>
            <a:pPr algn="r"/>
            <a:r>
              <a:rPr lang="fa-IR" dirty="0" smtClean="0"/>
              <a:t>چه زیان تو را که من هم، برسم به آرزویی</a:t>
            </a:r>
          </a:p>
          <a:p>
            <a:pPr algn="r"/>
            <a:r>
              <a:rPr lang="fa-IR" dirty="0" smtClean="0"/>
              <a:t>اگر چنین کنی، دیگر هیچ نخواهم؛ چون همه چیز دارم. می دانم اگر چنین کنی، از این بند، رهایی یافته و دیگر به سویت پر… .</a:t>
            </a:r>
          </a:p>
          <a:p>
            <a:pPr algn="r"/>
            <a:r>
              <a:rPr lang="fa-IR" dirty="0" smtClean="0"/>
              <a:t>خدایا! دل شکسته و مهربانم را مرنجان.</a:t>
            </a:r>
          </a:p>
          <a:p>
            <a:pPr algn="r"/>
            <a:r>
              <a:rPr lang="fa-IR" dirty="0" smtClean="0"/>
              <a:t>تو خود گفتی که به دل شکستگان نزدیکم؛ من نیز دل شکسته دارم.</a:t>
            </a:r>
          </a:p>
          <a:p>
            <a:pPr algn="r"/>
            <a:r>
              <a:rPr lang="fa-IR" dirty="0" smtClean="0"/>
              <a:t>ای کسانی که این نوشته را یا بهتر بگویم این سوز دلم و این درد دل نمی دانم چه بگویم این تجربه تلخ و یا این وصیت نامه یا این پیام و یا در اصل این خواهش و تقاضای عاجزانه را می خوانید، اگر من به آرزویم رسیدم و دل از این دنیا کندم، بدانید که نالایق ترین بنده ها هم می توانند به خواست او به بالاترین درجات دست یابند؛ البته در این امر شکی نیست؛ ولی بار دیگر به عینه دیده اید که یک بنده گنه کار خدا به آرزویش رسیده است.</a:t>
            </a:r>
          </a:p>
          <a:p>
            <a:pPr algn="r"/>
            <a:r>
              <a:rPr lang="fa-IR" dirty="0" smtClean="0"/>
              <a:t>یا رب زِ کرم، بر من درویش نگر</a:t>
            </a:r>
          </a:p>
          <a:p>
            <a:pPr algn="r"/>
            <a:r>
              <a:rPr lang="fa-IR" dirty="0" smtClean="0"/>
              <a:t>هر چند نیَم لایق بخشایش تو</a:t>
            </a:r>
          </a:p>
          <a:p>
            <a:pPr algn="r"/>
            <a:r>
              <a:rPr lang="fa-IR" dirty="0" smtClean="0"/>
              <a:t>بر حال من خسته دل ریش نگر</a:t>
            </a:r>
          </a:p>
          <a:p>
            <a:pPr algn="r"/>
            <a:r>
              <a:rPr lang="fa-IR" dirty="0" smtClean="0"/>
              <a:t>حال که به عینه دیدید، شما را به خدا قسم، عاجزانه التماس و استدعا می کنم بیایید و به خاکش بیفتید؛ زار زار گریه کنید و امیدوار به بخشایش و کرمش باشید و با او آشتی کنید؛ زیرا بیش از حد مهربان و بخشنده است. فقط کافی است یک بار از ته دل صدایش کنید؛ دیگر مال خودتان نیستید و مال او می شوید؛ دیگر هر چه می کند، او می کند و هر کجا می برد، او می برد؛ ولی در این راه، آماده و حاضر به تقبل هر گونه سختی و رنج، همانند مظلوم کربلا حسین و پیامدار او زینب باشید؛ هر چند که سختی و رنج های ما در مقایسه با آنها نمی تواند قطره ای در مقابل دریا باشد. بله، خداگونه شدن، مشقات و مصائب دارد….</a:t>
            </a:r>
          </a:p>
          <a:p>
            <a:pPr algn="r"/>
            <a:r>
              <a:rPr lang="fa-IR" dirty="0" smtClean="0"/>
              <a:t>شنبه ۷/۴/۶۵</a:t>
            </a:r>
          </a:p>
          <a:p>
            <a:pPr algn="r"/>
            <a:r>
              <a:rPr lang="fa-IR" dirty="0" smtClean="0"/>
              <a:t>ساعت ۵ بعدازظهر</a:t>
            </a:r>
          </a:p>
          <a:p>
            <a:pPr algn="r"/>
            <a:r>
              <a:rPr lang="fa-IR" dirty="0" smtClean="0"/>
              <a:t>بنده مخلص و گنهکار، امیر حاج امینی</a:t>
            </a:r>
          </a:p>
          <a:p>
            <a:pPr algn="r" rtl="0"/>
            <a:endParaRPr lang="en-US" dirty="0" smtClean="0"/>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20</a:t>
            </a:fld>
            <a:endParaRPr lang="en-US"/>
          </a:p>
        </p:txBody>
      </p:sp>
    </p:spTree>
    <p:extLst>
      <p:ext uri="{BB962C8B-B14F-4D97-AF65-F5344CB8AC3E}">
        <p14:creationId xmlns:p14="http://schemas.microsoft.com/office/powerpoint/2010/main" val="149336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r"/>
            <a:r>
              <a:rPr lang="fa-IR" dirty="0" smtClean="0"/>
              <a:t>وصیت نامه شهید امیر حاج امینی:</a:t>
            </a:r>
          </a:p>
          <a:p>
            <a:pPr algn="r"/>
            <a:r>
              <a:rPr lang="fa-IR" dirty="0" smtClean="0"/>
              <a:t>سلام بر خدا و شهیدان خدا و بندگان پاک و مخلص او.</a:t>
            </a:r>
          </a:p>
          <a:p>
            <a:pPr algn="r"/>
            <a:r>
              <a:rPr lang="fa-IR" dirty="0" smtClean="0"/>
              <a:t>بعد از مدت‌ها کشمکش درونی که هنوز هم آزارم می‌دهد، برای رهایی از این زجر، به این نتیجه رسیده‌ام و آن در این جمله خلاصه می‌شود: خدایا! عاشقم کن.</a:t>
            </a:r>
          </a:p>
          <a:p>
            <a:pPr algn="r"/>
            <a:r>
              <a:rPr lang="fa-IR" dirty="0" smtClean="0"/>
              <a:t>از این که بنده بد و گنه کار خدایم، سخت شرمنده ام و وقتی یاد گناهانم می افتم، آرزوی مرگ می کنم؛ ولی باز چاره ام نمی شود. به راستی که (ان الانسان لفی خسر) هیچ برگ برنده ای ندارم که رو کنم؛ جز این که دلم را به دو چیز خوش کرده ام؛</a:t>
            </a:r>
          </a:p>
          <a:p>
            <a:pPr algn="r"/>
            <a:r>
              <a:rPr lang="fa-IR" dirty="0" smtClean="0"/>
              <a:t>یکی این که با این همه گناه، دوباره مرا به سرزمین پاک و اخلاص و صفا و محبت باز گرداند؛ پس لابد دوستم دارد و سر به سرم می گذارد؛ هر چند که چشم دلم کور است و نمی بینم و احساسش نمی کنم؛ اگر چنین نبود، پس چرا مرا به این جا آورد؟</a:t>
            </a:r>
          </a:p>
          <a:p>
            <a:pPr algn="r"/>
            <a:r>
              <a:rPr lang="fa-IR" dirty="0" smtClean="0"/>
              <a:t>دوم این که قلبی رئوف و مهربان دارم و با همه بدی هایم، بسیار دلسوزم. لحظه ای حاضر به تحمل هر گونه رنجی می شوم؛ بله به این دو چیز دلم را خوش کرده ام.</a:t>
            </a:r>
          </a:p>
          <a:p>
            <a:pPr algn="r"/>
            <a:r>
              <a:rPr lang="fa-IR" dirty="0" smtClean="0"/>
              <a:t>پس ای پروردگار من! اگر دوستم داری که مرا به این جا آورده ای، پس مرا به آرزویم که… برسان و یا به این خاطر که نمی توانم باعث رنجش کسی شوم، پس بیا و مرا مرنجان و خشنودم کن و مرا با خودت… .</a:t>
            </a:r>
          </a:p>
          <a:p>
            <a:pPr algn="r"/>
            <a:r>
              <a:rPr lang="fa-IR" dirty="0" smtClean="0"/>
              <a:t>دنیا برای ضعیف نفسان، یک گرداب هلاکت است. اگر لحظه ای به خودمان واگذارده شویم، وای بر ما که دیگر نابودیمان حتمی است. خوشا آن کس که به یاری او، در این گرداب هلاک گردد.</a:t>
            </a:r>
          </a:p>
          <a:p>
            <a:pPr algn="r"/>
            <a:r>
              <a:rPr lang="fa-IR" dirty="0" smtClean="0"/>
              <a:t>ای حسین!</a:t>
            </a:r>
          </a:p>
          <a:p>
            <a:pPr algn="r"/>
            <a:r>
              <a:rPr lang="fa-IR" dirty="0" smtClean="0"/>
              <a:t>ای مظلوم کربلا!</a:t>
            </a:r>
          </a:p>
          <a:p>
            <a:pPr algn="r"/>
            <a:r>
              <a:rPr lang="fa-IR" dirty="0" smtClean="0"/>
              <a:t>ای شفیع لبیک گویان! ندای هل من ناصرت را من نیز لبیک گفتم (به خواست او) شفاعتم کن و مگذار در این گرداب هلاکت هلاک گردم و ای خدا… .</a:t>
            </a:r>
          </a:p>
          <a:p>
            <a:pPr algn="r"/>
            <a:r>
              <a:rPr lang="fa-IR" dirty="0" smtClean="0"/>
              <a:t>بسیار بد و ضعیفم و در مقابل گناه، یارای مقاومت ندارم؛ زیرا هنوز نشناختمت و حتی در راه شناختت نیز زحمت نکشیده ام؛ زیرا ضعیف و پایبند به این دنیایم و نمی توانم از خوشی ها و آسایش های محض و پوشالی این دنیا دل بکنم و در راه شناختت سختی کشم؛ سختی ای که پر از شیرینی و لذت است؛ ولی افسوس که این سختی و حلاوت نصیبم نمی گردد.</a:t>
            </a:r>
          </a:p>
          <a:p>
            <a:pPr algn="r"/>
            <a:r>
              <a:rPr lang="fa-IR" dirty="0" smtClean="0"/>
              <a:t>خالقا! تو را به خودت قسم، تو را به پیامبران و امامان زجر کشیده و معصومت قسم، بسیار عاشقم کن.</a:t>
            </a:r>
          </a:p>
          <a:p>
            <a:pPr algn="r"/>
            <a:r>
              <a:rPr lang="fa-IR" dirty="0" smtClean="0"/>
              <a:t>اگر چنین کنی که از دریای رحمت و کرامتت چیزی کاسته نمی شود و زیانی به تو نمی رسد.</a:t>
            </a:r>
          </a:p>
          <a:p>
            <a:pPr algn="r"/>
            <a:r>
              <a:rPr lang="fa-IR" dirty="0" smtClean="0"/>
              <a:t>همه آرزویم این است که ببینم از تو رویی</a:t>
            </a:r>
          </a:p>
          <a:p>
            <a:pPr algn="r"/>
            <a:r>
              <a:rPr lang="fa-IR" dirty="0" smtClean="0"/>
              <a:t>چه زیان تو را که من هم، برسم به آرزویی</a:t>
            </a:r>
          </a:p>
          <a:p>
            <a:pPr algn="r"/>
            <a:r>
              <a:rPr lang="fa-IR" dirty="0" smtClean="0"/>
              <a:t>اگر چنین کنی، دیگر هیچ نخواهم؛ چون همه چیز دارم. می دانم اگر چنین کنی، از این بند، رهایی یافته و دیگر به سویت پر… .</a:t>
            </a:r>
          </a:p>
          <a:p>
            <a:pPr algn="r"/>
            <a:r>
              <a:rPr lang="fa-IR" dirty="0" smtClean="0"/>
              <a:t>خدایا! دل شکسته و مهربانم را مرنجان.</a:t>
            </a:r>
          </a:p>
          <a:p>
            <a:pPr algn="r"/>
            <a:r>
              <a:rPr lang="fa-IR" dirty="0" smtClean="0"/>
              <a:t>تو خود گفتی که به دل شکستگان نزدیکم؛ من نیز دل شکسته دارم.</a:t>
            </a:r>
          </a:p>
          <a:p>
            <a:pPr algn="r"/>
            <a:r>
              <a:rPr lang="fa-IR" dirty="0" smtClean="0"/>
              <a:t>ای کسانی که این نوشته را یا بهتر بگویم این سوز دلم و این درد دل نمی دانم چه بگویم این تجربه تلخ و یا این وصیت نامه یا این پیام و یا در اصل این خواهش و تقاضای عاجزانه را می خوانید، اگر من به آرزویم رسیدم و دل از این دنیا کندم، بدانید که نالایق ترین بنده ها هم می توانند به خواست او به بالاترین درجات دست یابند؛ البته در این امر شکی نیست؛ ولی بار دیگر به عینه دیده اید که یک بنده گنه کار خدا به آرزویش رسیده است.</a:t>
            </a:r>
          </a:p>
          <a:p>
            <a:pPr algn="r"/>
            <a:r>
              <a:rPr lang="fa-IR" dirty="0" smtClean="0"/>
              <a:t>یا رب زِ کرم، بر من درویش نگر</a:t>
            </a:r>
          </a:p>
          <a:p>
            <a:pPr algn="r"/>
            <a:r>
              <a:rPr lang="fa-IR" dirty="0" smtClean="0"/>
              <a:t>هر چند نیَم لایق بخشایش تو</a:t>
            </a:r>
          </a:p>
          <a:p>
            <a:pPr algn="r"/>
            <a:r>
              <a:rPr lang="fa-IR" dirty="0" smtClean="0"/>
              <a:t>بر حال من خسته دل ریش نگر</a:t>
            </a:r>
          </a:p>
          <a:p>
            <a:pPr algn="r"/>
            <a:r>
              <a:rPr lang="fa-IR" dirty="0" smtClean="0"/>
              <a:t>حال که به عینه دیدید، شما را به خدا قسم، عاجزانه التماس و استدعا می کنم بیایید و به خاکش بیفتید؛ زار زار گریه کنید و امیدوار به بخشایش و کرمش باشید و با او آشتی کنید؛ زیرا بیش از حد مهربان و بخشنده است. فقط کافی است یک بار از ته دل صدایش کنید؛ دیگر مال خودتان نیستید و مال او می شوید؛ دیگر هر چه می کند، او می کند و هر کجا می برد، او می برد؛ ولی در این راه، آماده و حاضر به تقبل هر گونه سختی و رنج، همانند مظلوم کربلا حسین و پیامدار او زینب باشید؛ هر چند که سختی و رنج های ما در مقایسه با آنها نمی تواند قطره ای در مقابل دریا باشد. بله، خداگونه شدن، مشقات و مصائب دارد….</a:t>
            </a:r>
          </a:p>
          <a:p>
            <a:pPr algn="r"/>
            <a:r>
              <a:rPr lang="fa-IR" dirty="0" smtClean="0"/>
              <a:t>شنبه ۷/۴/۶۵</a:t>
            </a:r>
          </a:p>
          <a:p>
            <a:pPr algn="r"/>
            <a:r>
              <a:rPr lang="fa-IR" dirty="0" smtClean="0"/>
              <a:t>ساعت ۵ بعدازظهر</a:t>
            </a:r>
          </a:p>
          <a:p>
            <a:pPr algn="r"/>
            <a:r>
              <a:rPr lang="fa-IR" dirty="0" smtClean="0"/>
              <a:t>بنده مخلص و گنهکار، امیر حاج امینی</a:t>
            </a:r>
          </a:p>
          <a:p>
            <a:pPr algn="r" rtl="0"/>
            <a:endParaRPr lang="en-US" dirty="0" smtClean="0"/>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21</a:t>
            </a:fld>
            <a:endParaRPr lang="en-US"/>
          </a:p>
        </p:txBody>
      </p:sp>
    </p:spTree>
    <p:extLst>
      <p:ext uri="{BB962C8B-B14F-4D97-AF65-F5344CB8AC3E}">
        <p14:creationId xmlns:p14="http://schemas.microsoft.com/office/powerpoint/2010/main" val="185062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در حقیقت عاشقی دلبریه</a:t>
            </a:r>
          </a:p>
          <a:p>
            <a:pPr algn="r" rtl="1"/>
            <a:r>
              <a:rPr lang="fa-IR" dirty="0" smtClean="0"/>
              <a:t>عاشق با عاشق شدن و عاشقی کردنش از معشوقش دلبری می کند و برای معشوق خواستنی می شود</a:t>
            </a:r>
          </a:p>
          <a:p>
            <a:pPr algn="r" rtl="1"/>
            <a:r>
              <a:rPr lang="fa-IR" dirty="0" smtClean="0"/>
              <a:t>کسی که عاشق بشه معشوق بهش  نظر می کنه</a:t>
            </a: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22</a:t>
            </a:fld>
            <a:endParaRPr lang="en-US"/>
          </a:p>
        </p:txBody>
      </p:sp>
    </p:spTree>
    <p:extLst>
      <p:ext uri="{BB962C8B-B14F-4D97-AF65-F5344CB8AC3E}">
        <p14:creationId xmlns:p14="http://schemas.microsoft.com/office/powerpoint/2010/main" val="162713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ببینید شهید چمران چجوری از خدا دلبری می</a:t>
            </a:r>
            <a:r>
              <a:rPr lang="fa-IR" baseline="0" dirty="0" smtClean="0"/>
              <a:t> کنه</a:t>
            </a:r>
            <a:endParaRPr lang="fa-IR" dirty="0" smtClean="0"/>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23</a:t>
            </a:fld>
            <a:endParaRPr lang="en-US"/>
          </a:p>
        </p:txBody>
      </p:sp>
    </p:spTree>
    <p:extLst>
      <p:ext uri="{BB962C8B-B14F-4D97-AF65-F5344CB8AC3E}">
        <p14:creationId xmlns:p14="http://schemas.microsoft.com/office/powerpoint/2010/main" val="1210700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این شهدا چکار کردن عاشق خدا شدن؟!</a:t>
            </a:r>
          </a:p>
        </p:txBody>
      </p:sp>
      <p:sp>
        <p:nvSpPr>
          <p:cNvPr id="4" name="Slide Number Placeholder 3"/>
          <p:cNvSpPr>
            <a:spLocks noGrp="1"/>
          </p:cNvSpPr>
          <p:nvPr>
            <p:ph type="sldNum" sz="quarter" idx="10"/>
          </p:nvPr>
        </p:nvSpPr>
        <p:spPr/>
        <p:txBody>
          <a:bodyPr/>
          <a:lstStyle/>
          <a:p>
            <a:fld id="{5B8B9255-CB26-4167-BDCF-45D45909DBDD}" type="slidenum">
              <a:rPr lang="en-US" smtClean="0"/>
              <a:pPr/>
              <a:t>24</a:t>
            </a:fld>
            <a:endParaRPr lang="en-US"/>
          </a:p>
        </p:txBody>
      </p:sp>
    </p:spTree>
    <p:extLst>
      <p:ext uri="{BB962C8B-B14F-4D97-AF65-F5344CB8AC3E}">
        <p14:creationId xmlns:p14="http://schemas.microsoft.com/office/powerpoint/2010/main" val="41458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این شهدا چکار کردن عاشق خدا شدن؟!</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solidFill>
                  <a:srgbClr val="FF1515"/>
                </a:solidFill>
                <a:cs typeface="B Titr" panose="00000700000000000000" pitchFamily="2" charset="-78"/>
              </a:rPr>
              <a:t>انسان در مسیر بندگی خدا حضرت ابراهیم هم که باشد باید قربانی بدهد</a:t>
            </a:r>
            <a:endParaRPr lang="en-US" sz="1200" dirty="0" smtClean="0">
              <a:solidFill>
                <a:srgbClr val="FF1515"/>
              </a:solidFill>
              <a:cs typeface="B Titr" panose="00000700000000000000" pitchFamily="2" charset="-78"/>
            </a:endParaRPr>
          </a:p>
          <a:p>
            <a:pPr algn="r"/>
            <a:r>
              <a:rPr lang="fa-IR" dirty="0" smtClean="0">
                <a:cs typeface="B Mitra" panose="00000400000000000000" pitchFamily="2" charset="-78"/>
              </a:rPr>
              <a:t>اسماعیل هایمان را قربانی کنیم آنوقت</a:t>
            </a:r>
            <a:r>
              <a:rPr lang="fa-IR" baseline="0" dirty="0" smtClean="0">
                <a:cs typeface="B Mitra" panose="00000400000000000000" pitchFamily="2" charset="-78"/>
              </a:rPr>
              <a:t> خدا عشقمان را می پذیرد و عنایت و توجهش شروع می شود</a:t>
            </a:r>
            <a:endParaRPr lang="en-US" dirty="0">
              <a:cs typeface="B Mitra" panose="00000400000000000000" pitchFamily="2" charset="-78"/>
            </a:endParaRPr>
          </a:p>
        </p:txBody>
      </p:sp>
      <p:sp>
        <p:nvSpPr>
          <p:cNvPr id="4" name="Slide Number Placeholder 3"/>
          <p:cNvSpPr>
            <a:spLocks noGrp="1"/>
          </p:cNvSpPr>
          <p:nvPr>
            <p:ph type="sldNum" sz="quarter" idx="10"/>
          </p:nvPr>
        </p:nvSpPr>
        <p:spPr/>
        <p:txBody>
          <a:bodyPr/>
          <a:lstStyle/>
          <a:p>
            <a:fld id="{5B8B9255-CB26-4167-BDCF-45D45909DBDD}" type="slidenum">
              <a:rPr lang="en-US" smtClean="0"/>
              <a:pPr/>
              <a:t>25</a:t>
            </a:fld>
            <a:endParaRPr lang="en-US"/>
          </a:p>
        </p:txBody>
      </p:sp>
    </p:spTree>
    <p:extLst>
      <p:ext uri="{BB962C8B-B14F-4D97-AF65-F5344CB8AC3E}">
        <p14:creationId xmlns:p14="http://schemas.microsoft.com/office/powerpoint/2010/main" val="273402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srgbClr val="FF0000"/>
                </a:solidFill>
                <a:effectLst/>
                <a:uLnTx/>
                <a:uFillTx/>
                <a:latin typeface="Agency FB" panose="020B0503020202020204" pitchFamily="34" charset="0"/>
                <a:ea typeface="Times New Roman" panose="02020603050405020304" pitchFamily="18" charset="0"/>
                <a:cs typeface="B Titr" panose="00000700000000000000" pitchFamily="2" charset="-78"/>
              </a:rPr>
              <a:t>عاشورا هم صحنه ی زیبای عشقبازی با خدا است.</a:t>
            </a:r>
            <a:endParaRPr kumimoji="0" lang="en-US" sz="2400" b="0" i="0" u="none" strike="noStrike" kern="1200" cap="none" spc="0" normalizeH="0" baseline="0" noProof="0" dirty="0" smtClean="0">
              <a:ln>
                <a:noFill/>
              </a:ln>
              <a:solidFill>
                <a:prstClr val="black"/>
              </a:solidFill>
              <a:effectLst/>
              <a:uLnTx/>
              <a:uFillTx/>
              <a:latin typeface="Tw Cen MT" panose="020B0602020104020603"/>
              <a:ea typeface="+mn-ea"/>
              <a:cs typeface="B Titr" panose="00000700000000000000" pitchFamily="2" charset="-78"/>
            </a:endParaRPr>
          </a:p>
          <a:p>
            <a:pPr marL="0" marR="0" lvl="0" indent="0" algn="r" defTabSz="457200" rtl="0" eaLnBrk="1" fontAlgn="auto" latinLnBrk="0" hangingPunct="1">
              <a:lnSpc>
                <a:spcPct val="20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prstClr val="black"/>
                </a:solidFill>
                <a:effectLst/>
                <a:uLnTx/>
                <a:uFillTx/>
                <a:latin typeface="Agency FB" panose="020B0503020202020204" pitchFamily="34" charset="0"/>
                <a:ea typeface="Times New Roman" panose="02020603050405020304" pitchFamily="18" charset="0"/>
                <a:cs typeface="B Titr" panose="00000700000000000000" pitchFamily="2" charset="-78"/>
              </a:rPr>
              <a:t>سید الشهداء (علیه السلام) کسی بودند که تمام وجودشان عشق به خدا بود. و در این مسیر قربانی داد.</a:t>
            </a:r>
          </a:p>
          <a:p>
            <a:pPr marL="0" marR="0" lvl="0" indent="0" algn="r" defTabSz="457200" rtl="0" eaLnBrk="1" fontAlgn="auto" latinLnBrk="0" hangingPunct="1">
              <a:lnSpc>
                <a:spcPct val="200000"/>
              </a:lnSpc>
              <a:spcBef>
                <a:spcPts val="0"/>
              </a:spcBef>
              <a:spcAft>
                <a:spcPts val="0"/>
              </a:spcAft>
              <a:buClrTx/>
              <a:buSzTx/>
              <a:buFontTx/>
              <a:buNone/>
              <a:tabLst/>
              <a:defRPr/>
            </a:pPr>
            <a:endParaRPr kumimoji="0" lang="fa-IR" sz="2400" b="0" i="0" u="none" strike="noStrike" kern="1200" cap="none" spc="0" normalizeH="0" baseline="0" noProof="0" dirty="0" smtClean="0">
              <a:ln>
                <a:noFill/>
              </a:ln>
              <a:solidFill>
                <a:prstClr val="black"/>
              </a:solidFill>
              <a:effectLst/>
              <a:uLnTx/>
              <a:uFillTx/>
              <a:latin typeface="Agency FB" panose="020B0503020202020204" pitchFamily="34" charset="0"/>
              <a:ea typeface="Times New Roman" panose="02020603050405020304" pitchFamily="18" charset="0"/>
              <a:cs typeface="B Titr" panose="00000700000000000000" pitchFamily="2" charset="-7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گریز روضه:</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حضرت زینب سلام الله علیها بالای گودال قتلگاه دستانشان را به آسمان گرفتند و فرمودند:</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sz="1200" b="0" i="0" u="none" strike="noStrike" kern="1200" cap="none" spc="0" normalizeH="0" baseline="0" noProof="0" dirty="0" smtClean="0">
                <a:ln>
                  <a:noFill/>
                </a:ln>
                <a:solidFill>
                  <a:prstClr val="black"/>
                </a:solidFill>
                <a:effectLst/>
                <a:uLnTx/>
                <a:uFillTx/>
                <a:latin typeface="+mn-lt"/>
                <a:ea typeface="+mn-ea"/>
                <a:cs typeface="+mn-cs"/>
              </a:rPr>
              <a:t>الهم تقبل منا هذا القربان...</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26</a:t>
            </a:fld>
            <a:endParaRPr lang="en-US"/>
          </a:p>
        </p:txBody>
      </p:sp>
    </p:spTree>
    <p:extLst>
      <p:ext uri="{BB962C8B-B14F-4D97-AF65-F5344CB8AC3E}">
        <p14:creationId xmlns:p14="http://schemas.microsoft.com/office/powerpoint/2010/main" val="331494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بذارید</a:t>
            </a:r>
            <a:r>
              <a:rPr lang="fa-IR" baseline="0" dirty="0" smtClean="0"/>
              <a:t> بحث امشبمو با یه نامه شروع کنم نامه ای که بسیار خوندنیه .</a:t>
            </a:r>
          </a:p>
          <a:p>
            <a:pPr algn="r" rtl="1"/>
            <a:r>
              <a:rPr lang="fa-IR" dirty="0" smtClean="0"/>
              <a:t>نامه شهید امین، یه نوجوان 17 ساله است که دلداده </a:t>
            </a:r>
            <a:r>
              <a:rPr lang="fa-IR" baseline="0" dirty="0" smtClean="0"/>
              <a:t> و عاشق</a:t>
            </a:r>
            <a:r>
              <a:rPr lang="fa-IR" dirty="0" smtClean="0"/>
              <a:t> خداست. تو مسیر بندگی خدا امتحان</a:t>
            </a:r>
            <a:r>
              <a:rPr lang="fa-IR" baseline="0" dirty="0" smtClean="0"/>
              <a:t> های سختی رو پس میده</a:t>
            </a:r>
          </a:p>
          <a:p>
            <a:pPr algn="r" rtl="1"/>
            <a:r>
              <a:rPr lang="fa-IR" baseline="0" dirty="0" smtClean="0"/>
              <a:t>جریان زندگیشو بذارید از دو نامه ایی که خودش نوشته اون زمان به بخش مشاوره مجله زن روز براتون بخونم.</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3</a:t>
            </a:fld>
            <a:endParaRPr lang="en-US"/>
          </a:p>
        </p:txBody>
      </p:sp>
    </p:spTree>
    <p:extLst>
      <p:ext uri="{BB962C8B-B14F-4D97-AF65-F5344CB8AC3E}">
        <p14:creationId xmlns:p14="http://schemas.microsoft.com/office/powerpoint/2010/main" val="3879990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4</a:t>
            </a:fld>
            <a:endParaRPr lang="en-US"/>
          </a:p>
        </p:txBody>
      </p:sp>
    </p:spTree>
    <p:extLst>
      <p:ext uri="{BB962C8B-B14F-4D97-AF65-F5344CB8AC3E}">
        <p14:creationId xmlns:p14="http://schemas.microsoft.com/office/powerpoint/2010/main" val="20463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5</a:t>
            </a:fld>
            <a:endParaRPr lang="en-US"/>
          </a:p>
        </p:txBody>
      </p:sp>
    </p:spTree>
    <p:extLst>
      <p:ext uri="{BB962C8B-B14F-4D97-AF65-F5344CB8AC3E}">
        <p14:creationId xmlns:p14="http://schemas.microsoft.com/office/powerpoint/2010/main" val="268605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جواب نامه</a:t>
            </a:r>
            <a:r>
              <a:rPr lang="fa-IR" baseline="0" dirty="0" smtClean="0"/>
              <a:t> اول</a:t>
            </a:r>
            <a:r>
              <a:rPr lang="fa-IR" dirty="0" smtClean="0"/>
              <a:t> دیر میاد</a:t>
            </a:r>
          </a:p>
          <a:p>
            <a:pPr algn="r" rtl="1"/>
            <a:r>
              <a:rPr lang="fa-IR" dirty="0" smtClean="0"/>
              <a:t>ایشون نامه دیگه ایی میدهند که...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6</a:t>
            </a:fld>
            <a:endParaRPr lang="en-US"/>
          </a:p>
        </p:txBody>
      </p:sp>
    </p:spTree>
    <p:extLst>
      <p:ext uri="{BB962C8B-B14F-4D97-AF65-F5344CB8AC3E}">
        <p14:creationId xmlns:p14="http://schemas.microsoft.com/office/powerpoint/2010/main" val="87703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جواب نامه</a:t>
            </a:r>
            <a:r>
              <a:rPr lang="fa-IR" baseline="0" dirty="0" smtClean="0"/>
              <a:t> اول</a:t>
            </a:r>
            <a:r>
              <a:rPr lang="fa-IR" dirty="0" smtClean="0"/>
              <a:t> دیر میاد</a:t>
            </a:r>
          </a:p>
          <a:p>
            <a:pPr algn="r" rtl="1"/>
            <a:r>
              <a:rPr lang="fa-IR" dirty="0" smtClean="0"/>
              <a:t>ایشون نامه دیگه ایی میدهند که...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7</a:t>
            </a:fld>
            <a:endParaRPr lang="en-US"/>
          </a:p>
        </p:txBody>
      </p:sp>
    </p:spTree>
    <p:extLst>
      <p:ext uri="{BB962C8B-B14F-4D97-AF65-F5344CB8AC3E}">
        <p14:creationId xmlns:p14="http://schemas.microsoft.com/office/powerpoint/2010/main" val="3343923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جواب نامه</a:t>
            </a:r>
            <a:r>
              <a:rPr lang="fa-IR" baseline="0" dirty="0" smtClean="0"/>
              <a:t> اول</a:t>
            </a:r>
            <a:r>
              <a:rPr lang="fa-IR" dirty="0" smtClean="0"/>
              <a:t> دیر میاد</a:t>
            </a:r>
          </a:p>
          <a:p>
            <a:pPr algn="r" rtl="1"/>
            <a:r>
              <a:rPr lang="fa-IR" dirty="0" smtClean="0"/>
              <a:t>ایشون نامه دیگه ایی میدهند که...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8</a:t>
            </a:fld>
            <a:endParaRPr lang="en-US"/>
          </a:p>
        </p:txBody>
      </p:sp>
    </p:spTree>
    <p:extLst>
      <p:ext uri="{BB962C8B-B14F-4D97-AF65-F5344CB8AC3E}">
        <p14:creationId xmlns:p14="http://schemas.microsoft.com/office/powerpoint/2010/main" val="3641581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9</a:t>
            </a:fld>
            <a:endParaRPr lang="en-US"/>
          </a:p>
        </p:txBody>
      </p:sp>
    </p:spTree>
    <p:extLst>
      <p:ext uri="{BB962C8B-B14F-4D97-AF65-F5344CB8AC3E}">
        <p14:creationId xmlns:p14="http://schemas.microsoft.com/office/powerpoint/2010/main" val="218816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849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996931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640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1641368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505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2279426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40977942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17016867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3737359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207767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53854-3491-4D67-949F-3B7EC16DD478}" type="datetimeFigureOut">
              <a:rPr lang="fa-IR" smtClean="0"/>
              <a:pPr/>
              <a:t>24/06/1439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9108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0153854-3491-4D67-949F-3B7EC16DD478}" type="datetimeFigureOut">
              <a:rPr lang="fa-IR" smtClean="0"/>
              <a:pPr/>
              <a:t>24/06/1439</a:t>
            </a:fld>
            <a:endParaRPr lang="fa-I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a-I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5177626-8AB7-4730-ADB0-3799F96C580E}" type="slidenum">
              <a:rPr lang="fa-IR" smtClean="0"/>
              <a:pPr/>
              <a:t>‹#›</a:t>
            </a:fld>
            <a:endParaRPr lang="fa-I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833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356350"/>
            <a:ext cx="2133600" cy="365125"/>
          </a:xfrm>
          <a:prstGeom prst="rect">
            <a:avLst/>
          </a:prstGeom>
        </p:spPr>
        <p:txBody>
          <a:bodyPr/>
          <a:lstStyle/>
          <a:p>
            <a:fld id="{4B34DFD4-42D5-4F23-8670-3039A887A182}" type="slidenum">
              <a:rPr lang="ar-SA"/>
              <a:pPr/>
              <a:t>1</a:t>
            </a:fld>
            <a:endParaRPr lang="en-US"/>
          </a:p>
        </p:txBody>
      </p:sp>
      <p:pic>
        <p:nvPicPr>
          <p:cNvPr id="2" name="Picture 1"/>
          <p:cNvPicPr>
            <a:picLocks noChangeAspect="1"/>
          </p:cNvPicPr>
          <p:nvPr/>
        </p:nvPicPr>
        <p:blipFill>
          <a:blip r:embed="rId3"/>
          <a:stretch>
            <a:fillRect/>
          </a:stretch>
        </p:blipFill>
        <p:spPr>
          <a:xfrm>
            <a:off x="-24340" y="0"/>
            <a:ext cx="9168340" cy="6858000"/>
          </a:xfrm>
          <a:prstGeom prst="rect">
            <a:avLst/>
          </a:prstGeom>
        </p:spPr>
      </p:pic>
    </p:spTree>
    <p:extLst>
      <p:ext uri="{BB962C8B-B14F-4D97-AF65-F5344CB8AC3E}">
        <p14:creationId xmlns:p14="http://schemas.microsoft.com/office/powerpoint/2010/main" val="3217087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flipH="1">
            <a:off x="1187624" y="404664"/>
            <a:ext cx="7560840" cy="461665"/>
          </a:xfrm>
          <a:prstGeom prst="rect">
            <a:avLst/>
          </a:prstGeom>
          <a:noFill/>
        </p:spPr>
        <p:txBody>
          <a:bodyPr wrap="square" rtlCol="0">
            <a:spAutoFit/>
          </a:bodyPr>
          <a:lstStyle/>
          <a:p>
            <a:pPr algn="r" rtl="1"/>
            <a:r>
              <a:rPr lang="fa-IR" sz="2400" dirty="0">
                <a:solidFill>
                  <a:schemeClr val="bg1"/>
                </a:solidFill>
                <a:cs typeface="B Titr" panose="00000700000000000000" pitchFamily="2" charset="-78"/>
              </a:rPr>
              <a:t>قرار شد تو این اعتکاف سه قدم برداریم</a:t>
            </a:r>
          </a:p>
        </p:txBody>
      </p:sp>
      <p:sp>
        <p:nvSpPr>
          <p:cNvPr id="6" name="TextBox 5"/>
          <p:cNvSpPr txBox="1"/>
          <p:nvPr/>
        </p:nvSpPr>
        <p:spPr>
          <a:xfrm flipH="1">
            <a:off x="1043608" y="1412776"/>
            <a:ext cx="6264696" cy="2739211"/>
          </a:xfrm>
          <a:prstGeom prst="rect">
            <a:avLst/>
          </a:prstGeom>
          <a:noFill/>
        </p:spPr>
        <p:txBody>
          <a:bodyPr wrap="square" rtlCol="0">
            <a:spAutoFit/>
          </a:bodyPr>
          <a:lstStyle/>
          <a:p>
            <a:pPr algn="r" rtl="1"/>
            <a:r>
              <a:rPr lang="fa-IR" sz="7200" b="1" dirty="0">
                <a:solidFill>
                  <a:srgbClr val="00FFFF"/>
                </a:solidFill>
                <a:effectLst>
                  <a:glow rad="127000">
                    <a:schemeClr val="tx1"/>
                  </a:glow>
                </a:effectLst>
                <a:latin typeface="IranNastaliq" pitchFamily="18" charset="0"/>
                <a:cs typeface="IranNastaliq" pitchFamily="18" charset="0"/>
              </a:rPr>
              <a:t>قدم </a:t>
            </a:r>
            <a:r>
              <a:rPr lang="fa-IR" sz="7200" b="1" dirty="0" smtClean="0">
                <a:solidFill>
                  <a:srgbClr val="00FFFF"/>
                </a:solidFill>
                <a:effectLst>
                  <a:glow rad="127000">
                    <a:schemeClr val="tx1"/>
                  </a:glow>
                </a:effectLst>
                <a:latin typeface="IranNastaliq" pitchFamily="18" charset="0"/>
                <a:cs typeface="IranNastaliq" pitchFamily="18" charset="0"/>
              </a:rPr>
              <a:t>سـوم</a:t>
            </a:r>
            <a:r>
              <a:rPr lang="en-US" sz="7200" b="1" dirty="0">
                <a:solidFill>
                  <a:srgbClr val="00FFFF"/>
                </a:solidFill>
                <a:effectLst>
                  <a:glow rad="127000">
                    <a:schemeClr val="tx1"/>
                  </a:glow>
                </a:effectLst>
                <a:latin typeface="IranNastaliq" pitchFamily="18" charset="0"/>
                <a:cs typeface="IranNastaliq" pitchFamily="18" charset="0"/>
              </a:rPr>
              <a:t>:</a:t>
            </a:r>
            <a:endParaRPr lang="fa-IR" sz="7200" b="1" dirty="0">
              <a:solidFill>
                <a:srgbClr val="00FFFF"/>
              </a:solidFill>
              <a:effectLst>
                <a:glow rad="127000">
                  <a:schemeClr val="tx1"/>
                </a:glow>
              </a:effectLst>
              <a:latin typeface="IranNastaliq" pitchFamily="18" charset="0"/>
              <a:cs typeface="IranNastaliq" pitchFamily="18" charset="0"/>
            </a:endParaRPr>
          </a:p>
          <a:p>
            <a:endParaRPr lang="fa-IR" sz="2800" dirty="0" smtClean="0">
              <a:solidFill>
                <a:srgbClr val="FF0000"/>
              </a:solidFill>
              <a:cs typeface="B Titr" panose="00000700000000000000" pitchFamily="2" charset="-78"/>
            </a:endParaRPr>
          </a:p>
          <a:p>
            <a:r>
              <a:rPr lang="fa-IR" sz="7200" dirty="0" smtClean="0">
                <a:solidFill>
                  <a:srgbClr val="FF0000"/>
                </a:solidFill>
                <a:cs typeface="B Titr" panose="00000700000000000000" pitchFamily="2" charset="-78"/>
              </a:rPr>
              <a:t> </a:t>
            </a:r>
            <a:r>
              <a:rPr lang="fa-IR" sz="7200" dirty="0">
                <a:solidFill>
                  <a:srgbClr val="FFFF00"/>
                </a:solidFill>
                <a:effectLst>
                  <a:glow rad="127000">
                    <a:schemeClr val="tx1"/>
                  </a:glow>
                </a:effectLst>
                <a:latin typeface="IranNastaliq" pitchFamily="18" charset="0"/>
                <a:cs typeface="B Titr" panose="00000700000000000000" pitchFamily="2" charset="-78"/>
              </a:rPr>
              <a:t>دلـدادگـی</a:t>
            </a:r>
            <a:endParaRPr lang="fa-IR" sz="7200" dirty="0">
              <a:solidFill>
                <a:srgbClr val="FFFF00"/>
              </a:solidFill>
              <a:effectLst>
                <a:glow rad="127000">
                  <a:schemeClr val="tx1"/>
                </a:glow>
              </a:effectLst>
              <a:latin typeface="IranNastaliq" pitchFamily="18" charset="0"/>
              <a:cs typeface="B Titr" panose="00000700000000000000" pitchFamily="2" charset="-7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5" presetClass="entr" presetSubtype="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1000" b="-5000"/>
          </a:stretch>
        </a:blipFill>
        <a:effectLst/>
      </p:bgPr>
    </p:bg>
    <p:spTree>
      <p:nvGrpSpPr>
        <p:cNvPr id="1" name=""/>
        <p:cNvGrpSpPr/>
        <p:nvPr/>
      </p:nvGrpSpPr>
      <p:grpSpPr>
        <a:xfrm>
          <a:off x="0" y="0"/>
          <a:ext cx="0" cy="0"/>
          <a:chOff x="0" y="0"/>
          <a:chExt cx="0" cy="0"/>
        </a:xfrm>
      </p:grpSpPr>
      <p:sp>
        <p:nvSpPr>
          <p:cNvPr id="6" name="Rectangle 5"/>
          <p:cNvSpPr/>
          <p:nvPr/>
        </p:nvSpPr>
        <p:spPr>
          <a:xfrm>
            <a:off x="836977" y="836712"/>
            <a:ext cx="7930833" cy="769441"/>
          </a:xfrm>
          <a:prstGeom prst="rect">
            <a:avLst/>
          </a:prstGeom>
          <a:noFill/>
          <a:ln>
            <a:noFill/>
          </a:ln>
          <a:effectLst/>
          <a:scene3d>
            <a:camera prst="orthographicFront">
              <a:rot lat="0" lon="0" rev="0"/>
            </a:camera>
            <a:lightRig rig="flat" dir="t">
              <a:rot lat="0" lon="0" rev="3600000"/>
            </a:lightRig>
          </a:scene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fa-IR" sz="4400" dirty="0">
                <a:solidFill>
                  <a:srgbClr val="FFFF00"/>
                </a:solidFill>
                <a:effectLst>
                  <a:glow rad="127000">
                    <a:schemeClr val="tx1"/>
                  </a:glow>
                </a:effectLst>
                <a:latin typeface="IranNastaliq" pitchFamily="18" charset="0"/>
                <a:cs typeface="B Titr" panose="00000700000000000000" pitchFamily="2" charset="-78"/>
              </a:rPr>
              <a:t>در این </a:t>
            </a:r>
            <a:r>
              <a:rPr lang="fa-IR" sz="4400" dirty="0">
                <a:solidFill>
                  <a:srgbClr val="FFFF00"/>
                </a:solidFill>
                <a:effectLst>
                  <a:glow rad="127000">
                    <a:schemeClr val="tx1"/>
                  </a:glow>
                </a:effectLst>
                <a:latin typeface="IranNastaliq" pitchFamily="18" charset="0"/>
                <a:cs typeface="B Titr" panose="00000700000000000000" pitchFamily="2" charset="-78"/>
              </a:rPr>
              <a:t>اعتکاف </a:t>
            </a:r>
            <a:r>
              <a:rPr lang="fa-IR" sz="4400" dirty="0" smtClean="0">
                <a:solidFill>
                  <a:srgbClr val="FFFF00"/>
                </a:solidFill>
                <a:effectLst>
                  <a:glow rad="127000">
                    <a:schemeClr val="tx1"/>
                  </a:glow>
                </a:effectLst>
                <a:latin typeface="IranNastaliq" pitchFamily="18" charset="0"/>
                <a:cs typeface="B Titr" panose="00000700000000000000" pitchFamily="2" charset="-78"/>
              </a:rPr>
              <a:t>باید دلداده </a:t>
            </a:r>
            <a:r>
              <a:rPr lang="fa-IR" sz="4400" dirty="0">
                <a:solidFill>
                  <a:srgbClr val="FFFF00"/>
                </a:solidFill>
                <a:effectLst>
                  <a:glow rad="127000">
                    <a:schemeClr val="tx1"/>
                  </a:glow>
                </a:effectLst>
                <a:latin typeface="IranNastaliq" pitchFamily="18" charset="0"/>
                <a:cs typeface="B Titr" panose="00000700000000000000" pitchFamily="2" charset="-78"/>
              </a:rPr>
              <a:t>ی خدا </a:t>
            </a:r>
            <a:r>
              <a:rPr lang="fa-IR" sz="4400" dirty="0" smtClean="0">
                <a:solidFill>
                  <a:srgbClr val="FFFF00"/>
                </a:solidFill>
                <a:effectLst>
                  <a:glow rad="127000">
                    <a:schemeClr val="tx1"/>
                  </a:glow>
                </a:effectLst>
                <a:latin typeface="IranNastaliq" pitchFamily="18" charset="0"/>
                <a:cs typeface="B Titr" panose="00000700000000000000" pitchFamily="2" charset="-78"/>
              </a:rPr>
              <a:t>شد</a:t>
            </a:r>
            <a:endParaRPr lang="fa-IR" sz="4400" dirty="0">
              <a:solidFill>
                <a:srgbClr val="FFFF00"/>
              </a:solidFill>
              <a:effectLst>
                <a:glow rad="127000">
                  <a:schemeClr val="tx1"/>
                </a:glow>
              </a:effectLst>
              <a:latin typeface="IranNastaliq" pitchFamily="18" charset="0"/>
              <a:cs typeface="B Titr" panose="00000700000000000000" pitchFamily="2" charset="-78"/>
            </a:endParaRPr>
          </a:p>
        </p:txBody>
      </p:sp>
      <p:sp>
        <p:nvSpPr>
          <p:cNvPr id="2" name="Left Arrow Callout 1"/>
          <p:cNvSpPr/>
          <p:nvPr/>
        </p:nvSpPr>
        <p:spPr>
          <a:xfrm>
            <a:off x="5239418" y="3933056"/>
            <a:ext cx="3528392" cy="2520280"/>
          </a:xfrm>
          <a:prstGeom prst="leftArrowCallout">
            <a:avLst>
              <a:gd name="adj1" fmla="val 25000"/>
              <a:gd name="adj2" fmla="val 50000"/>
              <a:gd name="adj3" fmla="val 25000"/>
              <a:gd name="adj4" fmla="val 79616"/>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fa-IR" sz="4000" b="1" dirty="0">
                <a:solidFill>
                  <a:schemeClr val="tx1"/>
                </a:solidFill>
                <a:effectLst>
                  <a:glow rad="127000">
                    <a:schemeClr val="bg1"/>
                  </a:glow>
                </a:effectLst>
                <a:cs typeface="B Titr" panose="00000700000000000000" pitchFamily="2" charset="-78"/>
              </a:rPr>
              <a:t>دل دادن به خدا دو حالت دارد: </a:t>
            </a:r>
          </a:p>
        </p:txBody>
      </p:sp>
      <p:sp>
        <p:nvSpPr>
          <p:cNvPr id="3" name="Oval 2"/>
          <p:cNvSpPr/>
          <p:nvPr/>
        </p:nvSpPr>
        <p:spPr>
          <a:xfrm>
            <a:off x="2480186" y="3753036"/>
            <a:ext cx="2520280" cy="1440160"/>
          </a:xfrm>
          <a:prstGeom prst="ellipse">
            <a:avLst/>
          </a:prstGeom>
          <a:solidFill>
            <a:srgbClr val="1DE32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r>
              <a:rPr lang="fa-IR" sz="4000" dirty="0" smtClean="0">
                <a:solidFill>
                  <a:schemeClr val="tx1"/>
                </a:solidFill>
                <a:effectLst>
                  <a:glow rad="127000">
                    <a:schemeClr val="bg1"/>
                  </a:glow>
                </a:effectLst>
                <a:cs typeface="B Titr" panose="00000700000000000000" pitchFamily="2" charset="-78"/>
              </a:rPr>
              <a:t>همیشگی</a:t>
            </a:r>
            <a:endParaRPr lang="fa-IR" sz="4000" dirty="0">
              <a:solidFill>
                <a:schemeClr val="tx1"/>
              </a:solidFill>
              <a:effectLst>
                <a:glow rad="127000">
                  <a:schemeClr val="bg1"/>
                </a:glow>
              </a:effectLst>
              <a:cs typeface="B Titr" panose="00000700000000000000" pitchFamily="2" charset="-78"/>
            </a:endParaRPr>
          </a:p>
        </p:txBody>
      </p:sp>
      <p:sp>
        <p:nvSpPr>
          <p:cNvPr id="9" name="Oval 8"/>
          <p:cNvSpPr/>
          <p:nvPr/>
        </p:nvSpPr>
        <p:spPr>
          <a:xfrm>
            <a:off x="2480186" y="5253376"/>
            <a:ext cx="2520280" cy="1440160"/>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fa-IR" sz="4000" dirty="0" smtClean="0">
                <a:solidFill>
                  <a:schemeClr val="tx1"/>
                </a:solidFill>
                <a:effectLst>
                  <a:glow rad="127000">
                    <a:schemeClr val="bg1"/>
                  </a:glow>
                </a:effectLst>
                <a:cs typeface="B Titr" panose="00000700000000000000" pitchFamily="2" charset="-78"/>
              </a:rPr>
              <a:t>موقت</a:t>
            </a:r>
            <a:endParaRPr lang="fa-IR" sz="4000" dirty="0">
              <a:solidFill>
                <a:schemeClr val="tx1"/>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2721124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6" y="837583"/>
            <a:ext cx="6407696" cy="792088"/>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a:solidFill>
                  <a:schemeClr val="tx1"/>
                </a:solidFill>
                <a:effectLst>
                  <a:glow rad="127000">
                    <a:schemeClr val="bg1"/>
                  </a:glow>
                </a:effectLst>
                <a:cs typeface="B Titr" panose="00000700000000000000" pitchFamily="2" charset="-78"/>
              </a:rPr>
              <a:t>در اقبال ها و ادبار ها نباید ارتباط قطع شود</a:t>
            </a:r>
            <a:endParaRPr lang="en-US" sz="3200" b="1" dirty="0">
              <a:solidFill>
                <a:schemeClr val="tx1"/>
              </a:solidFill>
              <a:effectLst>
                <a:glow rad="127000">
                  <a:schemeClr val="bg1"/>
                </a:glow>
              </a:effectLst>
              <a:cs typeface="B Titr" panose="00000700000000000000" pitchFamily="2" charset="-78"/>
            </a:endParaRPr>
          </a:p>
        </p:txBody>
      </p:sp>
      <p:sp>
        <p:nvSpPr>
          <p:cNvPr id="5" name="Rectangle 4"/>
          <p:cNvSpPr/>
          <p:nvPr/>
        </p:nvSpPr>
        <p:spPr>
          <a:xfrm>
            <a:off x="1729965" y="2348880"/>
            <a:ext cx="7424192" cy="1508105"/>
          </a:xfrm>
          <a:prstGeom prst="rect">
            <a:avLst/>
          </a:prstGeom>
        </p:spPr>
        <p:txBody>
          <a:bodyPr wrap="square">
            <a:spAutoFit/>
          </a:bodyPr>
          <a:lstStyle/>
          <a:p>
            <a:pPr algn="ctr">
              <a:lnSpc>
                <a:spcPct val="150000"/>
              </a:lnSpc>
            </a:pPr>
            <a:r>
              <a:rPr lang="fa-IR" sz="3200" b="1" dirty="0" smtClean="0">
                <a:latin typeface="Agency FB" panose="020B0503020202020204" pitchFamily="34" charset="0"/>
                <a:ea typeface="Times New Roman" panose="02020603050405020304" pitchFamily="18" charset="0"/>
                <a:cs typeface="B Zar" panose="00000400000000000000" pitchFamily="2" charset="-78"/>
              </a:rPr>
              <a:t>إِنَّ </a:t>
            </a:r>
            <a:r>
              <a:rPr lang="fa-IR" sz="3200" b="1" dirty="0">
                <a:latin typeface="Agency FB" panose="020B0503020202020204" pitchFamily="34" charset="0"/>
                <a:ea typeface="Times New Roman" panose="02020603050405020304" pitchFamily="18" charset="0"/>
                <a:cs typeface="B Zar" panose="00000400000000000000" pitchFamily="2" charset="-78"/>
              </a:rPr>
              <a:t>لِلْقُلُوبِ إِقْبَالًا وَ إِدْبَاراً؛ فَإِذَا أَقْبَلَتْ فَاحْمِلُوهَا عَلَى النَّوَافِلِ، وَ إِذَا أَدْبَرَتْ فَاقْتَصِرُوا بِهَا عَلَى الْفَرَائِض‏</a:t>
            </a:r>
            <a:r>
              <a:rPr lang="fa-IR" sz="3200" b="1" dirty="0" smtClean="0">
                <a:latin typeface="Agency FB" panose="020B0503020202020204" pitchFamily="34" charset="0"/>
                <a:ea typeface="Times New Roman" panose="02020603050405020304" pitchFamily="18" charset="0"/>
                <a:cs typeface="B Zar" panose="00000400000000000000" pitchFamily="2" charset="-78"/>
              </a:rPr>
              <a:t>.</a:t>
            </a:r>
            <a:endParaRPr lang="en-US" sz="3200" b="1" dirty="0">
              <a:cs typeface="B Zar" panose="00000400000000000000" pitchFamily="2" charset="-78"/>
            </a:endParaRPr>
          </a:p>
        </p:txBody>
      </p:sp>
      <p:sp>
        <p:nvSpPr>
          <p:cNvPr id="3" name="Rectangle 2"/>
          <p:cNvSpPr/>
          <p:nvPr/>
        </p:nvSpPr>
        <p:spPr>
          <a:xfrm>
            <a:off x="2652676" y="1875674"/>
            <a:ext cx="5578770" cy="473206"/>
          </a:xfrm>
          <a:prstGeom prst="rect">
            <a:avLst/>
          </a:prstGeom>
        </p:spPr>
        <p:txBody>
          <a:bodyPr wrap="none">
            <a:spAutoFit/>
          </a:bodyPr>
          <a:lstStyle/>
          <a:p>
            <a:pPr lvl="0" algn="ctr">
              <a:lnSpc>
                <a:spcPct val="150000"/>
              </a:lnSpc>
            </a:pPr>
            <a:r>
              <a:rPr lang="fa-IR" b="1" dirty="0">
                <a:solidFill>
                  <a:srgbClr val="002060"/>
                </a:solidFill>
                <a:latin typeface="Agency FB" panose="020B0503020202020204" pitchFamily="34" charset="0"/>
                <a:ea typeface="Times New Roman" panose="02020603050405020304" pitchFamily="18" charset="0"/>
                <a:cs typeface="B Zar" panose="00000400000000000000" pitchFamily="2" charset="-78"/>
              </a:rPr>
              <a:t>مولا امیرالمؤمنین (علیه </a:t>
            </a:r>
            <a:r>
              <a:rPr lang="fa-IR" b="1" dirty="0" smtClean="0">
                <a:solidFill>
                  <a:srgbClr val="002060"/>
                </a:solidFill>
                <a:latin typeface="Agency FB" panose="020B0503020202020204" pitchFamily="34" charset="0"/>
                <a:ea typeface="Times New Roman" panose="02020603050405020304" pitchFamily="18" charset="0"/>
                <a:cs typeface="B Zar" panose="00000400000000000000" pitchFamily="2" charset="-78"/>
              </a:rPr>
              <a:t>السلام)در حکمت 22 نهج البلاغه </a:t>
            </a:r>
            <a:r>
              <a:rPr lang="fa-IR" b="1" dirty="0">
                <a:solidFill>
                  <a:srgbClr val="002060"/>
                </a:solidFill>
                <a:latin typeface="Agency FB" panose="020B0503020202020204" pitchFamily="34" charset="0"/>
                <a:ea typeface="Times New Roman" panose="02020603050405020304" pitchFamily="18" charset="0"/>
                <a:cs typeface="B Zar" panose="00000400000000000000" pitchFamily="2" charset="-78"/>
              </a:rPr>
              <a:t>می فرماید:</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26" t="9624" r="-524" b="1"/>
          <a:stretch/>
        </p:blipFill>
        <p:spPr>
          <a:xfrm>
            <a:off x="3436276" y="3645024"/>
            <a:ext cx="4011569" cy="3096344"/>
          </a:xfrm>
          <a:prstGeom prst="ellipse">
            <a:avLst/>
          </a:prstGeom>
          <a:ln>
            <a:noFill/>
          </a:ln>
          <a:effectLst>
            <a:softEdge rad="112500"/>
          </a:effectLst>
        </p:spPr>
      </p:pic>
    </p:spTree>
    <p:extLst>
      <p:ext uri="{BB962C8B-B14F-4D97-AF65-F5344CB8AC3E}">
        <p14:creationId xmlns:p14="http://schemas.microsoft.com/office/powerpoint/2010/main" val="17695331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1000"/>
                                        <p:tgtEl>
                                          <p:spTgt spid="3"/>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718073_97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1" b="17673"/>
          <a:stretch/>
        </p:blipFill>
        <p:spPr>
          <a:xfrm>
            <a:off x="2339752" y="1700808"/>
            <a:ext cx="6531362" cy="40324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2915816" y="620688"/>
            <a:ext cx="5760640" cy="584775"/>
          </a:xfrm>
          <a:prstGeom prst="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a:solidFill>
                  <a:srgbClr val="C00000"/>
                </a:solidFill>
                <a:effectLst>
                  <a:glow rad="127000">
                    <a:schemeClr val="bg1"/>
                  </a:glow>
                </a:effectLst>
                <a:cs typeface="B Titr" panose="00000700000000000000" pitchFamily="2" charset="-78"/>
              </a:rPr>
              <a:t>دلدادگی شهید چمران</a:t>
            </a:r>
            <a:endParaRPr lang="en-US" sz="3200" b="1" dirty="0">
              <a:solidFill>
                <a:srgbClr val="C00000"/>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3543582479"/>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نامه شهید چمران به مادر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5736" y="1628800"/>
            <a:ext cx="6744882" cy="4536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627019" y="764704"/>
            <a:ext cx="6300192" cy="584775"/>
          </a:xfrm>
          <a:prstGeom prst="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b="1" dirty="0">
                <a:solidFill>
                  <a:srgbClr val="C00000"/>
                </a:solidFill>
                <a:effectLst>
                  <a:glow rad="127000">
                    <a:schemeClr val="bg1"/>
                  </a:glow>
                </a:effectLst>
                <a:cs typeface="B Titr" panose="00000700000000000000" pitchFamily="2" charset="-78"/>
              </a:rPr>
              <a:t>نامه شهید چمران به مادرش بعد از 22 سال </a:t>
            </a:r>
            <a:endParaRPr lang="en-US" sz="3200" b="1" dirty="0">
              <a:solidFill>
                <a:srgbClr val="C00000"/>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1239535632"/>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420888"/>
            <a:ext cx="2736304" cy="3651011"/>
          </a:xfrm>
          <a:prstGeom prst="roundRect">
            <a:avLst>
              <a:gd name="adj" fmla="val 14496"/>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79358"/>
            <a:ext cx="2543538" cy="3651011"/>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843911" y="1268760"/>
            <a:ext cx="2864887" cy="7078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wrap="none">
            <a:spAutoFit/>
          </a:bodyPr>
          <a:lstStyle/>
          <a:p>
            <a:r>
              <a:rPr lang="fa-IR" sz="4000" dirty="0">
                <a:solidFill>
                  <a:srgbClr val="FF0000"/>
                </a:solidFill>
                <a:effectLst>
                  <a:glow rad="127000">
                    <a:schemeClr val="bg1"/>
                  </a:glow>
                </a:effectLst>
                <a:cs typeface="B Titr" panose="00000700000000000000" pitchFamily="2" charset="-78"/>
              </a:rPr>
              <a:t>دلداده ی خدا </a:t>
            </a:r>
            <a:endParaRPr lang="fa-IR" dirty="0">
              <a:effectLst>
                <a:glow rad="127000">
                  <a:schemeClr val="bg1"/>
                </a:glow>
              </a:effectLst>
            </a:endParaRPr>
          </a:p>
        </p:txBody>
      </p:sp>
    </p:spTree>
    <p:extLst>
      <p:ext uri="{BB962C8B-B14F-4D97-AF65-F5344CB8AC3E}">
        <p14:creationId xmlns:p14="http://schemas.microsoft.com/office/powerpoint/2010/main" val="8677038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7744" y="908720"/>
            <a:ext cx="5904656" cy="5632311"/>
          </a:xfrm>
          <a:prstGeom prst="rect">
            <a:avLst/>
          </a:prstGeom>
        </p:spPr>
        <p:txBody>
          <a:bodyPr wrap="square">
            <a:spAutoFit/>
          </a:bodyPr>
          <a:lstStyle/>
          <a:p>
            <a:r>
              <a:rPr lang="fa-IR" sz="36000" dirty="0">
                <a:cs typeface="B Kidnap" panose="00000400000000000000" pitchFamily="2" charset="-78"/>
              </a:rPr>
              <a:t>؟</a:t>
            </a:r>
          </a:p>
        </p:txBody>
      </p:sp>
      <p:sp>
        <p:nvSpPr>
          <p:cNvPr id="5" name="Rectangle 4"/>
          <p:cNvSpPr/>
          <p:nvPr/>
        </p:nvSpPr>
        <p:spPr>
          <a:xfrm>
            <a:off x="300969" y="620688"/>
            <a:ext cx="8843031" cy="501675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lvl="0" algn="ctr">
              <a:lnSpc>
                <a:spcPct val="200000"/>
              </a:lnSpc>
              <a:defRPr/>
            </a:pPr>
            <a:r>
              <a:rPr lang="fa-IR" sz="2800" dirty="0" smtClean="0">
                <a:ln w="0"/>
                <a:solidFill>
                  <a:schemeClr val="bg1"/>
                </a:solidFill>
                <a:effectLst>
                  <a:glow rad="127000">
                    <a:schemeClr val="tx1"/>
                  </a:glow>
                  <a:outerShdw blurRad="38100" dist="19050" dir="2700000" algn="tl" rotWithShape="0">
                    <a:schemeClr val="dk1">
                      <a:alpha val="40000"/>
                    </a:schemeClr>
                  </a:outerShdw>
                </a:effectLst>
                <a:cs typeface="B Titr" panose="00000700000000000000" pitchFamily="2" charset="-78"/>
              </a:rPr>
              <a:t>چکار </a:t>
            </a:r>
            <a:r>
              <a:rPr lang="fa-IR" sz="2800" dirty="0">
                <a:ln w="0"/>
                <a:solidFill>
                  <a:schemeClr val="bg1"/>
                </a:solidFill>
                <a:effectLst>
                  <a:glow rad="127000">
                    <a:schemeClr val="tx1"/>
                  </a:glow>
                  <a:outerShdw blurRad="38100" dist="19050" dir="2700000" algn="tl" rotWithShape="0">
                    <a:schemeClr val="dk1">
                      <a:alpha val="40000"/>
                    </a:schemeClr>
                  </a:outerShdw>
                </a:effectLst>
                <a:cs typeface="B Titr" panose="00000700000000000000" pitchFamily="2" charset="-78"/>
              </a:rPr>
              <a:t>کنیم که دلداده ی خدا بشیم؟!</a:t>
            </a:r>
          </a:p>
          <a:p>
            <a:pPr lvl="0" algn="ctr">
              <a:lnSpc>
                <a:spcPct val="200000"/>
              </a:lnSpc>
              <a:defRPr/>
            </a:pPr>
            <a:r>
              <a:rPr lang="fa-IR" sz="2800" dirty="0">
                <a:ln w="0"/>
                <a:solidFill>
                  <a:schemeClr val="bg1"/>
                </a:solidFill>
                <a:effectLst>
                  <a:glow rad="127000">
                    <a:schemeClr val="tx1"/>
                  </a:glow>
                  <a:outerShdw blurRad="38100" dist="19050" dir="2700000" algn="tl" rotWithShape="0">
                    <a:schemeClr val="dk1">
                      <a:alpha val="40000"/>
                    </a:schemeClr>
                  </a:outerShdw>
                </a:effectLst>
                <a:cs typeface="B Titr" panose="00000700000000000000" pitchFamily="2" charset="-78"/>
              </a:rPr>
              <a:t>چکار کنیم که دلمون مجذوب خدا و امام زمان شه؟!</a:t>
            </a:r>
          </a:p>
          <a:p>
            <a:pPr lvl="0" algn="ctr">
              <a:lnSpc>
                <a:spcPct val="200000"/>
              </a:lnSpc>
              <a:defRPr/>
            </a:pPr>
            <a:r>
              <a:rPr lang="fa-IR" sz="2800" dirty="0">
                <a:ln w="0"/>
                <a:solidFill>
                  <a:schemeClr val="bg1"/>
                </a:solidFill>
                <a:effectLst>
                  <a:glow rad="127000">
                    <a:schemeClr val="tx1"/>
                  </a:glow>
                  <a:outerShdw blurRad="38100" dist="19050" dir="2700000" algn="tl" rotWithShape="0">
                    <a:schemeClr val="dk1">
                      <a:alpha val="40000"/>
                    </a:schemeClr>
                  </a:outerShdw>
                </a:effectLst>
                <a:cs typeface="B Titr" panose="00000700000000000000" pitchFamily="2" charset="-78"/>
              </a:rPr>
              <a:t>چکار کنیم که دلی که دادیم رو پس نگیریم؟</a:t>
            </a:r>
          </a:p>
          <a:p>
            <a:pPr lvl="0" algn="ctr">
              <a:lnSpc>
                <a:spcPct val="200000"/>
              </a:lnSpc>
              <a:defRPr/>
            </a:pPr>
            <a:r>
              <a:rPr lang="fa-IR" sz="2800" dirty="0">
                <a:ln w="0"/>
                <a:solidFill>
                  <a:schemeClr val="bg1"/>
                </a:solidFill>
                <a:effectLst>
                  <a:glow rad="127000">
                    <a:schemeClr val="tx1"/>
                  </a:glow>
                  <a:outerShdw blurRad="38100" dist="19050" dir="2700000" algn="tl" rotWithShape="0">
                    <a:schemeClr val="dk1">
                      <a:alpha val="40000"/>
                    </a:schemeClr>
                  </a:outerShdw>
                </a:effectLst>
                <a:cs typeface="B Titr" panose="00000700000000000000" pitchFamily="2" charset="-78"/>
              </a:rPr>
              <a:t>این شهدا چکار کردن اینجور دلداده ی خدا شدن؟</a:t>
            </a:r>
          </a:p>
          <a:p>
            <a:pPr lvl="0" algn="ctr">
              <a:lnSpc>
                <a:spcPct val="200000"/>
              </a:lnSpc>
              <a:defRPr/>
            </a:pPr>
            <a:r>
              <a:rPr lang="fa-IR" sz="4800" dirty="0">
                <a:ln w="0"/>
                <a:solidFill>
                  <a:srgbClr val="FFC000"/>
                </a:solidFill>
                <a:effectLst>
                  <a:glow rad="127000">
                    <a:schemeClr val="tx1"/>
                  </a:glow>
                  <a:outerShdw blurRad="38100" dist="19050" dir="2700000" algn="tl" rotWithShape="0">
                    <a:schemeClr val="dk1">
                      <a:alpha val="40000"/>
                    </a:schemeClr>
                  </a:outerShdw>
                </a:effectLst>
                <a:cs typeface="B Titr" panose="00000700000000000000" pitchFamily="2" charset="-78"/>
              </a:rPr>
              <a:t>بگذارید راهشو از خود </a:t>
            </a:r>
            <a:r>
              <a:rPr lang="fa-IR" sz="4800" dirty="0">
                <a:ln w="0"/>
                <a:solidFill>
                  <a:srgbClr val="FF0000"/>
                </a:solidFill>
                <a:effectLst>
                  <a:glow rad="127000">
                    <a:schemeClr val="tx1"/>
                  </a:glow>
                  <a:outerShdw blurRad="38100" dist="19050" dir="2700000" algn="tl" rotWithShape="0">
                    <a:schemeClr val="dk1">
                      <a:alpha val="40000"/>
                    </a:schemeClr>
                  </a:outerShdw>
                </a:effectLst>
                <a:cs typeface="B Titr" panose="00000700000000000000" pitchFamily="2" charset="-78"/>
              </a:rPr>
              <a:t>شهدا</a:t>
            </a:r>
            <a:r>
              <a:rPr lang="fa-IR" sz="4800" dirty="0">
                <a:ln w="0"/>
                <a:solidFill>
                  <a:srgbClr val="FFC000"/>
                </a:solidFill>
                <a:effectLst>
                  <a:glow rad="127000">
                    <a:schemeClr val="tx1"/>
                  </a:glow>
                  <a:outerShdw blurRad="38100" dist="19050" dir="2700000" algn="tl" rotWithShape="0">
                    <a:schemeClr val="dk1">
                      <a:alpha val="40000"/>
                    </a:schemeClr>
                  </a:outerShdw>
                </a:effectLst>
                <a:cs typeface="B Titr" panose="00000700000000000000" pitchFamily="2" charset="-78"/>
              </a:rPr>
              <a:t> براتون بگم </a:t>
            </a:r>
          </a:p>
        </p:txBody>
      </p:sp>
    </p:spTree>
    <p:extLst>
      <p:ext uri="{BB962C8B-B14F-4D97-AF65-F5344CB8AC3E}">
        <p14:creationId xmlns:p14="http://schemas.microsoft.com/office/powerpoint/2010/main" val="3898506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000"/>
                                        <p:tgtEl>
                                          <p:spTgt spid="5">
                                            <p:txEl>
                                              <p:pRg st="1" end="1"/>
                                            </p:txEl>
                                          </p:spTgt>
                                        </p:tgtEl>
                                      </p:cBhvr>
                                    </p:animEffect>
                                    <p:anim calcmode="lin" valueType="num">
                                      <p:cBhvr>
                                        <p:cTn id="15"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anim calcmode="lin" valueType="num">
                                      <p:cBhvr>
                                        <p:cTn id="22"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000"/>
                                        <p:tgtEl>
                                          <p:spTgt spid="5">
                                            <p:txEl>
                                              <p:pRg st="3" end="3"/>
                                            </p:txEl>
                                          </p:spTgt>
                                        </p:tgtEl>
                                      </p:cBhvr>
                                    </p:animEffect>
                                    <p:anim calcmode="lin" valueType="num">
                                      <p:cBhvr>
                                        <p:cTn id="29"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2000"/>
                                        <p:tgtEl>
                                          <p:spTgt spid="5">
                                            <p:txEl>
                                              <p:pRg st="4" end="4"/>
                                            </p:txEl>
                                          </p:spTgt>
                                        </p:tgtEl>
                                      </p:cBhvr>
                                    </p:animEffect>
                                    <p:anim calcmode="lin" valueType="num">
                                      <p:cBhvr>
                                        <p:cTn id="36"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977" r="24147" b="4226"/>
          <a:stretch/>
        </p:blipFill>
        <p:spPr>
          <a:xfrm>
            <a:off x="5076056" y="306859"/>
            <a:ext cx="3760588" cy="3873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1700808"/>
            <a:ext cx="3029965" cy="3874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2420888"/>
            <a:ext cx="3060548" cy="43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rot="20020533">
            <a:off x="1675063" y="1936542"/>
            <a:ext cx="6525212" cy="2525691"/>
          </a:xfrm>
          <a:prstGeom prst="rect">
            <a:avLst/>
          </a:prstGeom>
        </p:spPr>
        <p:txBody>
          <a:bodyPr wrap="square">
            <a:spAutoFit/>
          </a:bodyPr>
          <a:lstStyle/>
          <a:p>
            <a:pPr algn="just" rtl="1">
              <a:lnSpc>
                <a:spcPct val="150000"/>
              </a:lnSpc>
            </a:pPr>
            <a:r>
              <a:rPr lang="fa-IR" sz="11500" dirty="0" smtClean="0">
                <a:solidFill>
                  <a:srgbClr val="C00000"/>
                </a:solidFill>
                <a:effectLst>
                  <a:glow rad="127000">
                    <a:schemeClr val="bg1"/>
                  </a:glow>
                </a:effectLst>
                <a:cs typeface="B Titr" panose="00000700000000000000" pitchFamily="2" charset="-78"/>
              </a:rPr>
              <a:t>شهید </a:t>
            </a:r>
            <a:r>
              <a:rPr lang="fa-IR" sz="11500" dirty="0" smtClean="0">
                <a:solidFill>
                  <a:srgbClr val="00B050"/>
                </a:solidFill>
                <a:effectLst>
                  <a:glow rad="127000">
                    <a:schemeClr val="bg1"/>
                  </a:glow>
                </a:effectLst>
                <a:cs typeface="B Titr" panose="00000700000000000000" pitchFamily="2" charset="-78"/>
              </a:rPr>
              <a:t>عاشق</a:t>
            </a:r>
            <a:endParaRPr lang="fa-IR" sz="11500" dirty="0">
              <a:solidFill>
                <a:srgbClr val="00B050"/>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23138967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1256" y="692696"/>
            <a:ext cx="6192688" cy="5529719"/>
          </a:xfrm>
          <a:prstGeom prst="rect">
            <a:avLst/>
          </a:prstGeom>
          <a:solidFill>
            <a:schemeClr val="bg1">
              <a:alpha val="45000"/>
            </a:schemeClr>
          </a:solidFill>
        </p:spPr>
        <p:txBody>
          <a:bodyPr wrap="square">
            <a:spAutoFit/>
          </a:bodyPr>
          <a:lstStyle/>
          <a:p>
            <a:pPr indent="457200" algn="ctr" rtl="1">
              <a:lnSpc>
                <a:spcPct val="150000"/>
              </a:lnSpc>
              <a:spcAft>
                <a:spcPts val="800"/>
              </a:spcAft>
            </a:pPr>
            <a:r>
              <a:rPr lang="fa-IR" sz="2000" b="1" dirty="0">
                <a:latin typeface="Calibri" panose="020F0502020204030204" pitchFamily="34" charset="0"/>
                <a:ea typeface="Calibri" panose="020F0502020204030204" pitchFamily="34" charset="0"/>
                <a:cs typeface="B Titr" panose="00000700000000000000" pitchFamily="2" charset="-78"/>
              </a:rPr>
              <a:t>نوشته روی سنگ قبرشهید امیر حاج امینی:</a:t>
            </a:r>
            <a:endParaRPr lang="fa-IR" sz="2000" b="1" dirty="0">
              <a:latin typeface="Calibri" panose="020F0502020204030204" pitchFamily="34" charset="0"/>
              <a:ea typeface="Calibri" panose="020F0502020204030204" pitchFamily="34" charset="0"/>
              <a:cs typeface="B Titr" panose="00000700000000000000" pitchFamily="2" charset="-78"/>
            </a:endParaRP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سلام برخدا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و شهیدان خدا </a:t>
            </a:r>
            <a:endPar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endParaRP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و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بندگان پاک و مخلص او.</a:t>
            </a: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بعد از مدت ها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کشمکش</a:t>
            </a: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درونی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که هنوز هم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آزارم</a:t>
            </a: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می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دهد، برای رهایی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از</a:t>
            </a: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این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زجر، به این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نتیجه</a:t>
            </a:r>
          </a:p>
          <a:p>
            <a:pPr indent="457200" algn="just" rtl="1">
              <a:lnSpc>
                <a:spcPct val="150000"/>
              </a:lnSpc>
              <a:spcAft>
                <a:spcPts val="800"/>
              </a:spcAft>
            </a:pP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رسیده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ام و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آن </a:t>
            </a:r>
            <a:r>
              <a:rPr lang="fa-IR" sz="2000" b="1" dirty="0">
                <a:solidFill>
                  <a:srgbClr val="002060"/>
                </a:solidFill>
                <a:latin typeface="Calibri" panose="020F0502020204030204" pitchFamily="34" charset="0"/>
                <a:ea typeface="Calibri" panose="020F0502020204030204" pitchFamily="34" charset="0"/>
                <a:cs typeface="B Mitra" panose="00000400000000000000" pitchFamily="2" charset="-78"/>
              </a:rPr>
              <a:t>در این جمله خلاصه می شود: </a:t>
            </a:r>
          </a:p>
          <a:p>
            <a:pPr indent="457200" algn="ctr" rtl="1">
              <a:lnSpc>
                <a:spcPct val="150000"/>
              </a:lnSpc>
              <a:spcAft>
                <a:spcPts val="800"/>
              </a:spcAft>
            </a:pPr>
            <a:r>
              <a:rPr lang="fa-IR" sz="4000" b="1" dirty="0">
                <a:solidFill>
                  <a:srgbClr val="0070C0"/>
                </a:solidFill>
                <a:latin typeface="Calibri" panose="020F0502020204030204" pitchFamily="34" charset="0"/>
                <a:ea typeface="Calibri" panose="020F0502020204030204" pitchFamily="34" charset="0"/>
                <a:cs typeface="B Mitra" panose="00000400000000000000" pitchFamily="2" charset="-78"/>
              </a:rPr>
              <a:t>خدایا! عاشقم کن.</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1268760"/>
            <a:ext cx="2664289" cy="3772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5170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4488" b="20314"/>
          <a:stretch/>
        </p:blipFill>
        <p:spPr>
          <a:xfrm>
            <a:off x="2412737" y="354917"/>
            <a:ext cx="6757088" cy="6237312"/>
          </a:xfrm>
          <a:prstGeom prst="rect">
            <a:avLst/>
          </a:prstGeom>
          <a:solidFill>
            <a:schemeClr val="bg1"/>
          </a:solidFill>
          <a:ln>
            <a:noFill/>
          </a:ln>
          <a:effectLst>
            <a:softEdge rad="112500"/>
          </a:effectLst>
        </p:spPr>
      </p:pic>
      <p:sp>
        <p:nvSpPr>
          <p:cNvPr id="2" name="Rectangle 1"/>
          <p:cNvSpPr/>
          <p:nvPr/>
        </p:nvSpPr>
        <p:spPr>
          <a:xfrm>
            <a:off x="2766945" y="908720"/>
            <a:ext cx="6048672" cy="5375831"/>
          </a:xfrm>
          <a:prstGeom prst="rect">
            <a:avLst/>
          </a:prstGeom>
          <a:solidFill>
            <a:schemeClr val="tx1">
              <a:alpha val="45000"/>
            </a:schemeClr>
          </a:solidFill>
        </p:spPr>
        <p:txBody>
          <a:bodyPr wrap="square">
            <a:spAutoFit/>
          </a:bodyPr>
          <a:lstStyle/>
          <a:p>
            <a:pPr indent="457200" algn="just" rtl="1">
              <a:lnSpc>
                <a:spcPct val="150000"/>
              </a:lnSpc>
              <a:spcAft>
                <a:spcPts val="800"/>
              </a:spcAft>
            </a:pPr>
            <a:r>
              <a:rPr lang="fa-IR" sz="2000" b="1" dirty="0" smtClean="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از </a:t>
            </a: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این که بنده بد و گنه کار خدایم، سخت شرمنده ام و وقتی یاد گناهانم می افتم، آرزوی مرگ می کنم؛ ولی باز چاره ام نمی شود. </a:t>
            </a: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به راستی که (ان الانسان لفی خسر) هیچ برگ برنده ای ندارم که رو کنم؛ جز این که دلم را به دو چیز خوش کرده ام؛</a:t>
            </a:r>
            <a:endParaRPr lang="en-US"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endParaRPr>
          </a:p>
          <a:p>
            <a:pPr indent="457200" algn="just" rtl="1">
              <a:lnSpc>
                <a:spcPct val="150000"/>
              </a:lnSpc>
              <a:spcAft>
                <a:spcPts val="800"/>
              </a:spcAft>
            </a:pP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	یکی این که با این همه گناه، دوباره مرا به سرزمین پاک و اخلاص و صفا و محبت باز گرداند؛ پس لابد دوستم دارد و سر به سرم می گذارد؛ هر چند که چشم دلم کور است و نمی بینم و احساسش نمی کنم؛ اگر چنین نبود، پس چرا مرا به این جا آورد؟</a:t>
            </a:r>
            <a:endParaRPr lang="en-US"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endParaRPr>
          </a:p>
          <a:p>
            <a:pPr indent="457200" algn="just" rtl="1">
              <a:lnSpc>
                <a:spcPct val="150000"/>
              </a:lnSpc>
              <a:spcAft>
                <a:spcPts val="800"/>
              </a:spcAft>
            </a:pP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	دوم این که قلبی رئوف و مهربان دارم و با همه بدی هایم، بسیار دلسوزم</a:t>
            </a:r>
            <a:r>
              <a:rPr lang="en-US"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 </a:t>
            </a: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لحظه ای حاضر به تحمل هر گونه رنجی نمی شوم؛ بله به این دو چیز دلم را خوش کرده ام</a:t>
            </a:r>
            <a:r>
              <a:rPr lang="en-US"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a:t>
            </a:r>
          </a:p>
        </p:txBody>
      </p:sp>
    </p:spTree>
    <p:extLst>
      <p:ext uri="{BB962C8B-B14F-4D97-AF65-F5344CB8AC3E}">
        <p14:creationId xmlns:p14="http://schemas.microsoft.com/office/powerpoint/2010/main" val="1304917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عتکاف،تمرینی برای مراقبت از خود حضرت آق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8510"/>
          <a:stretch/>
        </p:blipFill>
        <p:spPr>
          <a:xfrm>
            <a:off x="1907704" y="1988840"/>
            <a:ext cx="6856203" cy="3528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2267744" y="980728"/>
            <a:ext cx="6408712" cy="707886"/>
          </a:xfrm>
          <a:prstGeom prst="rect">
            <a:avLst/>
          </a:prstGeom>
          <a:solidFill>
            <a:srgbClr val="002060"/>
          </a:solidFill>
          <a:ln>
            <a:noFill/>
          </a:ln>
          <a:effectLst>
            <a:outerShdw blurRad="184150" dist="241300" dir="11520000" sx="110000" sy="110000" algn="ctr">
              <a:srgbClr val="000000">
                <a:alpha val="18000"/>
              </a:srgbClr>
            </a:outerShdw>
          </a:effectLst>
          <a:scene3d>
            <a:camera prst="orthographicFront">
              <a:rot lat="0" lon="0" rev="0"/>
            </a:camera>
            <a:lightRig rig="flat" dir="t">
              <a:rot lat="0" lon="0" rev="3600000"/>
            </a:lightRig>
          </a:scene3d>
        </p:spPr>
        <p:style>
          <a:lnRef idx="0">
            <a:schemeClr val="accent5"/>
          </a:lnRef>
          <a:fillRef idx="3">
            <a:schemeClr val="accent5"/>
          </a:fillRef>
          <a:effectRef idx="3">
            <a:schemeClr val="accent5"/>
          </a:effectRef>
          <a:fontRef idx="minor">
            <a:schemeClr val="lt1"/>
          </a:fontRef>
        </p:style>
        <p:txBody>
          <a:bodyPr wrap="square" rtlCol="0">
            <a:spAutoFit/>
          </a:bodyPr>
          <a:lstStyle/>
          <a:p>
            <a:pPr lvl="1" algn="r" rtl="1"/>
            <a:r>
              <a:rPr lang="fa-IR" sz="4000" dirty="0" smtClean="0">
                <a:solidFill>
                  <a:schemeClr val="bg1"/>
                </a:solidFill>
                <a:cs typeface="B Titr" panose="00000700000000000000" pitchFamily="2" charset="-78"/>
              </a:rPr>
              <a:t>اعتکاف یعنی تمرین خود سازی</a:t>
            </a:r>
            <a:endParaRPr lang="en-US" sz="4000" dirty="0">
              <a:solidFill>
                <a:schemeClr val="bg1"/>
              </a:solidFill>
              <a:cs typeface="B Titr" panose="00000700000000000000" pitchFamily="2" charset="-78"/>
            </a:endParaRPr>
          </a:p>
        </p:txBody>
      </p:sp>
    </p:spTree>
    <p:extLst>
      <p:ext uri="{BB962C8B-B14F-4D97-AF65-F5344CB8AC3E}">
        <p14:creationId xmlns:p14="http://schemas.microsoft.com/office/powerpoint/2010/main" val="2310200387"/>
      </p:ext>
    </p:extLst>
  </p:cSld>
  <p:clrMapOvr>
    <a:masterClrMapping/>
  </p:clrMapOvr>
  <p:transition spd="slow">
    <p:push dir="u"/>
  </p:transition>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4488" b="20314"/>
          <a:stretch/>
        </p:blipFill>
        <p:spPr>
          <a:xfrm>
            <a:off x="4579316" y="116632"/>
            <a:ext cx="4446494" cy="4104456"/>
          </a:xfrm>
          <a:prstGeom prst="rect">
            <a:avLst/>
          </a:prstGeom>
          <a:solidFill>
            <a:schemeClr val="bg1"/>
          </a:solidFill>
          <a:ln>
            <a:noFill/>
          </a:ln>
          <a:effectLst>
            <a:softEdge rad="112500"/>
          </a:effectLst>
        </p:spPr>
      </p:pic>
      <p:sp>
        <p:nvSpPr>
          <p:cNvPr id="6" name="Rectangle 5"/>
          <p:cNvSpPr/>
          <p:nvPr/>
        </p:nvSpPr>
        <p:spPr>
          <a:xfrm>
            <a:off x="2051720" y="1484784"/>
            <a:ext cx="6534472" cy="4452501"/>
          </a:xfrm>
          <a:prstGeom prst="rect">
            <a:avLst/>
          </a:prstGeom>
          <a:solidFill>
            <a:schemeClr val="tx1">
              <a:alpha val="45000"/>
            </a:schemeClr>
          </a:solidFill>
        </p:spPr>
        <p:txBody>
          <a:bodyPr wrap="square">
            <a:spAutoFit/>
          </a:bodyPr>
          <a:lstStyle/>
          <a:p>
            <a:pPr indent="457200" algn="just" rtl="1">
              <a:lnSpc>
                <a:spcPct val="150000"/>
              </a:lnSpc>
              <a:spcAft>
                <a:spcPts val="800"/>
              </a:spcAft>
            </a:pPr>
            <a:r>
              <a:rPr lang="fa-IR" sz="2000" b="1" dirty="0" smtClean="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ای </a:t>
            </a: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کسانی که این نوشته را یا این سوز دلم یا در اصل این خواهش و تقاضای عاجزانه را می خوانید: </a:t>
            </a:r>
          </a:p>
          <a:p>
            <a:pPr indent="457200" algn="just" rtl="1">
              <a:lnSpc>
                <a:spcPct val="150000"/>
              </a:lnSpc>
              <a:spcAft>
                <a:spcPts val="800"/>
              </a:spcAft>
            </a:pP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	اگر من به آرزویم رسیدم و دل از این دنیا کندم، بدانید که نالایق ترین بنده ها هم می توانند به خواست او به بالاترین درجات دست یابند؛ البته در این امر شکی نیست؛ ولی بار دیگر به عینه دیده اید که یک بنده گنه کار خدا به آرزویش رسیده است</a:t>
            </a:r>
            <a:r>
              <a:rPr lang="en-US" sz="2000" b="1" dirty="0" smtClean="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a:t>
            </a:r>
            <a:endPar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endParaRPr>
          </a:p>
          <a:p>
            <a:pPr indent="457200" algn="just" rtl="1">
              <a:lnSpc>
                <a:spcPct val="150000"/>
              </a:lnSpc>
              <a:spcAft>
                <a:spcPts val="800"/>
              </a:spcAft>
            </a:pPr>
            <a:r>
              <a:rPr lang="fa-IR" sz="2000" b="1" dirty="0">
                <a:effectLst>
                  <a:glow rad="127000">
                    <a:schemeClr val="bg1"/>
                  </a:glow>
                </a:effectLst>
                <a:latin typeface="Calibri" panose="020F0502020204030204" pitchFamily="34" charset="0"/>
                <a:ea typeface="Calibri" panose="020F0502020204030204" pitchFamily="34" charset="0"/>
                <a:cs typeface="B Mitra" panose="00000400000000000000" pitchFamily="2" charset="-78"/>
              </a:rPr>
              <a:t>	حال که به عینه دیدید، شما را به خدا قسم، عاجزانه التماس و استدعا می کنمبیایید و به خاکش بیفتید؛ زار زار گریه کنید و امیدوار به بخشایش و کرمش باشید و با او آشتی کنید؛ </a:t>
            </a:r>
          </a:p>
        </p:txBody>
      </p:sp>
    </p:spTree>
    <p:extLst>
      <p:ext uri="{BB962C8B-B14F-4D97-AF65-F5344CB8AC3E}">
        <p14:creationId xmlns:p14="http://schemas.microsoft.com/office/powerpoint/2010/main" val="37916103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979712" y="260648"/>
            <a:ext cx="6895349" cy="6480720"/>
          </a:xfrm>
          <a:prstGeom prst="rect">
            <a:avLst/>
          </a:prstGeom>
        </p:spPr>
      </p:pic>
    </p:spTree>
    <p:extLst>
      <p:ext uri="{BB962C8B-B14F-4D97-AF65-F5344CB8AC3E}">
        <p14:creationId xmlns:p14="http://schemas.microsoft.com/office/powerpoint/2010/main" val="3645568083"/>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843808" y="1820"/>
            <a:ext cx="3727267" cy="13619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rtl="1">
              <a:lnSpc>
                <a:spcPct val="150000"/>
              </a:lnSpc>
            </a:pPr>
            <a:r>
              <a:rPr lang="fa-IR" sz="6000" b="1" dirty="0">
                <a:solidFill>
                  <a:srgbClr val="92D050"/>
                </a:solidFill>
                <a:effectLst>
                  <a:glow rad="127000">
                    <a:schemeClr val="tx1"/>
                  </a:glow>
                </a:effectLst>
                <a:cs typeface="B Titr" panose="00000700000000000000" pitchFamily="2" charset="-78"/>
              </a:rPr>
              <a:t>عاشق</a:t>
            </a:r>
            <a:r>
              <a:rPr lang="fa-IR" sz="6000" b="1" dirty="0">
                <a:solidFill>
                  <a:schemeClr val="bg1"/>
                </a:solidFill>
                <a:effectLst>
                  <a:glow rad="127000">
                    <a:schemeClr val="tx1"/>
                  </a:glow>
                </a:effectLst>
                <a:cs typeface="B Titr" panose="00000700000000000000" pitchFamily="2" charset="-78"/>
              </a:rPr>
              <a:t> </a:t>
            </a:r>
            <a:r>
              <a:rPr lang="fa-IR" sz="6000" b="1" dirty="0">
                <a:solidFill>
                  <a:schemeClr val="accent3">
                    <a:lumMod val="60000"/>
                    <a:lumOff val="40000"/>
                  </a:schemeClr>
                </a:solidFill>
                <a:effectLst>
                  <a:glow rad="127000">
                    <a:schemeClr val="tx1"/>
                  </a:glow>
                </a:effectLst>
                <a:cs typeface="B Titr" panose="00000700000000000000" pitchFamily="2" charset="-78"/>
              </a:rPr>
              <a:t>شدن</a:t>
            </a:r>
          </a:p>
        </p:txBody>
      </p:sp>
      <p:sp>
        <p:nvSpPr>
          <p:cNvPr id="2" name="Rectangle 1"/>
          <p:cNvSpPr/>
          <p:nvPr/>
        </p:nvSpPr>
        <p:spPr>
          <a:xfrm>
            <a:off x="251520" y="1700808"/>
            <a:ext cx="8550696" cy="3970318"/>
          </a:xfrm>
          <a:prstGeom prst="rect">
            <a:avLst/>
          </a:prstGeom>
        </p:spPr>
        <p:txBody>
          <a:bodyPr wrap="square">
            <a:spAutoFit/>
          </a:bodyPr>
          <a:lstStyle/>
          <a:p>
            <a:pPr lvl="0" algn="r" rtl="1">
              <a:lnSpc>
                <a:spcPct val="150000"/>
              </a:lnSpc>
            </a:pPr>
            <a:r>
              <a:rPr lang="fa-IR" sz="2800" b="1" dirty="0">
                <a:solidFill>
                  <a:schemeClr val="bg1"/>
                </a:solidFill>
                <a:effectLst>
                  <a:glow rad="127000">
                    <a:schemeClr val="tx1"/>
                  </a:glow>
                </a:effectLst>
                <a:cs typeface="B Zar" panose="00000400000000000000" pitchFamily="2" charset="-78"/>
              </a:rPr>
              <a:t>عاشق </a:t>
            </a:r>
            <a:r>
              <a:rPr lang="fa-IR" sz="2800" b="1" dirty="0">
                <a:solidFill>
                  <a:schemeClr val="bg1"/>
                </a:solidFill>
                <a:effectLst>
                  <a:glow rad="127000">
                    <a:schemeClr val="tx1"/>
                  </a:glow>
                </a:effectLst>
                <a:cs typeface="B Zar" panose="00000400000000000000" pitchFamily="2" charset="-78"/>
              </a:rPr>
              <a:t>شو ور نه روزی کار جهان سرآید</a:t>
            </a:r>
          </a:p>
          <a:p>
            <a:pPr lvl="0">
              <a:lnSpc>
                <a:spcPct val="150000"/>
              </a:lnSpc>
            </a:pPr>
            <a:r>
              <a:rPr lang="fa-IR" sz="2800" b="1" dirty="0">
                <a:solidFill>
                  <a:schemeClr val="bg1"/>
                </a:solidFill>
                <a:effectLst>
                  <a:glow rad="127000">
                    <a:schemeClr val="tx1"/>
                  </a:glow>
                </a:effectLst>
                <a:cs typeface="B Zar" panose="00000400000000000000" pitchFamily="2" charset="-78"/>
              </a:rPr>
              <a:t>ناخوانده نقش مقصود، از کارگاه </a:t>
            </a:r>
            <a:r>
              <a:rPr lang="fa-IR" sz="2800" b="1" dirty="0">
                <a:solidFill>
                  <a:schemeClr val="bg1"/>
                </a:solidFill>
                <a:effectLst>
                  <a:glow rad="127000">
                    <a:schemeClr val="tx1"/>
                  </a:glow>
                </a:effectLst>
                <a:cs typeface="B Zar" panose="00000400000000000000" pitchFamily="2" charset="-78"/>
              </a:rPr>
              <a:t>هستی</a:t>
            </a:r>
          </a:p>
          <a:p>
            <a:pPr algn="r" rtl="1">
              <a:lnSpc>
                <a:spcPct val="150000"/>
              </a:lnSpc>
            </a:pPr>
            <a:r>
              <a:rPr lang="fa-IR" sz="2800" b="1" dirty="0">
                <a:solidFill>
                  <a:schemeClr val="bg1"/>
                </a:solidFill>
                <a:effectLst>
                  <a:glow rad="127000">
                    <a:schemeClr val="tx1"/>
                  </a:glow>
                </a:effectLst>
                <a:cs typeface="B Zar" panose="00000400000000000000" pitchFamily="2" charset="-78"/>
              </a:rPr>
              <a:t>طبیب عشق مسیحا دم است و مشفق </a:t>
            </a:r>
            <a:r>
              <a:rPr lang="fa-IR" sz="2800" b="1" dirty="0" smtClean="0">
                <a:solidFill>
                  <a:schemeClr val="bg1"/>
                </a:solidFill>
                <a:effectLst>
                  <a:glow rad="127000">
                    <a:schemeClr val="tx1"/>
                  </a:glow>
                </a:effectLst>
                <a:cs typeface="B Zar" panose="00000400000000000000" pitchFamily="2" charset="-78"/>
              </a:rPr>
              <a:t>لیک</a:t>
            </a:r>
          </a:p>
          <a:p>
            <a:pPr rtl="1">
              <a:lnSpc>
                <a:spcPct val="150000"/>
              </a:lnSpc>
            </a:pPr>
            <a:r>
              <a:rPr lang="fa-IR" sz="2800" b="1" dirty="0" smtClean="0">
                <a:solidFill>
                  <a:schemeClr val="bg1"/>
                </a:solidFill>
                <a:effectLst>
                  <a:glow rad="127000">
                    <a:schemeClr val="tx1"/>
                  </a:glow>
                </a:effectLst>
                <a:cs typeface="B Zar" panose="00000400000000000000" pitchFamily="2" charset="-78"/>
              </a:rPr>
              <a:t>چو </a:t>
            </a:r>
            <a:r>
              <a:rPr lang="fa-IR" sz="2800" b="1" dirty="0">
                <a:solidFill>
                  <a:schemeClr val="bg1"/>
                </a:solidFill>
                <a:effectLst>
                  <a:glow rad="127000">
                    <a:schemeClr val="tx1"/>
                  </a:glow>
                </a:effectLst>
                <a:cs typeface="B Zar" panose="00000400000000000000" pitchFamily="2" charset="-78"/>
              </a:rPr>
              <a:t>درد در تو نبیند که را دوا </a:t>
            </a:r>
            <a:r>
              <a:rPr lang="fa-IR" sz="2800" b="1" dirty="0" smtClean="0">
                <a:solidFill>
                  <a:schemeClr val="bg1"/>
                </a:solidFill>
                <a:effectLst>
                  <a:glow rad="127000">
                    <a:schemeClr val="tx1"/>
                  </a:glow>
                </a:effectLst>
                <a:cs typeface="B Zar" panose="00000400000000000000" pitchFamily="2" charset="-78"/>
              </a:rPr>
              <a:t>بکند</a:t>
            </a:r>
            <a:endParaRPr lang="fa-IR" sz="2800" b="1" dirty="0">
              <a:solidFill>
                <a:schemeClr val="bg1"/>
              </a:solidFill>
              <a:effectLst>
                <a:glow rad="127000">
                  <a:schemeClr val="tx1"/>
                </a:glow>
              </a:effectLst>
              <a:cs typeface="B Zar" panose="00000400000000000000" pitchFamily="2" charset="-78"/>
            </a:endParaRPr>
          </a:p>
          <a:p>
            <a:pPr lvl="0" algn="r" rtl="1">
              <a:lnSpc>
                <a:spcPct val="150000"/>
              </a:lnSpc>
            </a:pPr>
            <a:r>
              <a:rPr lang="fa-IR" sz="2800" b="1" dirty="0">
                <a:solidFill>
                  <a:schemeClr val="bg1"/>
                </a:solidFill>
                <a:effectLst>
                  <a:glow rad="127000">
                    <a:schemeClr val="tx1"/>
                  </a:glow>
                </a:effectLst>
                <a:cs typeface="B Zar" panose="00000400000000000000" pitchFamily="2" charset="-78"/>
              </a:rPr>
              <a:t>عاشق که شد که یاربه حالش نظر نکرد</a:t>
            </a:r>
            <a:r>
              <a:rPr lang="fa-IR" sz="2800" b="1" dirty="0" smtClean="0">
                <a:solidFill>
                  <a:schemeClr val="bg1"/>
                </a:solidFill>
                <a:effectLst>
                  <a:glow rad="127000">
                    <a:schemeClr val="tx1"/>
                  </a:glow>
                </a:effectLst>
                <a:cs typeface="B Zar" panose="00000400000000000000" pitchFamily="2" charset="-78"/>
              </a:rPr>
              <a:t>؟!</a:t>
            </a:r>
          </a:p>
          <a:p>
            <a:pPr lvl="0" rtl="1">
              <a:lnSpc>
                <a:spcPct val="150000"/>
              </a:lnSpc>
            </a:pPr>
            <a:r>
              <a:rPr lang="fa-IR" sz="2800" b="1" dirty="0" smtClean="0">
                <a:solidFill>
                  <a:schemeClr val="bg1"/>
                </a:solidFill>
                <a:effectLst>
                  <a:glow rad="127000">
                    <a:schemeClr val="tx1"/>
                  </a:glow>
                </a:effectLst>
                <a:cs typeface="B Zar" panose="00000400000000000000" pitchFamily="2" charset="-78"/>
              </a:rPr>
              <a:t>ای </a:t>
            </a:r>
            <a:r>
              <a:rPr lang="fa-IR" sz="2800" b="1" dirty="0">
                <a:solidFill>
                  <a:schemeClr val="bg1"/>
                </a:solidFill>
                <a:effectLst>
                  <a:glow rad="127000">
                    <a:schemeClr val="tx1"/>
                  </a:glow>
                </a:effectLst>
                <a:cs typeface="B Zar" panose="00000400000000000000" pitchFamily="2" charset="-78"/>
              </a:rPr>
              <a:t>خواجه درد نیست وگرنه طبیب  </a:t>
            </a:r>
            <a:r>
              <a:rPr lang="fa-IR" sz="2800" b="1" dirty="0" smtClean="0">
                <a:solidFill>
                  <a:schemeClr val="bg1"/>
                </a:solidFill>
                <a:effectLst>
                  <a:glow rad="127000">
                    <a:schemeClr val="tx1"/>
                  </a:glow>
                </a:effectLst>
                <a:cs typeface="B Zar" panose="00000400000000000000" pitchFamily="2" charset="-78"/>
              </a:rPr>
              <a:t>هست</a:t>
            </a:r>
            <a:endParaRPr lang="fa-IR" sz="2800" b="1" dirty="0">
              <a:solidFill>
                <a:schemeClr val="bg1"/>
              </a:solidFill>
              <a:effectLst>
                <a:glow rad="127000">
                  <a:schemeClr val="tx1"/>
                </a:glow>
              </a:effectLst>
              <a:cs typeface="B Zar" panose="00000400000000000000" pitchFamily="2" charset="-78"/>
            </a:endParaRPr>
          </a:p>
        </p:txBody>
      </p:sp>
    </p:spTree>
    <p:extLst>
      <p:ext uri="{BB962C8B-B14F-4D97-AF65-F5344CB8AC3E}">
        <p14:creationId xmlns:p14="http://schemas.microsoft.com/office/powerpoint/2010/main" val="222010339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1000"/>
                                        <p:tgtEl>
                                          <p:spTgt spid="2">
                                            <p:txEl>
                                              <p:pRg st="5" end="5"/>
                                            </p:txEl>
                                          </p:spTgt>
                                        </p:tgtEl>
                                      </p:cBhvr>
                                    </p:animEffect>
                                    <p:anim calcmode="lin" valueType="num">
                                      <p:cBhvr>
                                        <p:cTn id="4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949251"/>
            <a:ext cx="4063381" cy="2708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689" y="87546"/>
            <a:ext cx="3773700" cy="2866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2728178"/>
            <a:ext cx="3776566" cy="2669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3970922"/>
            <a:ext cx="3957122" cy="2852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rot="1996868">
            <a:off x="1121444" y="3146493"/>
            <a:ext cx="8433360" cy="10233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defPPr>
              <a:defRPr lang="en-US"/>
            </a:defPPr>
            <a:lvl1pPr algn="ctr" rtl="1">
              <a:lnSpc>
                <a:spcPct val="150000"/>
              </a:lnSpc>
              <a:defRPr sz="6000" b="1">
                <a:solidFill>
                  <a:srgbClr val="92D050"/>
                </a:solidFill>
                <a:effectLst>
                  <a:glow rad="127000">
                    <a:schemeClr val="tx1"/>
                  </a:glow>
                </a:effectLst>
                <a:cs typeface="B Titr" panose="00000700000000000000" pitchFamily="2" charset="-78"/>
              </a:defRPr>
            </a:lvl1pPr>
          </a:lstStyle>
          <a:p>
            <a:r>
              <a:rPr lang="fa-IR" sz="4400" dirty="0">
                <a:solidFill>
                  <a:srgbClr val="FF0000"/>
                </a:solidFill>
              </a:rPr>
              <a:t>شهدا کسانی بودن که عاشق خدا شدن</a:t>
            </a:r>
            <a:endParaRPr lang="en-US" sz="4400" dirty="0">
              <a:solidFill>
                <a:srgbClr val="FF0000"/>
              </a:solidFill>
            </a:endParaRPr>
          </a:p>
        </p:txBody>
      </p:sp>
    </p:spTree>
    <p:extLst>
      <p:ext uri="{BB962C8B-B14F-4D97-AF65-F5344CB8AC3E}">
        <p14:creationId xmlns:p14="http://schemas.microsoft.com/office/powerpoint/2010/main" val="2034215149"/>
      </p:ext>
    </p:extLst>
  </p:cSld>
  <p:clrMapOvr>
    <a:masterClrMapping/>
  </p:clrMapOvr>
  <mc:AlternateContent xmlns:mc="http://schemas.openxmlformats.org/markup-compatibility/2006">
    <mc:Choice xmlns:p15="http://schemas.microsoft.com/office/powerpoint/2012/main" Requires="p15">
      <p:transition spd="slow">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30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4000"/>
                            </p:stCondLst>
                            <p:childTnLst>
                              <p:par>
                                <p:cTn id="27" presetID="31"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2771800" y="1268760"/>
            <a:ext cx="4896544" cy="2160240"/>
          </a:xfrm>
          <a:prstGeom prst="downArrowCallout">
            <a:avLst>
              <a:gd name="adj1" fmla="val 26904"/>
              <a:gd name="adj2" fmla="val 115382"/>
              <a:gd name="adj3" fmla="val 25000"/>
              <a:gd name="adj4" fmla="val 6878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lnSpc>
                <a:spcPct val="150000"/>
              </a:lnSpc>
            </a:pPr>
            <a:r>
              <a:rPr lang="fa-IR" sz="3200" dirty="0">
                <a:solidFill>
                  <a:srgbClr val="FF1515"/>
                </a:solidFill>
                <a:effectLst>
                  <a:glow rad="127000">
                    <a:schemeClr val="bg1"/>
                  </a:glow>
                </a:effectLst>
                <a:cs typeface="B Titr" panose="00000700000000000000" pitchFamily="2" charset="-78"/>
              </a:rPr>
              <a:t>چکار کنیم ما هم مثل اولیاء الهی </a:t>
            </a:r>
          </a:p>
          <a:p>
            <a:pPr lvl="0" algn="ctr">
              <a:lnSpc>
                <a:spcPct val="150000"/>
              </a:lnSpc>
            </a:pPr>
            <a:r>
              <a:rPr lang="fa-IR" sz="3200" dirty="0">
                <a:solidFill>
                  <a:srgbClr val="FF1515"/>
                </a:solidFill>
                <a:effectLst>
                  <a:glow rad="127000">
                    <a:schemeClr val="bg1"/>
                  </a:glow>
                </a:effectLst>
                <a:cs typeface="B Titr" panose="00000700000000000000" pitchFamily="2" charset="-78"/>
              </a:rPr>
              <a:t>و شهدا عاشق خدا بشیم؟</a:t>
            </a:r>
            <a:endParaRPr lang="en-US" sz="3200" dirty="0">
              <a:solidFill>
                <a:srgbClr val="FF1515"/>
              </a:solidFill>
              <a:effectLst>
                <a:glow rad="127000">
                  <a:schemeClr val="bg1"/>
                </a:glow>
              </a:effectLst>
              <a:cs typeface="B Titr" panose="00000700000000000000" pitchFamily="2" charset="-78"/>
            </a:endParaRPr>
          </a:p>
        </p:txBody>
      </p:sp>
      <p:sp>
        <p:nvSpPr>
          <p:cNvPr id="4" name="Rounded Rectangle 3"/>
          <p:cNvSpPr/>
          <p:nvPr/>
        </p:nvSpPr>
        <p:spPr>
          <a:xfrm>
            <a:off x="1835696" y="3861048"/>
            <a:ext cx="6768752" cy="20882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lnSpc>
                <a:spcPct val="150000"/>
              </a:lnSpc>
            </a:pPr>
            <a:r>
              <a:rPr lang="fa-IR" sz="3600" dirty="0">
                <a:solidFill>
                  <a:schemeClr val="accent5">
                    <a:lumMod val="75000"/>
                  </a:schemeClr>
                </a:solidFill>
                <a:effectLst>
                  <a:glow rad="127000">
                    <a:schemeClr val="bg1"/>
                  </a:glow>
                </a:effectLst>
                <a:cs typeface="B Titr" panose="00000700000000000000" pitchFamily="2" charset="-78"/>
              </a:rPr>
              <a:t>عاشق باید عشقش را به معشوق ثابت کند </a:t>
            </a:r>
          </a:p>
          <a:p>
            <a:pPr lvl="0" algn="ctr" rtl="1">
              <a:lnSpc>
                <a:spcPct val="150000"/>
              </a:lnSpc>
            </a:pPr>
            <a:r>
              <a:rPr lang="fa-IR" sz="3600" dirty="0">
                <a:solidFill>
                  <a:schemeClr val="accent5">
                    <a:lumMod val="75000"/>
                  </a:schemeClr>
                </a:solidFill>
                <a:effectLst>
                  <a:glow rad="127000">
                    <a:schemeClr val="bg1"/>
                  </a:glow>
                </a:effectLst>
                <a:cs typeface="B Titr" panose="00000700000000000000" pitchFamily="2" charset="-78"/>
              </a:rPr>
              <a:t>و ثبات عشق قربانی می خواهد</a:t>
            </a:r>
            <a:endParaRPr lang="en-US" sz="3600" dirty="0">
              <a:solidFill>
                <a:schemeClr val="accent5">
                  <a:lumMod val="75000"/>
                </a:schemeClr>
              </a:solidFill>
              <a:effectLst>
                <a:glow rad="127000">
                  <a:schemeClr val="bg1"/>
                </a:glow>
              </a:effectLst>
              <a:cs typeface="B Titr" panose="00000700000000000000" pitchFamily="2" charset="-78"/>
            </a:endParaRPr>
          </a:p>
        </p:txBody>
      </p:sp>
    </p:spTree>
    <p:extLst>
      <p:ext uri="{BB962C8B-B14F-4D97-AF65-F5344CB8AC3E}">
        <p14:creationId xmlns:p14="http://schemas.microsoft.com/office/powerpoint/2010/main" val="29628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5411" y="101387"/>
            <a:ext cx="4392488" cy="8540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rtl="1">
              <a:lnSpc>
                <a:spcPct val="150000"/>
              </a:lnSpc>
            </a:pPr>
            <a:r>
              <a:rPr lang="fa-IR" sz="3600" b="1" dirty="0">
                <a:solidFill>
                  <a:srgbClr val="FFC000"/>
                </a:solidFill>
                <a:effectLst>
                  <a:glow rad="127000">
                    <a:schemeClr val="tx1"/>
                  </a:glow>
                </a:effectLst>
                <a:cs typeface="B Titr" panose="00000700000000000000" pitchFamily="2" charset="-78"/>
              </a:rPr>
              <a:t>یادمان باشد که ...</a:t>
            </a:r>
            <a:endParaRPr lang="en-US" sz="3600" b="1" dirty="0">
              <a:solidFill>
                <a:srgbClr val="FFC000"/>
              </a:solidFill>
              <a:effectLst>
                <a:glow rad="127000">
                  <a:schemeClr val="tx1"/>
                </a:glow>
              </a:effectLst>
              <a:cs typeface="B Titr" panose="00000700000000000000" pitchFamily="2" charset="-78"/>
            </a:endParaRPr>
          </a:p>
        </p:txBody>
      </p:sp>
      <p:sp>
        <p:nvSpPr>
          <p:cNvPr id="2" name="Rectangle 1"/>
          <p:cNvSpPr/>
          <p:nvPr/>
        </p:nvSpPr>
        <p:spPr>
          <a:xfrm>
            <a:off x="971600" y="987478"/>
            <a:ext cx="7893496" cy="2862322"/>
          </a:xfrm>
          <a:prstGeom prst="rect">
            <a:avLst/>
          </a:prstGeom>
        </p:spPr>
        <p:txBody>
          <a:bodyPr wrap="square">
            <a:spAutoFit/>
          </a:bodyPr>
          <a:lstStyle/>
          <a:p>
            <a:pPr marL="342900" indent="-342900" algn="r" rtl="1">
              <a:lnSpc>
                <a:spcPct val="150000"/>
              </a:lnSpc>
              <a:buFont typeface="Wingdings" panose="05000000000000000000" pitchFamily="2" charset="2"/>
              <a:buChar char="ü"/>
            </a:pPr>
            <a:r>
              <a:rPr lang="fa-IR" sz="2000" b="1" dirty="0">
                <a:solidFill>
                  <a:schemeClr val="bg1"/>
                </a:solidFill>
                <a:effectLst>
                  <a:glow rad="127000">
                    <a:schemeClr val="tx1"/>
                  </a:glow>
                </a:effectLst>
                <a:cs typeface="B Zar" panose="00000400000000000000" pitchFamily="2" charset="-78"/>
              </a:rPr>
              <a:t>من و شما در مسیر </a:t>
            </a:r>
            <a:r>
              <a:rPr lang="fa-IR" sz="2000" b="1" dirty="0">
                <a:solidFill>
                  <a:schemeClr val="bg1"/>
                </a:solidFill>
                <a:effectLst>
                  <a:glow rad="127000">
                    <a:schemeClr val="tx1"/>
                  </a:glow>
                </a:effectLst>
                <a:cs typeface="B Zar" panose="00000400000000000000" pitchFamily="2" charset="-78"/>
              </a:rPr>
              <a:t>عشق </a:t>
            </a:r>
            <a:r>
              <a:rPr lang="fa-IR" sz="2000" b="1" dirty="0">
                <a:solidFill>
                  <a:schemeClr val="bg1"/>
                </a:solidFill>
                <a:effectLst>
                  <a:glow rad="127000">
                    <a:schemeClr val="tx1"/>
                  </a:glow>
                </a:effectLst>
                <a:cs typeface="B Zar" panose="00000400000000000000" pitchFamily="2" charset="-78"/>
              </a:rPr>
              <a:t>معبود چه هزینه ایی داده ایم؟!</a:t>
            </a:r>
          </a:p>
          <a:p>
            <a:pPr marL="342900" indent="-342900" algn="r" rtl="1">
              <a:lnSpc>
                <a:spcPct val="150000"/>
              </a:lnSpc>
              <a:buFont typeface="Wingdings" panose="05000000000000000000" pitchFamily="2" charset="2"/>
              <a:buChar char="ü"/>
            </a:pPr>
            <a:r>
              <a:rPr lang="fa-IR" sz="2000" b="1" dirty="0">
                <a:solidFill>
                  <a:schemeClr val="bg1"/>
                </a:solidFill>
                <a:effectLst>
                  <a:glow rad="127000">
                    <a:schemeClr val="tx1"/>
                  </a:glow>
                </a:effectLst>
                <a:cs typeface="B Zar" panose="00000400000000000000" pitchFamily="2" charset="-78"/>
              </a:rPr>
              <a:t>من و شما برای اثبات عشقمان </a:t>
            </a:r>
            <a:r>
              <a:rPr lang="fa-IR" sz="2000" b="1" dirty="0">
                <a:solidFill>
                  <a:schemeClr val="bg1"/>
                </a:solidFill>
                <a:effectLst>
                  <a:glow rad="127000">
                    <a:schemeClr val="tx1"/>
                  </a:glow>
                </a:effectLst>
                <a:cs typeface="B Zar" panose="00000400000000000000" pitchFamily="2" charset="-78"/>
              </a:rPr>
              <a:t>چه </a:t>
            </a:r>
            <a:r>
              <a:rPr lang="fa-IR" sz="2000" b="1" dirty="0">
                <a:solidFill>
                  <a:schemeClr val="bg1"/>
                </a:solidFill>
                <a:effectLst>
                  <a:glow rad="127000">
                    <a:schemeClr val="tx1"/>
                  </a:glow>
                </a:effectLst>
                <a:cs typeface="B Zar" panose="00000400000000000000" pitchFamily="2" charset="-78"/>
              </a:rPr>
              <a:t>قربانی هایی ایم؟!</a:t>
            </a:r>
          </a:p>
          <a:p>
            <a:pPr marL="342900" indent="-342900" algn="r" rtl="1">
              <a:lnSpc>
                <a:spcPct val="150000"/>
              </a:lnSpc>
              <a:buFont typeface="Wingdings" panose="05000000000000000000" pitchFamily="2" charset="2"/>
              <a:buChar char="ü"/>
            </a:pPr>
            <a:r>
              <a:rPr lang="fa-IR" sz="2000" b="1" dirty="0">
                <a:solidFill>
                  <a:schemeClr val="bg1"/>
                </a:solidFill>
                <a:effectLst>
                  <a:glow rad="127000">
                    <a:schemeClr val="tx1"/>
                  </a:glow>
                </a:effectLst>
                <a:cs typeface="B Zar" panose="00000400000000000000" pitchFamily="2" charset="-78"/>
              </a:rPr>
              <a:t>یادمان باشد که با حلوا حلوا دهن شیرین نمیشود</a:t>
            </a:r>
          </a:p>
          <a:p>
            <a:pPr marL="342900" indent="-342900" algn="r" rtl="1">
              <a:lnSpc>
                <a:spcPct val="150000"/>
              </a:lnSpc>
              <a:buFont typeface="Wingdings" panose="05000000000000000000" pitchFamily="2" charset="2"/>
              <a:buChar char="ü"/>
            </a:pPr>
            <a:r>
              <a:rPr lang="fa-IR" sz="2000" b="1" dirty="0">
                <a:solidFill>
                  <a:schemeClr val="bg1"/>
                </a:solidFill>
                <a:effectLst>
                  <a:glow rad="127000">
                    <a:schemeClr val="tx1"/>
                  </a:glow>
                </a:effectLst>
                <a:cs typeface="B Zar" panose="00000400000000000000" pitchFamily="2" charset="-78"/>
              </a:rPr>
              <a:t>یادمان باشد انسان </a:t>
            </a:r>
            <a:r>
              <a:rPr lang="fa-IR" sz="2000" b="1" dirty="0" smtClean="0">
                <a:solidFill>
                  <a:schemeClr val="bg1"/>
                </a:solidFill>
                <a:effectLst>
                  <a:glow rad="127000">
                    <a:schemeClr val="tx1"/>
                  </a:glow>
                </a:effectLst>
                <a:cs typeface="B Zar" panose="00000400000000000000" pitchFamily="2" charset="-78"/>
              </a:rPr>
              <a:t>درمسیر </a:t>
            </a:r>
            <a:r>
              <a:rPr lang="fa-IR" sz="2000" b="1" dirty="0">
                <a:solidFill>
                  <a:schemeClr val="bg1"/>
                </a:solidFill>
                <a:effectLst>
                  <a:glow rad="127000">
                    <a:schemeClr val="tx1"/>
                  </a:glow>
                </a:effectLst>
                <a:cs typeface="B Zar" panose="00000400000000000000" pitchFamily="2" charset="-78"/>
              </a:rPr>
              <a:t>بندگی خداحضرت ابراهیم هم که باشد بایدقربانی بدهد</a:t>
            </a:r>
          </a:p>
          <a:p>
            <a:pPr marL="342900" indent="-342900" algn="r" rtl="1">
              <a:lnSpc>
                <a:spcPct val="150000"/>
              </a:lnSpc>
              <a:buFont typeface="Wingdings" panose="05000000000000000000" pitchFamily="2" charset="2"/>
              <a:buChar char="ü"/>
            </a:pPr>
            <a:r>
              <a:rPr lang="fa-IR" sz="2000" b="1" dirty="0">
                <a:solidFill>
                  <a:schemeClr val="bg1"/>
                </a:solidFill>
                <a:effectLst>
                  <a:glow rad="127000">
                    <a:schemeClr val="tx1"/>
                  </a:glow>
                </a:effectLst>
                <a:cs typeface="B Zar" panose="00000400000000000000" pitchFamily="2" charset="-78"/>
              </a:rPr>
              <a:t>یادمان باشد که تا </a:t>
            </a:r>
            <a:r>
              <a:rPr lang="fa-IR" sz="2000" b="1" dirty="0" smtClean="0">
                <a:solidFill>
                  <a:schemeClr val="bg1"/>
                </a:solidFill>
                <a:effectLst>
                  <a:glow rad="127000">
                    <a:schemeClr val="tx1"/>
                  </a:glow>
                </a:effectLst>
                <a:cs typeface="B Zar" panose="00000400000000000000" pitchFamily="2" charset="-78"/>
              </a:rPr>
              <a:t>اسماعیل نفسمان </a:t>
            </a:r>
            <a:r>
              <a:rPr lang="fa-IR" sz="2000" b="1" dirty="0">
                <a:solidFill>
                  <a:schemeClr val="bg1"/>
                </a:solidFill>
                <a:effectLst>
                  <a:glow rad="127000">
                    <a:schemeClr val="tx1"/>
                  </a:glow>
                </a:effectLst>
                <a:cs typeface="B Zar" panose="00000400000000000000" pitchFamily="2" charset="-78"/>
              </a:rPr>
              <a:t>را قربانی نکنیم لاف عشق زده اییم </a:t>
            </a:r>
          </a:p>
          <a:p>
            <a:pPr marL="342900" indent="-342900" algn="r" rtl="1">
              <a:lnSpc>
                <a:spcPct val="150000"/>
              </a:lnSpc>
              <a:buFont typeface="Wingdings" panose="05000000000000000000" pitchFamily="2" charset="2"/>
              <a:buChar char="ü"/>
            </a:pPr>
            <a:r>
              <a:rPr lang="fa-IR" sz="2000" b="1" dirty="0">
                <a:solidFill>
                  <a:schemeClr val="bg1"/>
                </a:solidFill>
                <a:effectLst>
                  <a:glow rad="127000">
                    <a:schemeClr val="tx1"/>
                  </a:glow>
                </a:effectLst>
                <a:cs typeface="B Zar" panose="00000400000000000000" pitchFamily="2" charset="-78"/>
              </a:rPr>
              <a:t>یادمان باشد عنایت و توجه معشوق به عاشق بعد از قربانی دادن  شروع می </a:t>
            </a:r>
            <a:r>
              <a:rPr lang="fa-IR" sz="2000" b="1" dirty="0">
                <a:solidFill>
                  <a:schemeClr val="bg1"/>
                </a:solidFill>
                <a:effectLst>
                  <a:glow rad="127000">
                    <a:schemeClr val="tx1"/>
                  </a:glow>
                </a:effectLst>
                <a:cs typeface="B Zar" panose="00000400000000000000" pitchFamily="2" charset="-78"/>
              </a:rPr>
              <a:t>شود.</a:t>
            </a:r>
            <a:endParaRPr lang="en-US" sz="2000" b="1" dirty="0">
              <a:solidFill>
                <a:schemeClr val="bg1"/>
              </a:solidFill>
              <a:effectLst>
                <a:glow rad="127000">
                  <a:schemeClr val="tx1"/>
                </a:glow>
              </a:effectLst>
              <a:cs typeface="B Zar" panose="000004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3905143"/>
            <a:ext cx="3826651" cy="27623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519242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righ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righ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right)">
                                      <p:cBhvr>
                                        <p:cTn id="22" dur="500"/>
                                        <p:tgtEl>
                                          <p:spTgt spid="2">
                                            <p:txEl>
                                              <p:pRg st="3" end="3"/>
                                            </p:txEl>
                                          </p:spTgt>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right)">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wipe(right)">
                                      <p:cBhvr>
                                        <p:cTn id="3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31112-WA00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67744" y="1484784"/>
            <a:ext cx="6317089" cy="47374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p:cNvSpPr/>
          <p:nvPr/>
        </p:nvSpPr>
        <p:spPr>
          <a:xfrm>
            <a:off x="1444456" y="548680"/>
            <a:ext cx="7699544" cy="6848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rtl="1">
              <a:lnSpc>
                <a:spcPct val="150000"/>
              </a:lnSpc>
            </a:pPr>
            <a:r>
              <a:rPr lang="fa-IR" sz="2800" b="1" dirty="0">
                <a:solidFill>
                  <a:srgbClr val="FFC000"/>
                </a:solidFill>
                <a:effectLst>
                  <a:glow rad="127000">
                    <a:schemeClr val="tx1"/>
                  </a:glow>
                </a:effectLst>
                <a:cs typeface="B Titr" panose="00000700000000000000" pitchFamily="2" charset="-78"/>
              </a:rPr>
              <a:t>عاشورا هم صحنه ی زیبای عشقبازی با خدا است</a:t>
            </a:r>
          </a:p>
        </p:txBody>
      </p:sp>
    </p:spTree>
    <p:extLst>
      <p:ext uri="{BB962C8B-B14F-4D97-AF65-F5344CB8AC3E}">
        <p14:creationId xmlns:p14="http://schemas.microsoft.com/office/powerpoint/2010/main" val="1232729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341251"/>
      </p:ext>
    </p:extLst>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312876" y="0"/>
            <a:ext cx="6444208" cy="908720"/>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Autofit/>
          </a:bodyPr>
          <a:lstStyle/>
          <a:p>
            <a:pPr algn="r"/>
            <a:r>
              <a:rPr lang="fa-IR" sz="2800" dirty="0" smtClean="0">
                <a:solidFill>
                  <a:schemeClr val="bg1"/>
                </a:solidFill>
                <a:effectLst>
                  <a:glow rad="127000">
                    <a:schemeClr val="tx1"/>
                  </a:glow>
                </a:effectLst>
                <a:latin typeface="IranNastaliq" pitchFamily="18" charset="0"/>
                <a:cs typeface="B Titr" panose="00000700000000000000" pitchFamily="2" charset="-78"/>
              </a:rPr>
              <a:t>نامه دانش آموز </a:t>
            </a:r>
            <a:r>
              <a:rPr lang="fa-IR" sz="2800" dirty="0" smtClean="0">
                <a:solidFill>
                  <a:srgbClr val="FF0000"/>
                </a:solidFill>
                <a:effectLst>
                  <a:glow rad="127000">
                    <a:schemeClr val="tx1"/>
                  </a:glow>
                </a:effectLst>
                <a:latin typeface="IranNastaliq" pitchFamily="18" charset="0"/>
                <a:cs typeface="B Titr" panose="00000700000000000000" pitchFamily="2" charset="-78"/>
              </a:rPr>
              <a:t>شهید</a:t>
            </a:r>
            <a:r>
              <a:rPr lang="fa-IR" sz="2800" dirty="0" smtClean="0">
                <a:solidFill>
                  <a:schemeClr val="bg1"/>
                </a:solidFill>
                <a:effectLst>
                  <a:glow rad="127000">
                    <a:schemeClr val="tx1"/>
                  </a:glow>
                </a:effectLst>
                <a:latin typeface="IranNastaliq" pitchFamily="18" charset="0"/>
                <a:cs typeface="B Titr" panose="00000700000000000000" pitchFamily="2" charset="-78"/>
              </a:rPr>
              <a:t> </a:t>
            </a:r>
            <a:r>
              <a:rPr lang="fa-IR" sz="2800" dirty="0" smtClean="0">
                <a:solidFill>
                  <a:srgbClr val="00B050"/>
                </a:solidFill>
                <a:effectLst>
                  <a:glow rad="127000">
                    <a:schemeClr val="tx1"/>
                  </a:glow>
                </a:effectLst>
                <a:latin typeface="IranNastaliq" pitchFamily="18" charset="0"/>
                <a:cs typeface="B Titr" panose="00000700000000000000" pitchFamily="2" charset="-78"/>
              </a:rPr>
              <a:t>امین</a:t>
            </a:r>
            <a:r>
              <a:rPr lang="fa-IR" sz="2800" dirty="0" smtClean="0">
                <a:solidFill>
                  <a:schemeClr val="bg1"/>
                </a:solidFill>
                <a:effectLst>
                  <a:glow rad="127000">
                    <a:schemeClr val="tx1"/>
                  </a:glow>
                </a:effectLst>
                <a:latin typeface="IranNastaliq" pitchFamily="18" charset="0"/>
                <a:cs typeface="B Titr" panose="00000700000000000000" pitchFamily="2" charset="-78"/>
              </a:rPr>
              <a:t>،  به مجله زن روز</a:t>
            </a:r>
            <a:endParaRPr lang="fa-IR" sz="2800" dirty="0">
              <a:solidFill>
                <a:schemeClr val="bg1"/>
              </a:solidFill>
              <a:effectLst>
                <a:glow rad="127000">
                  <a:schemeClr val="tx1"/>
                </a:glow>
              </a:effectLst>
              <a:latin typeface="IranNastaliq" pitchFamily="18" charset="0"/>
              <a:cs typeface="B Titr" panose="00000700000000000000" pitchFamily="2" charset="-78"/>
            </a:endParaRPr>
          </a:p>
        </p:txBody>
      </p:sp>
      <p:sp>
        <p:nvSpPr>
          <p:cNvPr id="3" name="Rectangle 2"/>
          <p:cNvSpPr/>
          <p:nvPr/>
        </p:nvSpPr>
        <p:spPr>
          <a:xfrm>
            <a:off x="2411760" y="908720"/>
            <a:ext cx="6246440" cy="5337359"/>
          </a:xfrm>
          <a:prstGeom prst="rect">
            <a:avLst/>
          </a:prstGeom>
          <a:solidFill>
            <a:schemeClr val="bg1">
              <a:alpha val="45000"/>
            </a:schemeClr>
          </a:solidFill>
        </p:spPr>
        <p:txBody>
          <a:bodyPr wrap="square">
            <a:spAutoFit/>
          </a:bodyPr>
          <a:lstStyle/>
          <a:p>
            <a:pPr lvl="0" indent="457200" algn="just" rtl="1">
              <a:lnSpc>
                <a:spcPct val="150000"/>
              </a:lnSpc>
              <a:spcAft>
                <a:spcPts val="800"/>
              </a:spcAft>
            </a:pPr>
            <a:r>
              <a:rPr lang="fa-IR" sz="2000" b="1" dirty="0">
                <a:solidFill>
                  <a:srgbClr val="C00000"/>
                </a:solidFill>
                <a:latin typeface="Calibri" panose="020F0502020204030204" pitchFamily="34" charset="0"/>
                <a:ea typeface="Calibri" panose="020F0502020204030204" pitchFamily="34" charset="0"/>
                <a:cs typeface="B Mitra" panose="00000400000000000000" pitchFamily="2" charset="-78"/>
              </a:rPr>
              <a:t>نامه </a:t>
            </a:r>
            <a:r>
              <a:rPr lang="fa-IR" sz="2000" b="1" dirty="0" smtClean="0">
                <a:solidFill>
                  <a:srgbClr val="C00000"/>
                </a:solidFill>
                <a:latin typeface="Calibri" panose="020F0502020204030204" pitchFamily="34" charset="0"/>
                <a:ea typeface="Calibri" panose="020F0502020204030204" pitchFamily="34" charset="0"/>
                <a:cs typeface="B Mitra" panose="00000400000000000000" pitchFamily="2" charset="-78"/>
              </a:rPr>
              <a:t>اول:</a:t>
            </a:r>
          </a:p>
          <a:p>
            <a:pPr lvl="0" indent="457200" algn="just" rtl="1">
              <a:lnSpc>
                <a:spcPct val="150000"/>
              </a:lnSpc>
              <a:spcAft>
                <a:spcPts val="800"/>
              </a:spcAft>
            </a:pPr>
            <a:r>
              <a:rPr lang="fa-IR" sz="2000" b="1" dirty="0" smtClean="0">
                <a:solidFill>
                  <a:srgbClr val="000000"/>
                </a:solidFill>
                <a:latin typeface="B Nazanin" panose="00000400000000000000" pitchFamily="2" charset="-78"/>
                <a:ea typeface="Calibri" panose="020F0502020204030204" pitchFamily="34" charset="0"/>
                <a:cs typeface="B Mitra" panose="00000400000000000000" pitchFamily="2" charset="-78"/>
              </a:rPr>
              <a:t>سلام</a:t>
            </a:r>
            <a:r>
              <a:rPr lang="fa-IR" sz="2000" b="1" dirty="0">
                <a:solidFill>
                  <a:srgbClr val="000000"/>
                </a:solidFill>
                <a:latin typeface="B Nazanin" panose="00000400000000000000" pitchFamily="2" charset="-78"/>
                <a:ea typeface="Calibri" panose="020F0502020204030204" pitchFamily="34" charset="0"/>
                <a:cs typeface="B Mitra" panose="00000400000000000000" pitchFamily="2" charset="-78"/>
              </a:rPr>
              <a:t>. من پسری ۱۷ ساله هستم و در خانواده ای مرفه و ثروتمند زندگی می کنم ، پدر و مادر من هر دو پزشک هستند و از صبح زود تا پاسی از شب را در خارج از منزل سپری می کنند و تازه وقتی هم به خانه می آیند از بس که خسته وکوفته هستند، زود می روند می خوابند</a:t>
            </a:r>
            <a:r>
              <a:rPr lang="en-US" sz="2000" b="1" dirty="0">
                <a:solidFill>
                  <a:srgbClr val="000000"/>
                </a:solidFill>
                <a:latin typeface="Calibri" panose="020F0502020204030204" pitchFamily="34" charset="0"/>
                <a:ea typeface="Calibri" panose="020F0502020204030204" pitchFamily="34" charset="0"/>
                <a:cs typeface="B Mitra" panose="00000400000000000000" pitchFamily="2" charset="-78"/>
              </a:rPr>
              <a:t>. </a:t>
            </a:r>
            <a:r>
              <a:rPr lang="fa-IR" sz="2000" b="1" dirty="0">
                <a:solidFill>
                  <a:srgbClr val="000000"/>
                </a:solidFill>
                <a:latin typeface="Calibri" panose="020F0502020204030204" pitchFamily="34" charset="0"/>
                <a:ea typeface="Calibri" panose="020F0502020204030204" pitchFamily="34" charset="0"/>
                <a:cs typeface="B Mitra" panose="00000400000000000000" pitchFamily="2" charset="-78"/>
              </a:rPr>
              <a:t>اصلاً در طول روز از خود سؤال نمی کنند که: پسرمان(یعنی من) کجاست؟ حالا چه کار می کند؟ با چه کسی رفت و آمد می کند؟</a:t>
            </a:r>
            <a:endParaRPr lang="en-US" sz="2000" b="1" dirty="0">
              <a:solidFill>
                <a:prstClr val="black"/>
              </a:solidFill>
              <a:latin typeface="Calibri" panose="020F0502020204030204" pitchFamily="34" charset="0"/>
              <a:ea typeface="Calibri" panose="020F0502020204030204" pitchFamily="34" charset="0"/>
              <a:cs typeface="B Mitra" panose="00000400000000000000" pitchFamily="2" charset="-78"/>
            </a:endParaRPr>
          </a:p>
          <a:p>
            <a:pPr lvl="0" indent="457200" algn="just" rtl="1">
              <a:lnSpc>
                <a:spcPct val="150000"/>
              </a:lnSpc>
              <a:spcAft>
                <a:spcPts val="800"/>
              </a:spcAft>
            </a:pPr>
            <a:r>
              <a:rPr lang="fa-IR" sz="2000" b="1" dirty="0">
                <a:solidFill>
                  <a:srgbClr val="000000"/>
                </a:solidFill>
                <a:latin typeface="Calibri" panose="020F0502020204030204" pitchFamily="34" charset="0"/>
                <a:ea typeface="Calibri" panose="020F0502020204030204" pitchFamily="34" charset="0"/>
                <a:cs typeface="B Mitra" panose="00000400000000000000" pitchFamily="2" charset="-78"/>
              </a:rPr>
              <a:t>اما خوشبختانه، به حول و قوه الهی من پسری نیستم که از این موقعیتها سوء استفاده کنم و خودم را به منجلاب فساد بکشانم. البته این مشکل اصلی من نیست، چون من دیگر به این بی توجهی ها عادت کرده ام بلکه مشکل اصلی من از حدود یکسال پیش شروع شد</a:t>
            </a:r>
            <a:r>
              <a:rPr lang="en-US" sz="2000" b="1" dirty="0">
                <a:solidFill>
                  <a:srgbClr val="000000"/>
                </a:solidFill>
                <a:latin typeface="Calibri" panose="020F0502020204030204" pitchFamily="34" charset="0"/>
                <a:ea typeface="Calibri" panose="020F0502020204030204" pitchFamily="34" charset="0"/>
                <a:cs typeface="B Mitra" panose="00000400000000000000" pitchFamily="2" charset="-78"/>
              </a:rPr>
              <a:t>.</a:t>
            </a:r>
            <a:endParaRPr lang="en-US" sz="2000" b="1" dirty="0">
              <a:solidFill>
                <a:prstClr val="black"/>
              </a:solidFill>
              <a:latin typeface="Calibri" panose="020F0502020204030204" pitchFamily="34"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1323268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07921"/>
            <a:ext cx="1899060" cy="12676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2051720" y="1484784"/>
            <a:ext cx="6804248" cy="5098832"/>
          </a:xfrm>
          <a:prstGeom prst="rect">
            <a:avLst/>
          </a:prstGeom>
          <a:solidFill>
            <a:schemeClr val="bg1">
              <a:alpha val="45000"/>
            </a:schemeClr>
          </a:solidFill>
        </p:spPr>
        <p:txBody>
          <a:bodyPr wrap="square">
            <a:spAutoFit/>
          </a:bodyPr>
          <a:lstStyle/>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پدر و مادرم ۱۷ ساعت از روز را در بیرون از منزل به سر می برند</a:t>
            </a:r>
            <a:r>
              <a:rPr lang="en-US" sz="2000" b="1" dirty="0">
                <a:latin typeface="Calibri" panose="020F0502020204030204" pitchFamily="34" charset="0"/>
                <a:ea typeface="Calibri" panose="020F0502020204030204" pitchFamily="34" charset="0"/>
                <a:cs typeface="B Mitra" panose="00000400000000000000" pitchFamily="2" charset="-78"/>
              </a:rPr>
              <a:t>. </a:t>
            </a:r>
            <a:r>
              <a:rPr lang="fa-IR" sz="2000" b="1" dirty="0">
                <a:latin typeface="Calibri" panose="020F0502020204030204" pitchFamily="34" charset="0"/>
                <a:ea typeface="Calibri" panose="020F0502020204030204" pitchFamily="34" charset="0"/>
                <a:cs typeface="B Mitra" panose="00000400000000000000" pitchFamily="2" charset="-78"/>
              </a:rPr>
              <a:t>یعنی از ۶ صبح تا ۱۱ شب. من هم از ۷ صبح تا بعد از ظهر، مشغول تحصیل هستم</a:t>
            </a:r>
            <a:r>
              <a:rPr lang="en-US" sz="2000" b="1" dirty="0">
                <a:latin typeface="Calibri" panose="020F0502020204030204" pitchFamily="34" charset="0"/>
                <a:ea typeface="Calibri" panose="020F0502020204030204" pitchFamily="34" charset="0"/>
                <a:cs typeface="B Mitra" panose="00000400000000000000" pitchFamily="2" charset="-78"/>
              </a:rPr>
              <a:t>. </a:t>
            </a:r>
            <a:r>
              <a:rPr lang="fa-IR" sz="2000" b="1" dirty="0">
                <a:latin typeface="Calibri" panose="020F0502020204030204" pitchFamily="34" charset="0"/>
                <a:ea typeface="Calibri" panose="020F0502020204030204" pitchFamily="34" charset="0"/>
                <a:cs typeface="B Mitra" panose="00000400000000000000" pitchFamily="2" charset="-78"/>
              </a:rPr>
              <a:t>یعنی حدود ۱۰ ساعت از روز را با دخترخاله ام در خانه تنها هستم </a:t>
            </a:r>
            <a:r>
              <a:rPr lang="fa-IR" sz="2000" b="1" dirty="0" smtClean="0">
                <a:latin typeface="Calibri" panose="020F0502020204030204" pitchFamily="34" charset="0"/>
                <a:ea typeface="Calibri" panose="020F0502020204030204" pitchFamily="34" charset="0"/>
                <a:cs typeface="B Mitra" panose="00000400000000000000" pitchFamily="2" charset="-78"/>
              </a:rPr>
              <a:t>و همانطورکه </a:t>
            </a:r>
            <a:r>
              <a:rPr lang="fa-IR" sz="2000" b="1" dirty="0">
                <a:latin typeface="Calibri" panose="020F0502020204030204" pitchFamily="34" charset="0"/>
                <a:ea typeface="Calibri" panose="020F0502020204030204" pitchFamily="34" charset="0"/>
                <a:cs typeface="B Mitra" panose="00000400000000000000" pitchFamily="2" charset="-78"/>
              </a:rPr>
              <a:t>گفتم دختر خاله ام یک لحظه من را تنها نمی گذارد،دائماًدرسرم فکر گناه می اندازد.بارها درطول روز ازمن درخواست گناه میکند.</a:t>
            </a:r>
            <a:endParaRPr lang="en-US" sz="2000" b="1" dirty="0">
              <a:latin typeface="Calibri" panose="020F0502020204030204" pitchFamily="34" charset="0"/>
              <a:ea typeface="Calibri" panose="020F0502020204030204" pitchFamily="34" charset="0"/>
              <a:cs typeface="B Mitra" panose="00000400000000000000" pitchFamily="2" charset="-78"/>
            </a:endParaRPr>
          </a:p>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تو را به خدا کمکم کنید! فکر می کنم که او شیطانی است که از آسمان به زمین آمده تا تمام عبادات چندین ساله من را دود و نابود کند. </a:t>
            </a:r>
            <a:r>
              <a:rPr lang="fa-IR" sz="2000" b="1" dirty="0">
                <a:latin typeface="Calibri" panose="020F0502020204030204" pitchFamily="34" charset="0"/>
                <a:ea typeface="Calibri" panose="020F0502020204030204" pitchFamily="34" charset="0"/>
                <a:cs typeface="B Mitra" panose="00000400000000000000" pitchFamily="2" charset="-78"/>
              </a:rPr>
              <a:t>کمکم </a:t>
            </a:r>
            <a:r>
              <a:rPr lang="fa-IR" sz="2000" b="1" dirty="0">
                <a:latin typeface="Calibri" panose="020F0502020204030204" pitchFamily="34" charset="0"/>
                <a:ea typeface="Calibri" panose="020F0502020204030204" pitchFamily="34" charset="0"/>
                <a:cs typeface="B Mitra" panose="00000400000000000000" pitchFamily="2" charset="-78"/>
              </a:rPr>
              <a:t>کنید!دوست ندارم تسلیم اوبشوم.باور کنیدحتی بعضی وقتهامن راتهدیدمیکند. </a:t>
            </a:r>
          </a:p>
          <a:p>
            <a:pPr indent="457200" algn="ctr" rtl="1">
              <a:lnSpc>
                <a:spcPct val="150000"/>
              </a:lnSpc>
              <a:spcAft>
                <a:spcPts val="800"/>
              </a:spcAft>
            </a:pPr>
            <a:r>
              <a:rPr lang="fa-IR" sz="2400" b="1" dirty="0">
                <a:solidFill>
                  <a:srgbClr val="C00000"/>
                </a:solidFill>
                <a:latin typeface="Calibri" panose="020F0502020204030204" pitchFamily="34" charset="0"/>
                <a:ea typeface="Calibri" panose="020F0502020204030204" pitchFamily="34" charset="0"/>
                <a:cs typeface="B Mitra" panose="00000400000000000000" pitchFamily="2" charset="-78"/>
              </a:rPr>
              <a:t>فکر می کنم همه این بدبختیها بخاطر این است که من یک مقدار زیبا هستم. </a:t>
            </a:r>
          </a:p>
        </p:txBody>
      </p:sp>
      <p:sp>
        <p:nvSpPr>
          <p:cNvPr id="6" name="Rectangle 5"/>
          <p:cNvSpPr/>
          <p:nvPr/>
        </p:nvSpPr>
        <p:spPr>
          <a:xfrm>
            <a:off x="5750980" y="449344"/>
            <a:ext cx="2930610" cy="584775"/>
          </a:xfrm>
          <a:prstGeom prst="rect">
            <a:avLst/>
          </a:prstGeom>
          <a:solidFill>
            <a:srgbClr val="FF0000"/>
          </a:solidFill>
          <a:ln>
            <a:noFill/>
          </a:ln>
          <a:effectLst>
            <a:outerShdw blurRad="184150" dist="241300" dir="11520000" sx="110000" sy="110000" algn="ctr">
              <a:srgbClr val="000000">
                <a:alpha val="18000"/>
              </a:srgbClr>
            </a:outerShdw>
          </a:effectLst>
          <a:scene3d>
            <a:camera prst="orthographicFront">
              <a:rot lat="0" lon="0" rev="0"/>
            </a:camera>
            <a:lightRig rig="flat" dir="t">
              <a:rot lat="0" lon="0" rev="3600000"/>
            </a:lightRig>
          </a:scene3d>
        </p:spPr>
        <p:style>
          <a:lnRef idx="0">
            <a:schemeClr val="accent5"/>
          </a:lnRef>
          <a:fillRef idx="3">
            <a:schemeClr val="accent5"/>
          </a:fillRef>
          <a:effectRef idx="3">
            <a:schemeClr val="accent5"/>
          </a:effectRef>
          <a:fontRef idx="minor">
            <a:schemeClr val="lt1"/>
          </a:fontRef>
        </p:style>
        <p:txBody>
          <a:bodyPr wrap="none">
            <a:spAutoFit/>
          </a:bodyPr>
          <a:lstStyle/>
          <a:p>
            <a:pPr lvl="0" algn="r" defTabSz="914400" rtl="1"/>
            <a:r>
              <a:rPr lang="fa-IR" sz="3200" dirty="0">
                <a:solidFill>
                  <a:schemeClr val="bg1"/>
                </a:solidFill>
                <a:latin typeface="Calibri"/>
                <a:cs typeface="B Titr" panose="00000700000000000000" pitchFamily="2" charset="-78"/>
              </a:rPr>
              <a:t>تسلیم شیطان نشویم</a:t>
            </a:r>
            <a:endParaRPr lang="en-US" sz="3200" dirty="0">
              <a:solidFill>
                <a:schemeClr val="bg1"/>
              </a:solidFill>
              <a:latin typeface="Calibri"/>
              <a:cs typeface="B Titr" panose="00000700000000000000" pitchFamily="2" charset="-78"/>
            </a:endParaRPr>
          </a:p>
        </p:txBody>
      </p:sp>
    </p:spTree>
    <p:extLst>
      <p:ext uri="{BB962C8B-B14F-4D97-AF65-F5344CB8AC3E}">
        <p14:creationId xmlns:p14="http://schemas.microsoft.com/office/powerpoint/2010/main" val="2147591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347864" y="836712"/>
            <a:ext cx="3521768" cy="1003176"/>
          </a:xfrm>
        </p:spPr>
        <p:txBody>
          <a:bodyPr>
            <a:noAutofit/>
          </a:bodyPr>
          <a:lstStyle/>
          <a:p>
            <a:pPr algn="r"/>
            <a:r>
              <a:rPr lang="fa-IR" sz="4000" dirty="0">
                <a:solidFill>
                  <a:srgbClr val="FFC000"/>
                </a:solidFill>
                <a:effectLst>
                  <a:glow rad="127000">
                    <a:schemeClr val="tx1"/>
                  </a:glow>
                </a:effectLst>
                <a:latin typeface="IranNastaliq" pitchFamily="18" charset="0"/>
                <a:ea typeface="+mn-ea"/>
                <a:cs typeface="B Titr" panose="00000700000000000000" pitchFamily="2" charset="-78"/>
              </a:rPr>
              <a:t>زیبا ترین آرزو</a:t>
            </a:r>
            <a:endParaRPr lang="fa-IR" sz="4000" dirty="0">
              <a:solidFill>
                <a:srgbClr val="FFC000"/>
              </a:solidFill>
              <a:effectLst>
                <a:glow rad="127000">
                  <a:schemeClr val="tx1"/>
                </a:glow>
              </a:effectLst>
              <a:latin typeface="IranNastaliq" pitchFamily="18" charset="0"/>
              <a:ea typeface="+mn-ea"/>
              <a:cs typeface="B Titr" panose="00000700000000000000" pitchFamily="2" charset="-78"/>
            </a:endParaRPr>
          </a:p>
        </p:txBody>
      </p:sp>
      <p:sp>
        <p:nvSpPr>
          <p:cNvPr id="3" name="Rectangle 2"/>
          <p:cNvSpPr/>
          <p:nvPr/>
        </p:nvSpPr>
        <p:spPr>
          <a:xfrm>
            <a:off x="2411760" y="1839888"/>
            <a:ext cx="6480720" cy="3862596"/>
          </a:xfrm>
          <a:prstGeom prst="rect">
            <a:avLst/>
          </a:prstGeom>
          <a:solidFill>
            <a:schemeClr val="bg1">
              <a:alpha val="45000"/>
            </a:schemeClr>
          </a:solidFill>
        </p:spPr>
        <p:txBody>
          <a:bodyPr wrap="square">
            <a:spAutoFit/>
          </a:bodyPr>
          <a:lstStyle/>
          <a:p>
            <a:pPr indent="457200" algn="just" rtl="1">
              <a:lnSpc>
                <a:spcPct val="150000"/>
              </a:lnSpc>
              <a:spcAft>
                <a:spcPts val="800"/>
              </a:spcAft>
            </a:pPr>
            <a:r>
              <a:rPr lang="fa-IR" sz="2400" b="1" dirty="0">
                <a:latin typeface="Calibri" panose="020F0502020204030204" pitchFamily="34" charset="0"/>
                <a:ea typeface="Calibri" panose="020F0502020204030204" pitchFamily="34" charset="0"/>
                <a:cs typeface="B Mitra" panose="00000400000000000000" pitchFamily="2" charset="-78"/>
              </a:rPr>
              <a:t>روزی هزار بار از خداوند درخواست می کنم که این زیبایی را از من بگیرد</a:t>
            </a:r>
            <a:r>
              <a:rPr lang="en-US" sz="2400" b="1" dirty="0">
                <a:latin typeface="Calibri" panose="020F0502020204030204" pitchFamily="34" charset="0"/>
                <a:ea typeface="Calibri" panose="020F0502020204030204" pitchFamily="34" charset="0"/>
                <a:cs typeface="B Mitra" panose="00000400000000000000" pitchFamily="2" charset="-78"/>
              </a:rPr>
              <a:t>.</a:t>
            </a:r>
          </a:p>
          <a:p>
            <a:pPr indent="457200" algn="just" rtl="1">
              <a:lnSpc>
                <a:spcPct val="150000"/>
              </a:lnSpc>
              <a:spcAft>
                <a:spcPts val="800"/>
              </a:spcAft>
            </a:pPr>
            <a:r>
              <a:rPr lang="fa-IR" sz="2400" b="1" dirty="0">
                <a:latin typeface="Calibri" panose="020F0502020204030204" pitchFamily="34" charset="0"/>
                <a:ea typeface="Calibri" panose="020F0502020204030204" pitchFamily="34" charset="0"/>
                <a:cs typeface="B Mitra" panose="00000400000000000000" pitchFamily="2" charset="-78"/>
              </a:rPr>
              <a:t>دوست داشتم در خانواده ای فقیر زندگی می کردم و زشت ترین روی زمین بودم ولی گیر این دخترخاله شیطان صفت نمی افتادم که نمی گذارد من قبل از ازدواج پاک بمانم. </a:t>
            </a:r>
          </a:p>
          <a:p>
            <a:pPr indent="457200" rtl="1">
              <a:lnSpc>
                <a:spcPct val="150000"/>
              </a:lnSpc>
              <a:spcAft>
                <a:spcPts val="800"/>
              </a:spcAft>
            </a:pPr>
            <a:r>
              <a:rPr lang="fa-IR" sz="1600" b="1" dirty="0">
                <a:latin typeface="Calibri" panose="020F0502020204030204" pitchFamily="34" charset="0"/>
                <a:ea typeface="Calibri" panose="020F0502020204030204" pitchFamily="34" charset="0"/>
                <a:cs typeface="B Mitra" panose="00000400000000000000" pitchFamily="2" charset="-78"/>
              </a:rPr>
              <a:t>با تشکر مجدد، برادرتان امین</a:t>
            </a:r>
            <a:endParaRPr lang="en-US" sz="1600" b="1" dirty="0">
              <a:latin typeface="Calibri" panose="020F0502020204030204" pitchFamily="34" charset="0"/>
              <a:ea typeface="Calibri" panose="020F0502020204030204" pitchFamily="34" charset="0"/>
              <a:cs typeface="B Mitra" panose="00000400000000000000" pitchFamily="2" charset="-78"/>
            </a:endParaRPr>
          </a:p>
          <a:p>
            <a:pPr lvl="1"/>
            <a:r>
              <a:rPr lang="fa-IR" sz="1600" b="1" dirty="0">
                <a:latin typeface="Calibri" panose="020F0502020204030204" pitchFamily="34" charset="0"/>
                <a:ea typeface="Calibri" panose="020F0502020204030204" pitchFamily="34" charset="0"/>
                <a:cs typeface="B Mitra" panose="00000400000000000000" pitchFamily="2" charset="-78"/>
              </a:rPr>
              <a:t>۶۵/۷/۲۰ 	۳/۵ بعد از </a:t>
            </a:r>
            <a:r>
              <a:rPr lang="fa-IR" sz="1600" b="1" dirty="0" smtClean="0">
                <a:latin typeface="Calibri" panose="020F0502020204030204" pitchFamily="34" charset="0"/>
                <a:ea typeface="Calibri" panose="020F0502020204030204" pitchFamily="34" charset="0"/>
                <a:cs typeface="B Mitra" panose="00000400000000000000" pitchFamily="2" charset="-78"/>
              </a:rPr>
              <a:t>ظهر</a:t>
            </a:r>
            <a:r>
              <a:rPr lang="en-US" sz="1600" b="1" dirty="0" smtClean="0">
                <a:latin typeface="Calibri" panose="020F0502020204030204" pitchFamily="34" charset="0"/>
                <a:ea typeface="Calibri" panose="020F0502020204030204" pitchFamily="34" charset="0"/>
                <a:cs typeface="B Mitra" panose="00000400000000000000" pitchFamily="2" charset="-78"/>
              </a:rPr>
              <a:t>  </a:t>
            </a:r>
            <a:endParaRPr lang="fa-IR" sz="1600" b="1" dirty="0">
              <a:latin typeface="Calibri" panose="020F0502020204030204" pitchFamily="34"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2129263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12876" y="980728"/>
            <a:ext cx="6507596" cy="4978286"/>
          </a:xfrm>
          <a:prstGeom prst="rect">
            <a:avLst/>
          </a:prstGeom>
          <a:solidFill>
            <a:schemeClr val="bg1">
              <a:alpha val="45000"/>
            </a:schemeClr>
          </a:solidFill>
        </p:spPr>
        <p:txBody>
          <a:bodyPr wrap="square">
            <a:spAutoFit/>
          </a:bodyPr>
          <a:lstStyle/>
          <a:p>
            <a:pPr indent="457200" algn="just" rtl="1">
              <a:lnSpc>
                <a:spcPct val="150000"/>
              </a:lnSpc>
              <a:spcAft>
                <a:spcPts val="800"/>
              </a:spcAft>
            </a:pPr>
            <a:r>
              <a:rPr lang="fa-IR" sz="2000" b="1" dirty="0">
                <a:solidFill>
                  <a:srgbClr val="C00000"/>
                </a:solidFill>
                <a:latin typeface="Calibri" panose="020F0502020204030204" pitchFamily="34" charset="0"/>
                <a:ea typeface="Calibri" panose="020F0502020204030204" pitchFamily="34" charset="0"/>
                <a:cs typeface="B Mitra" panose="00000400000000000000" pitchFamily="2" charset="-78"/>
              </a:rPr>
              <a:t>نامه دوم:</a:t>
            </a:r>
          </a:p>
          <a:p>
            <a:pPr indent="457200" algn="ctr"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بسم رب الشهدا و الصدیقین</a:t>
            </a:r>
          </a:p>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مدتهاست که منتظر نامه شما هستم ولی تا حالا که عازم دانشگاه اصلی هستم، جوابی از شما دریافت نکرده ام. البته من مطمئن هستم که شما نامه ام را جواب خواهید داد، ولی وقتی شما جواب بدهید امیدوارم که دیگر در این دنیای فانی نباشم.</a:t>
            </a:r>
          </a:p>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حدود یک هفته بعد از اینکه برای شما نامه ای نوشتم و گفتم که خواهر خوانده ام من را ترغیب به گناه کبیره زنا می کند، شبی در خواب دیدم که مردی با کت و شلوار سبز در خیابان من را دیده است و به من گفت : امین ! برو به داشگاه اصلی ، وقت را تلف نکن ! </a:t>
            </a:r>
          </a:p>
        </p:txBody>
      </p:sp>
      <p:sp>
        <p:nvSpPr>
          <p:cNvPr id="7" name="Title 2"/>
          <p:cNvSpPr txBox="1">
            <a:spLocks/>
          </p:cNvSpPr>
          <p:nvPr/>
        </p:nvSpPr>
        <p:spPr>
          <a:xfrm>
            <a:off x="2312876" y="0"/>
            <a:ext cx="6444208" cy="908720"/>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algn="l" defTabSz="914400" rtl="0" eaLnBrk="1" latinLnBrk="0" hangingPunct="1">
              <a:lnSpc>
                <a:spcPct val="80000"/>
              </a:lnSpc>
              <a:spcBef>
                <a:spcPct val="0"/>
              </a:spcBef>
              <a:buNone/>
              <a:defRPr sz="44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a:r>
              <a:rPr lang="fa-IR" sz="2800" smtClean="0">
                <a:solidFill>
                  <a:schemeClr val="bg1"/>
                </a:solidFill>
                <a:effectLst>
                  <a:glow rad="127000">
                    <a:schemeClr val="tx1"/>
                  </a:glow>
                </a:effectLst>
                <a:latin typeface="IranNastaliq" pitchFamily="18" charset="0"/>
                <a:cs typeface="B Titr" panose="00000700000000000000" pitchFamily="2" charset="-78"/>
              </a:rPr>
              <a:t>نامه دانش آموز </a:t>
            </a:r>
            <a:r>
              <a:rPr lang="fa-IR" sz="2800" smtClean="0">
                <a:solidFill>
                  <a:srgbClr val="FF0000"/>
                </a:solidFill>
                <a:effectLst>
                  <a:glow rad="127000">
                    <a:schemeClr val="tx1"/>
                  </a:glow>
                </a:effectLst>
                <a:latin typeface="IranNastaliq" pitchFamily="18" charset="0"/>
                <a:cs typeface="B Titr" panose="00000700000000000000" pitchFamily="2" charset="-78"/>
              </a:rPr>
              <a:t>شهید</a:t>
            </a:r>
            <a:r>
              <a:rPr lang="fa-IR" sz="2800" smtClean="0">
                <a:solidFill>
                  <a:schemeClr val="bg1"/>
                </a:solidFill>
                <a:effectLst>
                  <a:glow rad="127000">
                    <a:schemeClr val="tx1"/>
                  </a:glow>
                </a:effectLst>
                <a:latin typeface="IranNastaliq" pitchFamily="18" charset="0"/>
                <a:cs typeface="B Titr" panose="00000700000000000000" pitchFamily="2" charset="-78"/>
              </a:rPr>
              <a:t> </a:t>
            </a:r>
            <a:r>
              <a:rPr lang="fa-IR" sz="2800" smtClean="0">
                <a:solidFill>
                  <a:srgbClr val="00B050"/>
                </a:solidFill>
                <a:effectLst>
                  <a:glow rad="127000">
                    <a:schemeClr val="tx1"/>
                  </a:glow>
                </a:effectLst>
                <a:latin typeface="IranNastaliq" pitchFamily="18" charset="0"/>
                <a:cs typeface="B Titr" panose="00000700000000000000" pitchFamily="2" charset="-78"/>
              </a:rPr>
              <a:t>امین</a:t>
            </a:r>
            <a:r>
              <a:rPr lang="fa-IR" sz="2800" smtClean="0">
                <a:solidFill>
                  <a:schemeClr val="bg1"/>
                </a:solidFill>
                <a:effectLst>
                  <a:glow rad="127000">
                    <a:schemeClr val="tx1"/>
                  </a:glow>
                </a:effectLst>
                <a:latin typeface="IranNastaliq" pitchFamily="18" charset="0"/>
                <a:cs typeface="B Titr" panose="00000700000000000000" pitchFamily="2" charset="-78"/>
              </a:rPr>
              <a:t>،  به مجله زن روز</a:t>
            </a:r>
            <a:endParaRPr lang="fa-IR" sz="2800" dirty="0">
              <a:solidFill>
                <a:schemeClr val="bg1"/>
              </a:solidFill>
              <a:effectLst>
                <a:glow rad="127000">
                  <a:schemeClr val="tx1"/>
                </a:glow>
              </a:effectLst>
              <a:latin typeface="IranNastaliq" pitchFamily="18" charset="0"/>
              <a:cs typeface="B Titr" panose="00000700000000000000" pitchFamily="2" charset="-78"/>
            </a:endParaRPr>
          </a:p>
        </p:txBody>
      </p:sp>
    </p:spTree>
    <p:extLst>
      <p:ext uri="{BB962C8B-B14F-4D97-AF65-F5344CB8AC3E}">
        <p14:creationId xmlns:p14="http://schemas.microsoft.com/office/powerpoint/2010/main" val="972222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8508" y="1335024"/>
            <a:ext cx="6438576" cy="5234766"/>
          </a:xfrm>
          <a:prstGeom prst="rect">
            <a:avLst/>
          </a:prstGeom>
          <a:solidFill>
            <a:schemeClr val="bg1">
              <a:alpha val="45000"/>
            </a:schemeClr>
          </a:solidFill>
        </p:spPr>
        <p:txBody>
          <a:bodyPr wrap="square">
            <a:spAutoFit/>
          </a:bodyPr>
          <a:lstStyle/>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من تعبیر این خواب را از روحانی مسجدمان سؤال کردم و ایشان گفتند که دانشگاه اصلی یعنی جبهه. من هم از اینکه خدا دست نیاز من را گرفته بود، خوشحال شدم و حال عازم جبهه نور علیه تاریکی هستم. البته این نامه را به کادر دبیرستان می دهم تا اگر شهید شدم وبعدازشهادت من نامه شماآمد،این رابرایتان پستکنند تاازخبرشهادت من آگاه </a:t>
            </a:r>
            <a:r>
              <a:rPr lang="fa-IR" sz="2000" b="1" dirty="0">
                <a:latin typeface="Calibri" panose="020F0502020204030204" pitchFamily="34" charset="0"/>
                <a:ea typeface="Calibri" panose="020F0502020204030204" pitchFamily="34" charset="0"/>
                <a:cs typeface="B Mitra" panose="00000400000000000000" pitchFamily="2" charset="-78"/>
              </a:rPr>
              <a:t>شوید. من </a:t>
            </a:r>
            <a:r>
              <a:rPr lang="fa-IR" sz="2000" b="1" dirty="0">
                <a:latin typeface="Calibri" panose="020F0502020204030204" pitchFamily="34" charset="0"/>
                <a:ea typeface="Calibri" panose="020F0502020204030204" pitchFamily="34" charset="0"/>
                <a:cs typeface="B Mitra" panose="00000400000000000000" pitchFamily="2" charset="-78"/>
              </a:rPr>
              <a:t>می روم، اما بگذار این دخترفاسد بماند.من فقط خوشحالم حالا که عازم جبهه هستم، هیچ گناه کبیره ای ندارم وبرای گناهان ریز ودرشت دیگرم ازخداوند طلب مغفرت می کنم.</a:t>
            </a:r>
          </a:p>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من می روم ولی بگذارید پدر و مادرم که هر دو دکتر هستند و ادعای تمدن می کنند بمانند و به افکار غربزده خود ادامه دهند. امیدوارم که بزودی از خواب غفلت بیدار شوند.</a:t>
            </a:r>
          </a:p>
        </p:txBody>
      </p:sp>
      <p:sp>
        <p:nvSpPr>
          <p:cNvPr id="2" name="Title 1"/>
          <p:cNvSpPr>
            <a:spLocks noGrp="1"/>
          </p:cNvSpPr>
          <p:nvPr>
            <p:ph type="title"/>
          </p:nvPr>
        </p:nvSpPr>
        <p:spPr/>
        <p:txBody>
          <a:bodyPr/>
          <a:lstStyle/>
          <a:p>
            <a:endParaRPr lang="fa-IR" dirty="0"/>
          </a:p>
        </p:txBody>
      </p:sp>
      <p:sp>
        <p:nvSpPr>
          <p:cNvPr id="7" name="Title 2"/>
          <p:cNvSpPr txBox="1">
            <a:spLocks/>
          </p:cNvSpPr>
          <p:nvPr/>
        </p:nvSpPr>
        <p:spPr>
          <a:xfrm>
            <a:off x="2312001" y="332656"/>
            <a:ext cx="6444208" cy="908720"/>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algn="l" defTabSz="914400" rtl="0" eaLnBrk="1" latinLnBrk="0" hangingPunct="1">
              <a:lnSpc>
                <a:spcPct val="80000"/>
              </a:lnSpc>
              <a:spcBef>
                <a:spcPct val="0"/>
              </a:spcBef>
              <a:buNone/>
              <a:defRPr sz="44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a:r>
              <a:rPr lang="fa-IR" sz="2800" smtClean="0">
                <a:solidFill>
                  <a:schemeClr val="bg1"/>
                </a:solidFill>
                <a:effectLst>
                  <a:glow rad="127000">
                    <a:schemeClr val="tx1"/>
                  </a:glow>
                </a:effectLst>
                <a:latin typeface="IranNastaliq" pitchFamily="18" charset="0"/>
                <a:cs typeface="B Titr" panose="00000700000000000000" pitchFamily="2" charset="-78"/>
              </a:rPr>
              <a:t>نامه دانش آموز </a:t>
            </a:r>
            <a:r>
              <a:rPr lang="fa-IR" sz="2800" smtClean="0">
                <a:solidFill>
                  <a:srgbClr val="FF0000"/>
                </a:solidFill>
                <a:effectLst>
                  <a:glow rad="127000">
                    <a:schemeClr val="tx1"/>
                  </a:glow>
                </a:effectLst>
                <a:latin typeface="IranNastaliq" pitchFamily="18" charset="0"/>
                <a:cs typeface="B Titr" panose="00000700000000000000" pitchFamily="2" charset="-78"/>
              </a:rPr>
              <a:t>شهید</a:t>
            </a:r>
            <a:r>
              <a:rPr lang="fa-IR" sz="2800" smtClean="0">
                <a:solidFill>
                  <a:schemeClr val="bg1"/>
                </a:solidFill>
                <a:effectLst>
                  <a:glow rad="127000">
                    <a:schemeClr val="tx1"/>
                  </a:glow>
                </a:effectLst>
                <a:latin typeface="IranNastaliq" pitchFamily="18" charset="0"/>
                <a:cs typeface="B Titr" panose="00000700000000000000" pitchFamily="2" charset="-78"/>
              </a:rPr>
              <a:t> </a:t>
            </a:r>
            <a:r>
              <a:rPr lang="fa-IR" sz="2800" smtClean="0">
                <a:solidFill>
                  <a:srgbClr val="00B050"/>
                </a:solidFill>
                <a:effectLst>
                  <a:glow rad="127000">
                    <a:schemeClr val="tx1"/>
                  </a:glow>
                </a:effectLst>
                <a:latin typeface="IranNastaliq" pitchFamily="18" charset="0"/>
                <a:cs typeface="B Titr" panose="00000700000000000000" pitchFamily="2" charset="-78"/>
              </a:rPr>
              <a:t>امین</a:t>
            </a:r>
            <a:r>
              <a:rPr lang="fa-IR" sz="2800" smtClean="0">
                <a:solidFill>
                  <a:schemeClr val="bg1"/>
                </a:solidFill>
                <a:effectLst>
                  <a:glow rad="127000">
                    <a:schemeClr val="tx1"/>
                  </a:glow>
                </a:effectLst>
                <a:latin typeface="IranNastaliq" pitchFamily="18" charset="0"/>
                <a:cs typeface="B Titr" panose="00000700000000000000" pitchFamily="2" charset="-78"/>
              </a:rPr>
              <a:t>،  به مجله زن روز</a:t>
            </a:r>
            <a:endParaRPr lang="fa-IR" sz="2800" dirty="0">
              <a:solidFill>
                <a:schemeClr val="bg1"/>
              </a:solidFill>
              <a:effectLst>
                <a:glow rad="127000">
                  <a:schemeClr val="tx1"/>
                </a:glow>
              </a:effectLst>
              <a:latin typeface="IranNastaliq" pitchFamily="18" charset="0"/>
              <a:cs typeface="B Titr" panose="00000700000000000000" pitchFamily="2" charset="-78"/>
            </a:endParaRPr>
          </a:p>
        </p:txBody>
      </p:sp>
    </p:spTree>
    <p:extLst>
      <p:ext uri="{BB962C8B-B14F-4D97-AF65-F5344CB8AC3E}">
        <p14:creationId xmlns:p14="http://schemas.microsoft.com/office/powerpoint/2010/main" val="32800202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42592" y="1268760"/>
            <a:ext cx="6984776" cy="3990836"/>
          </a:xfrm>
          <a:prstGeom prst="rect">
            <a:avLst/>
          </a:prstGeom>
          <a:solidFill>
            <a:schemeClr val="bg1">
              <a:alpha val="45000"/>
            </a:schemeClr>
          </a:solidFill>
        </p:spPr>
        <p:txBody>
          <a:bodyPr wrap="square">
            <a:spAutoFit/>
          </a:bodyPr>
          <a:lstStyle/>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قلبم با شنیدن کلمه شهادت تند تر می زند و عطش پایان ناپذیری در رسیدن به این کمال، در وجودم شعله می کشد.</a:t>
            </a:r>
          </a:p>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همانطور که گفتم اگر خداوند ما را پذیرفت و شهید شدیم که این نامه را از طرف رئیس دبیرستان برایتان می فرستند واگر خدا ما </a:t>
            </a:r>
            <a:r>
              <a:rPr lang="fa-IR" sz="2000" b="1" dirty="0" smtClean="0">
                <a:latin typeface="Calibri" panose="020F0502020204030204" pitchFamily="34" charset="0"/>
                <a:ea typeface="Calibri" panose="020F0502020204030204" pitchFamily="34" charset="0"/>
                <a:cs typeface="B Mitra" panose="00000400000000000000" pitchFamily="2" charset="-78"/>
              </a:rPr>
              <a:t>را لایق </a:t>
            </a:r>
            <a:r>
              <a:rPr lang="fa-IR" sz="2000" b="1" dirty="0">
                <a:latin typeface="Calibri" panose="020F0502020204030204" pitchFamily="34" charset="0"/>
                <a:ea typeface="Calibri" panose="020F0502020204030204" pitchFamily="34" charset="0"/>
                <a:cs typeface="B Mitra" panose="00000400000000000000" pitchFamily="2" charset="-78"/>
              </a:rPr>
              <a:t>و شایسته رسیدن به این مقام رفیع ندید و برگشتیم، من اگر نامه ای از شما دریافت کرده بودم، حتماً جوابش را می دهم. </a:t>
            </a:r>
            <a:r>
              <a:rPr lang="fa-IR" sz="2000" b="1" dirty="0">
                <a:latin typeface="Calibri" panose="020F0502020204030204" pitchFamily="34" charset="0"/>
                <a:ea typeface="Calibri" panose="020F0502020204030204" pitchFamily="34" charset="0"/>
                <a:cs typeface="B Mitra" panose="00000400000000000000" pitchFamily="2" charset="-78"/>
              </a:rPr>
              <a:t>البته امیدوارم برنگردم، چون آنوقت همان آش و همان کاسه است. </a:t>
            </a:r>
            <a:endParaRPr lang="fa-IR" sz="2000" b="1" dirty="0">
              <a:latin typeface="Calibri" panose="020F0502020204030204" pitchFamily="34" charset="0"/>
              <a:ea typeface="Calibri" panose="020F0502020204030204" pitchFamily="34" charset="0"/>
              <a:cs typeface="B Mitra" panose="00000400000000000000" pitchFamily="2" charset="-78"/>
            </a:endParaRPr>
          </a:p>
          <a:p>
            <a:pPr indent="457200" algn="just" rtl="1">
              <a:lnSpc>
                <a:spcPct val="150000"/>
              </a:lnSpc>
              <a:spcAft>
                <a:spcPts val="800"/>
              </a:spcAft>
            </a:pPr>
            <a:r>
              <a:rPr lang="fa-IR" sz="2000" b="1" dirty="0">
                <a:latin typeface="Calibri" panose="020F0502020204030204" pitchFamily="34" charset="0"/>
                <a:ea typeface="Calibri" panose="020F0502020204030204" pitchFamily="34" charset="0"/>
                <a:cs typeface="B Mitra" panose="00000400000000000000" pitchFamily="2" charset="-78"/>
              </a:rPr>
              <a:t> </a:t>
            </a:r>
            <a:r>
              <a:rPr lang="fa-IR" b="1" dirty="0">
                <a:latin typeface="Calibri" panose="020F0502020204030204" pitchFamily="34" charset="0"/>
                <a:ea typeface="Calibri" panose="020F0502020204030204" pitchFamily="34" charset="0"/>
                <a:cs typeface="B Mitra" panose="00000400000000000000" pitchFamily="2" charset="-78"/>
              </a:rPr>
              <a:t>والسلام علی عباداله </a:t>
            </a:r>
            <a:r>
              <a:rPr lang="fa-IR" b="1" dirty="0">
                <a:latin typeface="Calibri" panose="020F0502020204030204" pitchFamily="34" charset="0"/>
                <a:ea typeface="Calibri" panose="020F0502020204030204" pitchFamily="34" charset="0"/>
                <a:cs typeface="B Mitra" panose="00000400000000000000" pitchFamily="2" charset="-78"/>
              </a:rPr>
              <a:t>الله الصالحین             </a:t>
            </a:r>
            <a:r>
              <a:rPr lang="fa-IR" b="1" dirty="0">
                <a:latin typeface="Calibri" panose="020F0502020204030204" pitchFamily="34" charset="0"/>
                <a:ea typeface="Calibri" panose="020F0502020204030204" pitchFamily="34" charset="0"/>
                <a:cs typeface="B Mitra" panose="00000400000000000000" pitchFamily="2" charset="-78"/>
              </a:rPr>
              <a:t>«برادرتان امین ۱/1365/10</a:t>
            </a:r>
            <a:r>
              <a:rPr lang="fa-IR" b="1" dirty="0" smtClean="0">
                <a:latin typeface="Calibri" panose="020F0502020204030204" pitchFamily="34" charset="0"/>
                <a:ea typeface="Calibri" panose="020F0502020204030204" pitchFamily="34" charset="0"/>
                <a:cs typeface="B Mitra" panose="00000400000000000000" pitchFamily="2" charset="-78"/>
              </a:rPr>
              <a:t>»</a:t>
            </a:r>
            <a:endParaRPr lang="fa-IR" sz="2000" b="1" dirty="0">
              <a:latin typeface="Calibri" panose="020F0502020204030204" pitchFamily="34" charset="0"/>
              <a:ea typeface="Calibri" panose="020F0502020204030204" pitchFamily="34" charset="0"/>
              <a:cs typeface="B Mitra" panose="00000400000000000000" pitchFamily="2" charset="-78"/>
            </a:endParaRPr>
          </a:p>
        </p:txBody>
      </p:sp>
      <p:sp>
        <p:nvSpPr>
          <p:cNvPr id="2" name="Title 1"/>
          <p:cNvSpPr>
            <a:spLocks noGrp="1"/>
          </p:cNvSpPr>
          <p:nvPr>
            <p:ph type="title"/>
          </p:nvPr>
        </p:nvSpPr>
        <p:spPr/>
        <p:txBody>
          <a:bodyPr/>
          <a:lstStyle/>
          <a:p>
            <a:endParaRPr lang="fa-IR"/>
          </a:p>
        </p:txBody>
      </p:sp>
      <p:sp>
        <p:nvSpPr>
          <p:cNvPr id="7" name="Title 2"/>
          <p:cNvSpPr txBox="1">
            <a:spLocks/>
          </p:cNvSpPr>
          <p:nvPr/>
        </p:nvSpPr>
        <p:spPr>
          <a:xfrm>
            <a:off x="2312876" y="242925"/>
            <a:ext cx="6444208" cy="908720"/>
          </a:xfrm>
          <a:prstGeom prst="rect">
            <a:avLst/>
          </a:prstGeom>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algn="l" defTabSz="914400" rtl="0" eaLnBrk="1" latinLnBrk="0" hangingPunct="1">
              <a:lnSpc>
                <a:spcPct val="80000"/>
              </a:lnSpc>
              <a:spcBef>
                <a:spcPct val="0"/>
              </a:spcBef>
              <a:buNone/>
              <a:defRPr sz="44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a:r>
              <a:rPr lang="fa-IR" sz="2800" dirty="0" smtClean="0">
                <a:solidFill>
                  <a:schemeClr val="bg1"/>
                </a:solidFill>
                <a:effectLst>
                  <a:glow rad="127000">
                    <a:schemeClr val="tx1"/>
                  </a:glow>
                </a:effectLst>
                <a:latin typeface="IranNastaliq" pitchFamily="18" charset="0"/>
                <a:cs typeface="B Titr" panose="00000700000000000000" pitchFamily="2" charset="-78"/>
              </a:rPr>
              <a:t>نامه دانش آموز </a:t>
            </a:r>
            <a:r>
              <a:rPr lang="fa-IR" sz="2800" dirty="0" smtClean="0">
                <a:solidFill>
                  <a:srgbClr val="FF0000"/>
                </a:solidFill>
                <a:effectLst>
                  <a:glow rad="127000">
                    <a:schemeClr val="tx1"/>
                  </a:glow>
                </a:effectLst>
                <a:latin typeface="IranNastaliq" pitchFamily="18" charset="0"/>
                <a:cs typeface="B Titr" panose="00000700000000000000" pitchFamily="2" charset="-78"/>
              </a:rPr>
              <a:t>شهید</a:t>
            </a:r>
            <a:r>
              <a:rPr lang="fa-IR" sz="2800" dirty="0" smtClean="0">
                <a:solidFill>
                  <a:schemeClr val="bg1"/>
                </a:solidFill>
                <a:effectLst>
                  <a:glow rad="127000">
                    <a:schemeClr val="tx1"/>
                  </a:glow>
                </a:effectLst>
                <a:latin typeface="IranNastaliq" pitchFamily="18" charset="0"/>
                <a:cs typeface="B Titr" panose="00000700000000000000" pitchFamily="2" charset="-78"/>
              </a:rPr>
              <a:t> </a:t>
            </a:r>
            <a:r>
              <a:rPr lang="fa-IR" sz="2800" dirty="0" smtClean="0">
                <a:solidFill>
                  <a:srgbClr val="00B050"/>
                </a:solidFill>
                <a:effectLst>
                  <a:glow rad="127000">
                    <a:schemeClr val="tx1"/>
                  </a:glow>
                </a:effectLst>
                <a:latin typeface="IranNastaliq" pitchFamily="18" charset="0"/>
                <a:cs typeface="B Titr" panose="00000700000000000000" pitchFamily="2" charset="-78"/>
              </a:rPr>
              <a:t>امین</a:t>
            </a:r>
            <a:r>
              <a:rPr lang="fa-IR" sz="2800" dirty="0" smtClean="0">
                <a:solidFill>
                  <a:schemeClr val="bg1"/>
                </a:solidFill>
                <a:effectLst>
                  <a:glow rad="127000">
                    <a:schemeClr val="tx1"/>
                  </a:glow>
                </a:effectLst>
                <a:latin typeface="IranNastaliq" pitchFamily="18" charset="0"/>
                <a:cs typeface="B Titr" panose="00000700000000000000" pitchFamily="2" charset="-78"/>
              </a:rPr>
              <a:t>،  به مجله زن روز</a:t>
            </a:r>
            <a:endParaRPr lang="fa-IR" sz="2800" dirty="0">
              <a:solidFill>
                <a:schemeClr val="bg1"/>
              </a:solidFill>
              <a:effectLst>
                <a:glow rad="127000">
                  <a:schemeClr val="tx1"/>
                </a:glow>
              </a:effectLst>
              <a:latin typeface="IranNastaliq" pitchFamily="18" charset="0"/>
              <a:cs typeface="B Titr" panose="00000700000000000000" pitchFamily="2" charset="-78"/>
            </a:endParaRPr>
          </a:p>
        </p:txBody>
      </p:sp>
      <p:sp>
        <p:nvSpPr>
          <p:cNvPr id="4" name="Rectangle 3"/>
          <p:cNvSpPr/>
          <p:nvPr/>
        </p:nvSpPr>
        <p:spPr>
          <a:xfrm>
            <a:off x="2042592" y="5373216"/>
            <a:ext cx="6984776" cy="1331134"/>
          </a:xfrm>
          <a:prstGeom prst="rect">
            <a:avLst/>
          </a:prstGeom>
        </p:spPr>
        <p:txBody>
          <a:bodyPr wrap="square">
            <a:spAutoFit/>
          </a:bodyPr>
          <a:lstStyle/>
          <a:p>
            <a:pPr indent="457200" algn="ctr" rtl="1">
              <a:lnSpc>
                <a:spcPct val="150000"/>
              </a:lnSpc>
              <a:spcAft>
                <a:spcPts val="800"/>
              </a:spcAft>
            </a:pPr>
            <a:r>
              <a:rPr lang="fa-IR" sz="2800" cap="all" spc="100" dirty="0">
                <a:solidFill>
                  <a:srgbClr val="00B050"/>
                </a:solidFill>
                <a:effectLst>
                  <a:glow rad="127000">
                    <a:schemeClr val="tx1"/>
                  </a:glow>
                </a:effectLst>
                <a:latin typeface="IranNastaliq" pitchFamily="18" charset="0"/>
                <a:cs typeface="B Titr" panose="00000700000000000000" pitchFamily="2" charset="-78"/>
              </a:rPr>
              <a:t>امین </a:t>
            </a:r>
            <a:r>
              <a:rPr lang="fa-IR" sz="2800" cap="all" spc="100" dirty="0">
                <a:solidFill>
                  <a:srgbClr val="FFC000"/>
                </a:solidFill>
                <a:effectLst>
                  <a:glow rad="127000">
                    <a:schemeClr val="tx1"/>
                  </a:glow>
                </a:effectLst>
                <a:latin typeface="IranNastaliq" pitchFamily="18" charset="0"/>
                <a:cs typeface="B Titr" panose="00000700000000000000" pitchFamily="2" charset="-78"/>
              </a:rPr>
              <a:t>، چهار روز پس از نگارش این نامه ، درعملیات کربلای ۴ به </a:t>
            </a:r>
            <a:r>
              <a:rPr lang="fa-IR" sz="2800" cap="all" spc="100" dirty="0">
                <a:solidFill>
                  <a:srgbClr val="FF1515"/>
                </a:solidFill>
                <a:effectLst>
                  <a:glow rad="127000">
                    <a:schemeClr val="tx1"/>
                  </a:glow>
                </a:effectLst>
                <a:latin typeface="IranNastaliq" pitchFamily="18" charset="0"/>
                <a:cs typeface="B Titr" panose="00000700000000000000" pitchFamily="2" charset="-78"/>
              </a:rPr>
              <a:t>شهادت</a:t>
            </a:r>
            <a:r>
              <a:rPr lang="fa-IR" sz="2800" cap="all" spc="100" dirty="0">
                <a:solidFill>
                  <a:srgbClr val="FFC000"/>
                </a:solidFill>
                <a:effectLst>
                  <a:glow rad="127000">
                    <a:schemeClr val="tx1"/>
                  </a:glow>
                </a:effectLst>
                <a:latin typeface="IranNastaliq" pitchFamily="18" charset="0"/>
                <a:cs typeface="B Titr" panose="00000700000000000000" pitchFamily="2" charset="-78"/>
              </a:rPr>
              <a:t> رسید .</a:t>
            </a:r>
          </a:p>
        </p:txBody>
      </p:sp>
    </p:spTree>
    <p:extLst>
      <p:ext uri="{BB962C8B-B14F-4D97-AF65-F5344CB8AC3E}">
        <p14:creationId xmlns:p14="http://schemas.microsoft.com/office/powerpoint/2010/main" val="30239486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iterate type="wd">
                                    <p:tmPct val="29000"/>
                                  </p:iterate>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p:val>
                                            <p:fltVal val="0.5"/>
                                          </p:val>
                                        </p:tav>
                                        <p:tav tm="100000">
                                          <p:val>
                                            <p:strVal val="#ppt_x"/>
                                          </p:val>
                                        </p:tav>
                                      </p:tavLst>
                                    </p:anim>
                                    <p:anim calcmode="lin" valueType="num">
                                      <p:cBhvr>
                                        <p:cTn id="29" dur="10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7504" y="1412776"/>
            <a:ext cx="9036496" cy="769441"/>
          </a:xfrm>
          <a:prstGeom prst="rect">
            <a:avLst/>
          </a:prstGeom>
        </p:spPr>
        <p:txBody>
          <a:bodyPr wrap="square">
            <a:spAutoFit/>
          </a:bodyPr>
          <a:lstStyle/>
          <a:p>
            <a:pPr indent="457200" algn="ctr" rtl="1">
              <a:lnSpc>
                <a:spcPct val="150000"/>
              </a:lnSpc>
              <a:spcAft>
                <a:spcPts val="800"/>
              </a:spcAft>
            </a:pPr>
            <a:r>
              <a:rPr lang="fa-IR" sz="3200" cap="all" spc="100" dirty="0">
                <a:solidFill>
                  <a:srgbClr val="FFFF00"/>
                </a:solidFill>
                <a:effectLst>
                  <a:glow rad="127000">
                    <a:schemeClr val="tx1"/>
                  </a:glow>
                </a:effectLst>
                <a:latin typeface="IranNastaliq" pitchFamily="18" charset="0"/>
                <a:cs typeface="B Titr" panose="00000700000000000000" pitchFamily="2" charset="-78"/>
              </a:rPr>
              <a:t>کسی که دلداده خدا باشه خدا راه رو بهش نشون میده</a:t>
            </a:r>
          </a:p>
        </p:txBody>
      </p:sp>
      <p:sp>
        <p:nvSpPr>
          <p:cNvPr id="5" name="Rectangle 4"/>
          <p:cNvSpPr/>
          <p:nvPr/>
        </p:nvSpPr>
        <p:spPr>
          <a:xfrm>
            <a:off x="539552" y="2348880"/>
            <a:ext cx="8083883" cy="830997"/>
          </a:xfrm>
          <a:prstGeom prst="rect">
            <a:avLst/>
          </a:prstGeom>
        </p:spPr>
        <p:txBody>
          <a:bodyPr wrap="square">
            <a:spAutoFit/>
          </a:bodyPr>
          <a:lstStyle/>
          <a:p>
            <a:pPr indent="457200" algn="ctr" rtl="1">
              <a:lnSpc>
                <a:spcPct val="150000"/>
              </a:lnSpc>
              <a:spcAft>
                <a:spcPts val="800"/>
              </a:spcAft>
            </a:pPr>
            <a:r>
              <a:rPr lang="fa-IR" sz="3200" cap="all" spc="100" dirty="0">
                <a:solidFill>
                  <a:srgbClr val="FF0000"/>
                </a:solidFill>
                <a:effectLst>
                  <a:glow rad="127000">
                    <a:schemeClr val="tx1"/>
                  </a:glow>
                </a:effectLst>
                <a:latin typeface="IranNastaliq" pitchFamily="18" charset="0"/>
                <a:cs typeface="B Titr" panose="00000700000000000000" pitchFamily="2" charset="-78"/>
              </a:rPr>
              <a:t>شهید</a:t>
            </a:r>
            <a:r>
              <a:rPr lang="fa-IR" sz="3200" cap="all" spc="100" dirty="0">
                <a:solidFill>
                  <a:schemeClr val="accent3">
                    <a:lumMod val="60000"/>
                    <a:lumOff val="40000"/>
                  </a:schemeClr>
                </a:solidFill>
                <a:effectLst>
                  <a:glow rad="127000">
                    <a:schemeClr val="tx1"/>
                  </a:glow>
                </a:effectLst>
                <a:latin typeface="IranNastaliq" pitchFamily="18" charset="0"/>
                <a:cs typeface="B Titr" panose="00000700000000000000" pitchFamily="2" charset="-78"/>
              </a:rPr>
              <a:t> </a:t>
            </a:r>
            <a:r>
              <a:rPr lang="fa-IR" sz="3200" cap="all" spc="100" dirty="0">
                <a:solidFill>
                  <a:srgbClr val="00B050"/>
                </a:solidFill>
                <a:effectLst>
                  <a:glow rad="127000">
                    <a:schemeClr val="tx1"/>
                  </a:glow>
                </a:effectLst>
                <a:latin typeface="IranNastaliq" pitchFamily="18" charset="0"/>
                <a:cs typeface="B Titr" panose="00000700000000000000" pitchFamily="2" charset="-78"/>
              </a:rPr>
              <a:t>امین</a:t>
            </a:r>
            <a:r>
              <a:rPr lang="fa-IR" sz="3200" cap="all" spc="100" dirty="0">
                <a:solidFill>
                  <a:schemeClr val="accent3">
                    <a:lumMod val="60000"/>
                    <a:lumOff val="40000"/>
                  </a:schemeClr>
                </a:solidFill>
                <a:effectLst>
                  <a:glow rad="127000">
                    <a:schemeClr val="tx1"/>
                  </a:glow>
                </a:effectLst>
                <a:latin typeface="IranNastaliq" pitchFamily="18" charset="0"/>
                <a:cs typeface="B Titr" panose="00000700000000000000" pitchFamily="2" charset="-78"/>
              </a:rPr>
              <a:t> چون دلداده خدا </a:t>
            </a:r>
            <a:r>
              <a:rPr lang="fa-IR" sz="3200" cap="all" spc="100" dirty="0" smtClean="0">
                <a:solidFill>
                  <a:schemeClr val="accent3">
                    <a:lumMod val="60000"/>
                    <a:lumOff val="40000"/>
                  </a:schemeClr>
                </a:solidFill>
                <a:effectLst>
                  <a:glow rad="127000">
                    <a:schemeClr val="tx1"/>
                  </a:glow>
                </a:effectLst>
                <a:latin typeface="IranNastaliq" pitchFamily="18" charset="0"/>
                <a:cs typeface="B Titr" panose="00000700000000000000" pitchFamily="2" charset="-78"/>
              </a:rPr>
              <a:t>بود راه </a:t>
            </a:r>
            <a:r>
              <a:rPr lang="fa-IR" sz="3200" cap="all" spc="100" dirty="0">
                <a:solidFill>
                  <a:schemeClr val="accent3">
                    <a:lumMod val="60000"/>
                    <a:lumOff val="40000"/>
                  </a:schemeClr>
                </a:solidFill>
                <a:effectLst>
                  <a:glow rad="127000">
                    <a:schemeClr val="tx1"/>
                  </a:glow>
                </a:effectLst>
                <a:latin typeface="IranNastaliq" pitchFamily="18" charset="0"/>
                <a:cs typeface="B Titr" panose="00000700000000000000" pitchFamily="2" charset="-78"/>
              </a:rPr>
              <a:t>رو گم </a:t>
            </a:r>
            <a:r>
              <a:rPr lang="fa-IR" sz="3200" cap="all" spc="100" dirty="0" smtClean="0">
                <a:solidFill>
                  <a:schemeClr val="accent3">
                    <a:lumMod val="60000"/>
                    <a:lumOff val="40000"/>
                  </a:schemeClr>
                </a:solidFill>
                <a:effectLst>
                  <a:glow rad="127000">
                    <a:schemeClr val="tx1"/>
                  </a:glow>
                </a:effectLst>
                <a:latin typeface="IranNastaliq" pitchFamily="18" charset="0"/>
                <a:cs typeface="B Titr" panose="00000700000000000000" pitchFamily="2" charset="-78"/>
              </a:rPr>
              <a:t>نکرد</a:t>
            </a:r>
            <a:endParaRPr lang="fa-IR" sz="3200" cap="all" spc="100" dirty="0">
              <a:solidFill>
                <a:schemeClr val="accent3">
                  <a:lumMod val="60000"/>
                  <a:lumOff val="40000"/>
                </a:schemeClr>
              </a:solidFill>
              <a:effectLst>
                <a:glow rad="127000">
                  <a:schemeClr val="tx1"/>
                </a:glow>
              </a:effectLst>
              <a:latin typeface="IranNastaliq" pitchFamily="18" charset="0"/>
              <a:cs typeface="B Titr" panose="00000700000000000000" pitchFamily="2" charset="-78"/>
            </a:endParaRPr>
          </a:p>
        </p:txBody>
      </p:sp>
    </p:spTree>
    <p:extLst>
      <p:ext uri="{BB962C8B-B14F-4D97-AF65-F5344CB8AC3E}">
        <p14:creationId xmlns:p14="http://schemas.microsoft.com/office/powerpoint/2010/main" val="40184048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wd">
                                    <p:tmPct val="29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p:val>
                                            <p:fltVal val="0.5"/>
                                          </p:val>
                                        </p:tav>
                                        <p:tav tm="100000">
                                          <p:val>
                                            <p:strVal val="#ppt_x"/>
                                          </p:val>
                                        </p:tav>
                                      </p:tavLst>
                                    </p:anim>
                                    <p:anim calcmode="lin" valueType="num">
                                      <p:cBhvr>
                                        <p:cTn id="10" dur="10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29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p:val>
                                            <p:fltVal val="0.5"/>
                                          </p:val>
                                        </p:tav>
                                        <p:tav tm="100000">
                                          <p:val>
                                            <p:strVal val="#ppt_x"/>
                                          </p:val>
                                        </p:tav>
                                      </p:tavLst>
                                    </p:anim>
                                    <p:anim calcmode="lin" valueType="num">
                                      <p:cBhvr>
                                        <p:cTn id="18" dur="10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6857</TotalTime>
  <Words>4896</Words>
  <Application>Microsoft Office PowerPoint</Application>
  <PresentationFormat>On-screen Show (4:3)</PresentationFormat>
  <Paragraphs>255</Paragraphs>
  <Slides>27</Slides>
  <Notes>26</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Agency FB</vt:lpstr>
      <vt:lpstr>Arial</vt:lpstr>
      <vt:lpstr>B Kidnap</vt:lpstr>
      <vt:lpstr>B Mitra</vt:lpstr>
      <vt:lpstr>B Nazanin</vt:lpstr>
      <vt:lpstr>B Titr</vt:lpstr>
      <vt:lpstr>B Zar</vt:lpstr>
      <vt:lpstr>Calibri</vt:lpstr>
      <vt:lpstr>IranNastaliq</vt:lpstr>
      <vt:lpstr>Times New Roman</vt:lpstr>
      <vt:lpstr>Tw Cen MT</vt:lpstr>
      <vt:lpstr>Tw Cen MT Condensed</vt:lpstr>
      <vt:lpstr>Wingdings</vt:lpstr>
      <vt:lpstr>Wingdings 3</vt:lpstr>
      <vt:lpstr>Integral</vt:lpstr>
      <vt:lpstr>PowerPoint Presentation</vt:lpstr>
      <vt:lpstr>PowerPoint Presentation</vt:lpstr>
      <vt:lpstr>نامه دانش آموز شهید امین،  به مجله زن روز</vt:lpstr>
      <vt:lpstr>PowerPoint Presentation</vt:lpstr>
      <vt:lpstr>زیبا ترین آرزو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ثبات قدم شهید چمران نامه شهید چمران به مادرش بعد از 22 سال</dc:title>
  <dc:creator>cabir soft</dc:creator>
  <cp:lastModifiedBy>zekra</cp:lastModifiedBy>
  <cp:revision>526</cp:revision>
  <dcterms:created xsi:type="dcterms:W3CDTF">2009-11-13T06:40:26Z</dcterms:created>
  <dcterms:modified xsi:type="dcterms:W3CDTF">2018-03-11T09:52:08Z</dcterms:modified>
</cp:coreProperties>
</file>