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56" r:id="rId1"/>
  </p:sldMasterIdLst>
  <p:notesMasterIdLst>
    <p:notesMasterId r:id="rId25"/>
  </p:notesMasterIdLst>
  <p:sldIdLst>
    <p:sldId id="482" r:id="rId2"/>
    <p:sldId id="427" r:id="rId3"/>
    <p:sldId id="403" r:id="rId4"/>
    <p:sldId id="432" r:id="rId5"/>
    <p:sldId id="448" r:id="rId6"/>
    <p:sldId id="449" r:id="rId7"/>
    <p:sldId id="391" r:id="rId8"/>
    <p:sldId id="450" r:id="rId9"/>
    <p:sldId id="354" r:id="rId10"/>
    <p:sldId id="488" r:id="rId11"/>
    <p:sldId id="353" r:id="rId12"/>
    <p:sldId id="358" r:id="rId13"/>
    <p:sldId id="484" r:id="rId14"/>
    <p:sldId id="400" r:id="rId15"/>
    <p:sldId id="483" r:id="rId16"/>
    <p:sldId id="486" r:id="rId17"/>
    <p:sldId id="360" r:id="rId18"/>
    <p:sldId id="404" r:id="rId19"/>
    <p:sldId id="429" r:id="rId20"/>
    <p:sldId id="457" r:id="rId21"/>
    <p:sldId id="480" r:id="rId22"/>
    <p:sldId id="481" r:id="rId23"/>
    <p:sldId id="47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zabh" initials="R" lastIdx="2" clrIdx="0">
    <p:extLst>
      <p:ext uri="{19B8F6BF-5375-455C-9EA6-DF929625EA0E}">
        <p15:presenceInfo xmlns:p15="http://schemas.microsoft.com/office/powerpoint/2012/main" userId="Rezab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74D56"/>
    <a:srgbClr val="CC3300"/>
    <a:srgbClr val="FF00FF"/>
    <a:srgbClr val="FF15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85" autoAdjust="0"/>
    <p:restoredTop sz="79354" autoAdjust="0"/>
  </p:normalViewPr>
  <p:slideViewPr>
    <p:cSldViewPr>
      <p:cViewPr varScale="1">
        <p:scale>
          <a:sx n="92" d="100"/>
          <a:sy n="92" d="100"/>
        </p:scale>
        <p:origin x="96" y="4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91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D2F6BB-4D23-49D9-8857-620A929815BB}" type="datetimeFigureOut">
              <a:rPr lang="en-US" smtClean="0"/>
              <a:pPr/>
              <a:t>3/10/2018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8B9255-CB26-4167-BDCF-45D45909DBDD}" type="slidenum">
              <a:rPr lang="en-US" smtClean="0"/>
              <a:pPr/>
              <a:t>‹#›</a:t>
            </a:fld>
            <a:endParaRPr lang="en-US"/>
          </a:p>
        </p:txBody>
      </p:sp>
    </p:spTree>
    <p:extLst>
      <p:ext uri="{BB962C8B-B14F-4D97-AF65-F5344CB8AC3E}">
        <p14:creationId xmlns:p14="http://schemas.microsoft.com/office/powerpoint/2010/main" val="1976415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کلیپ مقدمه ای انگیزه ازی مرتبط</a:t>
            </a:r>
            <a:endParaRPr lang="fa-IR"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a:t>
            </a:fld>
            <a:endParaRPr lang="en-US"/>
          </a:p>
        </p:txBody>
      </p:sp>
    </p:spTree>
    <p:extLst>
      <p:ext uri="{BB962C8B-B14F-4D97-AF65-F5344CB8AC3E}">
        <p14:creationId xmlns:p14="http://schemas.microsoft.com/office/powerpoint/2010/main" val="2772673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رحمت</a:t>
            </a:r>
            <a:r>
              <a:rPr lang="fa-IR" baseline="0" dirty="0" smtClean="0"/>
              <a:t> خدا بر بنده ای که فکر کند و با تفکر عمل کند</a:t>
            </a:r>
          </a:p>
          <a:p>
            <a:endParaRPr lang="fa-IR" baseline="0" dirty="0" smtClean="0"/>
          </a:p>
          <a:p>
            <a:r>
              <a:rPr lang="fa-IR" baseline="0" dirty="0" smtClean="0"/>
              <a:t>اما تفکر در مورد چه چیزی؟</a:t>
            </a:r>
            <a:endParaRPr lang="fa-IR"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10</a:t>
            </a:fld>
            <a:endParaRPr lang="en-US"/>
          </a:p>
        </p:txBody>
      </p:sp>
    </p:spTree>
    <p:extLst>
      <p:ext uri="{BB962C8B-B14F-4D97-AF65-F5344CB8AC3E}">
        <p14:creationId xmlns:p14="http://schemas.microsoft.com/office/powerpoint/2010/main" val="3574062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dirty="0" smtClean="0"/>
              <a:t>خداوند در بسیاری از آیات انسان را دعوت به تفکر در طبیعت و عظمت خودش میکنه  و میفرماید (( و او همان است که زمین را گسترد و در آن کوه ها و رودها نهاد و از هر میوه ای در آن جفت جفت قرار داد روز را به شب می پوشاند قطعا در این امور برای مردمی که تفکر می کنند نشانه هایی وجود دارد ))</a:t>
            </a:r>
          </a:p>
          <a:p>
            <a:pPr algn="r"/>
            <a:r>
              <a:rPr lang="fa-IR" dirty="0" smtClean="0"/>
              <a:t>آیه یعنی نشانه</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11</a:t>
            </a:fld>
            <a:endParaRPr lang="en-US"/>
          </a:p>
        </p:txBody>
      </p:sp>
    </p:spTree>
    <p:extLst>
      <p:ext uri="{BB962C8B-B14F-4D97-AF65-F5344CB8AC3E}">
        <p14:creationId xmlns:p14="http://schemas.microsoft.com/office/powerpoint/2010/main" val="941017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a:r>
              <a:rPr lang="fa-IR" dirty="0" smtClean="0"/>
              <a:t>عزیزان انسان میتونه با درک و توجه به آیات و نشانه های خدا عاشق خدا بشه چرا که جهان مجموعه ای از نشانه ها و شگفتی های خداست ما وقتی این شگفتی هارو نگاه میکنیم عظمت خدا رو هم درک میکنیم و غیر از خدای بزرگ رو حقیر میبینیم دانشمندان روز به روز در مورد انسان تحقیق میکنن و هر روز به نتایج جدیدتر و شگفت انگیز تری میرسند ابعاد گوناگون ما هنوز برای بشر شناخته نشده به راستی ما چه موجود عجیبی هستیم و خداوند چه چیزی رو آفریده ؟ ما باید عظمت خدا را با قلبمان حس کنیم و این عظمت به قلب ما راه پیدا کند چون اگر عظمت خدا را با قلبمان حس کنیم اونو بیش تر از همه چیز و همه کس دوست خواهیم داشت ما به قدرت خداوند آگاهی داریم اما این شناخت به دل ما راه پیدا نکرده چون ما زمانی که در برابر شخص بزرگی قرار میگیریم احساس ضعف میکنیم اما در مقابل خدا احساس خضوع و خشوع نمیکنیم اتفاقا فلسفه تشریع عبادت این است که دل به تدریج و با تمرین و تلاش از مادیات فراتر بره و به مقام انس با خدا</a:t>
            </a:r>
          </a:p>
          <a:p>
            <a:pPr algn="r"/>
            <a:r>
              <a:rPr lang="fa-IR" dirty="0" smtClean="0"/>
              <a:t>برسه بنابر این خدا به ما دستور داده که نمازمون رو با الله اکبر شروع کنیم و به ما نشون میده که اگه میخواید بزرگی خدا رو درک کنید باید در دلتون بین خدا و سایر مخلوقات فرق بذاریم و مقایسه کنیم که عظمت کدوم بیشتره اگه به اطرافمون نیم نگاهی بیندازیم آثار عظمت خدا رو به وضوح میبینیم و این سوال رو از خودمون بپرسیم که آیا بی انصافی نسیت که انسان عاشق این خدا نشه و زمانی که عاشق شدی تمام کارهات بوی خدا میگیره و خدایی میشه و جز در راه رضای اون قدم بر نمیداری و مولوی چه زیبا گفته (( ای دوست قبولم کن و جانم بستان / مستم کن و وز هر دو جهانم بستان / با هر چه دلم قرار گیر بی تو آتش به من  اندر زن و آنم بستان ))</a:t>
            </a:r>
          </a:p>
          <a:p>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12</a:t>
            </a:fld>
            <a:endParaRPr lang="en-US"/>
          </a:p>
        </p:txBody>
      </p:sp>
    </p:spTree>
    <p:extLst>
      <p:ext uri="{BB962C8B-B14F-4D97-AF65-F5344CB8AC3E}">
        <p14:creationId xmlns:p14="http://schemas.microsoft.com/office/powerpoint/2010/main" val="3589511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سیارات</a:t>
            </a:r>
            <a:r>
              <a:rPr lang="fa-IR" baseline="0" dirty="0" smtClean="0"/>
              <a:t> به ترتیب بزرگی :عطارد . زهره.مریخ. ونوس .  زمین . نپتون. زحل . مشتری. خورشید شما .</a:t>
            </a:r>
          </a:p>
          <a:p>
            <a:r>
              <a:rPr lang="fa-IR" baseline="0" dirty="0" smtClean="0"/>
              <a:t>ستاره های از خورشید بزرگتر: سیروس بزرگ/ پولاکس / ستاره قزمز یا آرک تروس/آل دی برن/ ریگِل ستاره آبی/ ستاره پیستول/ آنتارس بزرگ /مو کافل/موکانس بزرگ/</a:t>
            </a:r>
          </a:p>
          <a:p>
            <a:endParaRPr lang="fa-IR" baseline="0" dirty="0" smtClean="0"/>
          </a:p>
          <a:p>
            <a:r>
              <a:rPr lang="fa-IR" baseline="0" dirty="0" smtClean="0"/>
              <a:t>بزرگترین ستاره کشف شده : موکانس بزرگ/ مشخصات:قطر 2 ملیارد و هشتصد ملیون کیلومتر </a:t>
            </a:r>
          </a:p>
          <a:p>
            <a:r>
              <a:rPr lang="fa-IR" baseline="0" dirty="0" smtClean="0"/>
              <a:t>اگر با یک هوا پیما با سرعت نهصد کیلومتر بر ساعت به دور آن بچرخیم در طول هزار و صد سال یک دور میتوان به دور آن چرخید.</a:t>
            </a:r>
          </a:p>
          <a:p>
            <a:r>
              <a:rPr lang="fa-IR" baseline="0" dirty="0" smtClean="0"/>
              <a:t>و این در حالی است که تنها در کمتر از چند ساعت میتوان یک دور به دور زمین با این سرعت چرخید.</a:t>
            </a:r>
          </a:p>
          <a:p>
            <a:r>
              <a:rPr lang="fa-IR" baseline="0" dirty="0" smtClean="0"/>
              <a:t>و اما کهکشان ها و ستاره های کشف نشده...</a:t>
            </a:r>
            <a:endParaRPr lang="fa-IR"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13</a:t>
            </a:fld>
            <a:endParaRPr lang="en-US"/>
          </a:p>
        </p:txBody>
      </p:sp>
    </p:spTree>
    <p:extLst>
      <p:ext uri="{BB962C8B-B14F-4D97-AF65-F5344CB8AC3E}">
        <p14:creationId xmlns:p14="http://schemas.microsoft.com/office/powerpoint/2010/main" val="2513182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dirty="0" smtClean="0"/>
              <a:t> دانشمندان روز به روز در مورد انسان تحقیق میکنن و هر روز به نتایج جدیدتر و شگفت انگیز تری میرسند ابعاد گوناگون ما هنوز برای بشر شناخته نشده به راستی ما چه موجود عجیبی هستیم و خداوند چه چیزی رو آفریده ؟ ما باید عظمت خدا را با قلبمان حس کنیم</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14</a:t>
            </a:fld>
            <a:endParaRPr lang="en-US"/>
          </a:p>
        </p:txBody>
      </p:sp>
    </p:spTree>
    <p:extLst>
      <p:ext uri="{BB962C8B-B14F-4D97-AF65-F5344CB8AC3E}">
        <p14:creationId xmlns:p14="http://schemas.microsoft.com/office/powerpoint/2010/main" val="3220233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15</a:t>
            </a:fld>
            <a:endParaRPr lang="en-US"/>
          </a:p>
        </p:txBody>
      </p:sp>
    </p:spTree>
    <p:extLst>
      <p:ext uri="{BB962C8B-B14F-4D97-AF65-F5344CB8AC3E}">
        <p14:creationId xmlns:p14="http://schemas.microsoft.com/office/powerpoint/2010/main" val="304198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معرفی کتاب توحید مفضل</a:t>
            </a:r>
          </a:p>
          <a:p>
            <a:endParaRPr lang="fa-IR" dirty="0" smtClean="0"/>
          </a:p>
          <a:p>
            <a:r>
              <a:rPr lang="fa-IR" dirty="0" smtClean="0"/>
              <a:t>فرازی از کتاب توحید</a:t>
            </a:r>
            <a:r>
              <a:rPr lang="fa-IR" baseline="0" dirty="0" smtClean="0"/>
              <a:t> مفضل</a:t>
            </a:r>
            <a:endParaRPr lang="fa-IR"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16</a:t>
            </a:fld>
            <a:endParaRPr lang="en-US"/>
          </a:p>
        </p:txBody>
      </p:sp>
    </p:spTree>
    <p:extLst>
      <p:ext uri="{BB962C8B-B14F-4D97-AF65-F5344CB8AC3E}">
        <p14:creationId xmlns:p14="http://schemas.microsoft.com/office/powerpoint/2010/main" val="2601765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dirty="0" smtClean="0"/>
              <a:t>اگه به اطرافمون نیم نگاهی بیندازیم آثار عظمت خدا رو به وضوح میبینیم و این سوال رو از خودمون بپرسیم که آیا بی انصافی نسیت که دلبر دل انسان همچین خدایی نباشه و زمانی که عاشق شدی تمام کارهات بوی خدا میگیره و خدایی میشه و جز در راه رضای اون قدم بر نمیداری </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17</a:t>
            </a:fld>
            <a:endParaRPr lang="en-US"/>
          </a:p>
        </p:txBody>
      </p:sp>
    </p:spTree>
    <p:extLst>
      <p:ext uri="{BB962C8B-B14F-4D97-AF65-F5344CB8AC3E}">
        <p14:creationId xmlns:p14="http://schemas.microsoft.com/office/powerpoint/2010/main" val="2160019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fa-IR" dirty="0" smtClean="0"/>
          </a:p>
          <a:p>
            <a:pPr algn="r"/>
            <a:endParaRPr lang="fa-IR" dirty="0" smtClean="0"/>
          </a:p>
          <a:p>
            <a:pPr algn="r"/>
            <a:r>
              <a:rPr lang="fa-IR" dirty="0" smtClean="0"/>
              <a:t>روایت : شخصی از امیرالمؤمنین علیه السلام پرسید :خدا را دیده ای؟ حضرت فرمود :من خدایی را که نبینم نمی پرستم!</a:t>
            </a:r>
          </a:p>
          <a:p>
            <a:pPr algn="r"/>
            <a:endParaRPr lang="fa-IR" dirty="0" smtClean="0"/>
          </a:p>
          <a:p>
            <a:pPr marL="0" marR="0" lvl="0" indent="0" algn="r" defTabSz="457200" rtl="0" eaLnBrk="1" fontAlgn="auto" latinLnBrk="0" hangingPunct="1">
              <a:lnSpc>
                <a:spcPct val="150000"/>
              </a:lnSpc>
              <a:spcBef>
                <a:spcPts val="0"/>
              </a:spcBef>
              <a:spcAft>
                <a:spcPts val="0"/>
              </a:spcAft>
              <a:buClrTx/>
              <a:buSzTx/>
              <a:buFontTx/>
              <a:buNone/>
              <a:tabLst/>
              <a:defRPr/>
            </a:pPr>
            <a:r>
              <a:rPr kumimoji="0" lang="fa-IR" sz="3200" b="1" i="0" u="none" strike="noStrike" kern="1200" cap="none" spc="0" normalizeH="0" baseline="0" noProof="0" dirty="0" smtClean="0">
                <a:ln>
                  <a:noFill/>
                </a:ln>
                <a:solidFill>
                  <a:srgbClr val="C00000"/>
                </a:solidFill>
                <a:effectLst/>
                <a:uLnTx/>
                <a:uFillTx/>
                <a:latin typeface="Tw Cen MT" panose="020B0602020104020603"/>
                <a:ea typeface="+mn-ea"/>
                <a:cs typeface="B Mitra" panose="00000400000000000000" pitchFamily="2" charset="-78"/>
              </a:rPr>
              <a:t>هل رایتَ ربَّکَ یا امیرالمومین؟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fa-IR" sz="3200" b="1" i="0" u="none" strike="noStrike" kern="1200" cap="none" spc="0" normalizeH="0" baseline="0" noProof="0" dirty="0" smtClean="0">
                <a:ln>
                  <a:noFill/>
                </a:ln>
                <a:solidFill>
                  <a:srgbClr val="C00000"/>
                </a:solidFill>
                <a:effectLst/>
                <a:uLnTx/>
                <a:uFillTx/>
                <a:latin typeface="Tw Cen MT" panose="020B0602020104020603"/>
                <a:ea typeface="+mn-ea"/>
                <a:cs typeface="B Mitra" panose="00000400000000000000" pitchFamily="2" charset="-78"/>
              </a:rPr>
              <a:t>فقال: اَ فا عبُدُ ما لاَ ارَیَ؟</a:t>
            </a:r>
            <a:endParaRPr kumimoji="0" lang="en-US" sz="3200" b="1" i="0" u="none" strike="noStrike" kern="1200" cap="none" spc="0" normalizeH="0" baseline="0" noProof="0" dirty="0" smtClean="0">
              <a:ln>
                <a:noFill/>
              </a:ln>
              <a:solidFill>
                <a:srgbClr val="C00000"/>
              </a:solidFill>
              <a:effectLst/>
              <a:uLnTx/>
              <a:uFillTx/>
              <a:latin typeface="Tw Cen MT" panose="020B0602020104020603"/>
              <a:ea typeface="+mn-ea"/>
              <a:cs typeface="B Mitra" panose="00000400000000000000" pitchFamily="2" charset="-78"/>
            </a:endParaRPr>
          </a:p>
          <a:p>
            <a:pPr algn="r"/>
            <a:endParaRPr lang="fa-IR" dirty="0" smtClean="0"/>
          </a:p>
        </p:txBody>
      </p:sp>
      <p:sp>
        <p:nvSpPr>
          <p:cNvPr id="4" name="Slide Number Placeholder 3"/>
          <p:cNvSpPr>
            <a:spLocks noGrp="1"/>
          </p:cNvSpPr>
          <p:nvPr>
            <p:ph type="sldNum" sz="quarter" idx="10"/>
          </p:nvPr>
        </p:nvSpPr>
        <p:spPr/>
        <p:txBody>
          <a:bodyPr/>
          <a:lstStyle/>
          <a:p>
            <a:fld id="{5B8B9255-CB26-4167-BDCF-45D45909DBDD}" type="slidenum">
              <a:rPr lang="en-US" smtClean="0"/>
              <a:pPr/>
              <a:t>18</a:t>
            </a:fld>
            <a:endParaRPr lang="en-US"/>
          </a:p>
        </p:txBody>
      </p:sp>
    </p:spTree>
    <p:extLst>
      <p:ext uri="{BB962C8B-B14F-4D97-AF65-F5344CB8AC3E}">
        <p14:creationId xmlns:p14="http://schemas.microsoft.com/office/powerpoint/2010/main" val="2974077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AE" dirty="0" smtClean="0"/>
              <a:t>چقدر خوب میشه در طول شبانه روزی وقتی رو با خدا خلوت کنیم و درد دلامونو با او بگیم و چه خوبه که این وقت سحر باشه </a:t>
            </a:r>
          </a:p>
          <a:p>
            <a:pPr algn="r"/>
            <a:r>
              <a:rPr lang="ar-AE" dirty="0" smtClean="0"/>
              <a:t>(هر که سحر ندارد                   از خود خبر ندارد) </a:t>
            </a:r>
          </a:p>
          <a:p>
            <a:pPr algn="r"/>
            <a:r>
              <a:rPr lang="ar-AE" dirty="0" smtClean="0"/>
              <a:t>با خودت فکر کن خدا چه لطف هایی در حقت کرده ؟ چه نعمتهایی بهت داده ؟ کجا بودی ؟ کجا هستی ؟ وبه کجا میری ؟ </a:t>
            </a:r>
          </a:p>
          <a:p>
            <a:pPr algn="r"/>
            <a:r>
              <a:rPr lang="ar-AE" dirty="0" smtClean="0"/>
              <a:t>(روز ها فکر من این است و همه شب سخنم   که چرا غافل از احوال دل خویشتنم </a:t>
            </a:r>
          </a:p>
          <a:p>
            <a:pPr algn="r"/>
            <a:r>
              <a:rPr lang="ar-AE" dirty="0" smtClean="0"/>
              <a:t>از کجا آمده ام آمدنم بهر چه بود     به کجا میروم آخر ننمایی وطنم) </a:t>
            </a:r>
          </a:p>
          <a:p>
            <a:pPr algn="r"/>
            <a:r>
              <a:rPr lang="ar-AE" dirty="0" smtClean="0"/>
              <a:t>تو دین ما خیلی به تفکر کردن اهمیت داده شده تا جایی که یک ساعت تفکر بالاتر از هفتاد سال عبادته  یک ساعت تفکر میتونه آدم شقی رو سعادتمند کنه میتونه آدم رو از قعر جهنم به اعلی علیین ببره مثل حر که روز عاشورا خودش رو بین بهشت وجهنم دید باید تصمیم میگرفت, حسین و کشته شدن و بهشت یا یزید و دنیا و جهنم, فکر کرد و تصمیم گرفت </a:t>
            </a:r>
          </a:p>
          <a:p>
            <a:endParaRPr lang="ar-AE" dirty="0" smtClean="0"/>
          </a:p>
          <a:p>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19</a:t>
            </a:fld>
            <a:endParaRPr lang="en-US"/>
          </a:p>
        </p:txBody>
      </p:sp>
    </p:spTree>
    <p:extLst>
      <p:ext uri="{BB962C8B-B14F-4D97-AF65-F5344CB8AC3E}">
        <p14:creationId xmlns:p14="http://schemas.microsoft.com/office/powerpoint/2010/main" val="3416077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a:t>
            </a:fld>
            <a:endParaRPr lang="en-US"/>
          </a:p>
        </p:txBody>
      </p:sp>
    </p:spTree>
    <p:extLst>
      <p:ext uri="{BB962C8B-B14F-4D97-AF65-F5344CB8AC3E}">
        <p14:creationId xmlns:p14="http://schemas.microsoft.com/office/powerpoint/2010/main" val="3149716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AE" dirty="0" smtClean="0"/>
              <a:t>چقدر خوب میشه در طول شبانه روزی وقتی رو با خدا خلوت کنیم و درد دلامونو با او بگیم و چه خوبه که این وقت سحر باشه </a:t>
            </a:r>
          </a:p>
          <a:p>
            <a:pPr algn="r"/>
            <a:r>
              <a:rPr lang="ar-AE" dirty="0" smtClean="0"/>
              <a:t>(هر که سحر ندارد                   از خود خبر ندارد) </a:t>
            </a:r>
          </a:p>
          <a:p>
            <a:pPr algn="r"/>
            <a:r>
              <a:rPr lang="ar-AE" dirty="0" smtClean="0"/>
              <a:t>با خودت فکر کن خدا چه لطف هایی در حقت کرده ؟ چه نعمتهایی بهت داده ؟ کجا بودی ؟ کجا هستی ؟ وبه کجا میری ؟ </a:t>
            </a:r>
          </a:p>
          <a:p>
            <a:pPr algn="r"/>
            <a:r>
              <a:rPr lang="ar-AE" dirty="0" smtClean="0"/>
              <a:t>(روز ها فکر من این است و همه شب سخنم   که چرا غافل از احوال دل خویشتنم </a:t>
            </a:r>
          </a:p>
          <a:p>
            <a:pPr algn="r"/>
            <a:r>
              <a:rPr lang="ar-AE" dirty="0" smtClean="0"/>
              <a:t>از کجا آمده ام آمدنم بهر چه بود     به کجا میروم آخر ننمایی وطنم) </a:t>
            </a:r>
          </a:p>
          <a:p>
            <a:pPr algn="r"/>
            <a:r>
              <a:rPr lang="ar-AE" dirty="0" smtClean="0"/>
              <a:t>تو دین ما خیلی به تفکر کردن اهمیت داده شده تا جایی که یک ساعت تفکر بالاتر از هفتاد سال عبادته  یک ساعت تفکر میتونه آدم شقی رو سعادتمند کنه میتونه آدم رو از قعر جهنم به اعلی علیین ببره مثل حر که روز عاشورا خودش رو بین بهشت وجهنم دید باید تصمیم میگرفت, حسین و کشته شدن و بهشت یا یزید و دنیا و جهنم, فکر کرد و تصمیم گرفت </a:t>
            </a:r>
          </a:p>
          <a:p>
            <a:endParaRPr lang="ar-AE" dirty="0" smtClean="0"/>
          </a:p>
          <a:p>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20</a:t>
            </a:fld>
            <a:endParaRPr lang="en-US"/>
          </a:p>
        </p:txBody>
      </p:sp>
    </p:spTree>
    <p:extLst>
      <p:ext uri="{BB962C8B-B14F-4D97-AF65-F5344CB8AC3E}">
        <p14:creationId xmlns:p14="http://schemas.microsoft.com/office/powerpoint/2010/main" val="3723908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مناجاتک کوتاه</a:t>
            </a:r>
            <a:endParaRPr lang="fa-IR"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21</a:t>
            </a:fld>
            <a:endParaRPr lang="en-US"/>
          </a:p>
        </p:txBody>
      </p:sp>
    </p:spTree>
    <p:extLst>
      <p:ext uri="{BB962C8B-B14F-4D97-AF65-F5344CB8AC3E}">
        <p14:creationId xmlns:p14="http://schemas.microsoft.com/office/powerpoint/2010/main" val="4144873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روضه حضرت زینب</a:t>
            </a:r>
            <a:endParaRPr lang="fa-IR"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22</a:t>
            </a:fld>
            <a:endParaRPr lang="en-US"/>
          </a:p>
        </p:txBody>
      </p:sp>
    </p:spTree>
    <p:extLst>
      <p:ext uri="{BB962C8B-B14F-4D97-AF65-F5344CB8AC3E}">
        <p14:creationId xmlns:p14="http://schemas.microsoft.com/office/powerpoint/2010/main" val="1919641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dirty="0" smtClean="0">
                <a:solidFill>
                  <a:srgbClr val="FF0000"/>
                </a:solidFill>
                <a:cs typeface="B Titr" panose="00000700000000000000" pitchFamily="2" charset="-78"/>
              </a:rPr>
              <a:t>دلبری یعنی چی؟</a:t>
            </a:r>
            <a:endParaRPr lang="fa-IR" sz="1200" dirty="0" smtClean="0">
              <a:cs typeface="B Titr" panose="00000700000000000000" pitchFamily="2" charset="-78"/>
            </a:endParaRPr>
          </a:p>
          <a:p>
            <a:pPr algn="r" rtl="1"/>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3</a:t>
            </a:fld>
            <a:endParaRPr lang="en-US"/>
          </a:p>
        </p:txBody>
      </p:sp>
    </p:spTree>
    <p:extLst>
      <p:ext uri="{BB962C8B-B14F-4D97-AF65-F5344CB8AC3E}">
        <p14:creationId xmlns:p14="http://schemas.microsoft.com/office/powerpoint/2010/main" val="2116387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fa-IR" sz="1200" dirty="0" smtClean="0">
              <a:cs typeface="B Mitra" panose="00000400000000000000" pitchFamily="2" charset="-78"/>
            </a:endParaRPr>
          </a:p>
          <a:p>
            <a:pPr marL="0" marR="0" indent="0" algn="r" defTabSz="914400" rtl="0" eaLnBrk="1" fontAlgn="auto" latinLnBrk="0" hangingPunct="1">
              <a:lnSpc>
                <a:spcPct val="100000"/>
              </a:lnSpc>
              <a:spcBef>
                <a:spcPts val="0"/>
              </a:spcBef>
              <a:spcAft>
                <a:spcPts val="0"/>
              </a:spcAft>
              <a:buClrTx/>
              <a:buSzTx/>
              <a:buFontTx/>
              <a:buNone/>
              <a:tabLst/>
              <a:defRPr/>
            </a:pPr>
            <a:r>
              <a:rPr lang="fa-IR" sz="1200" dirty="0" smtClean="0">
                <a:cs typeface="B Mitra" panose="00000400000000000000" pitchFamily="2" charset="-78"/>
              </a:rPr>
              <a:t>این عکس رو کسی میشناسه؟!</a:t>
            </a:r>
          </a:p>
          <a:p>
            <a:pPr marL="0" marR="0" indent="0" algn="r" defTabSz="914400" rtl="0" eaLnBrk="1" fontAlgn="auto" latinLnBrk="0" hangingPunct="1">
              <a:lnSpc>
                <a:spcPct val="100000"/>
              </a:lnSpc>
              <a:spcBef>
                <a:spcPts val="0"/>
              </a:spcBef>
              <a:spcAft>
                <a:spcPts val="0"/>
              </a:spcAft>
              <a:buClrTx/>
              <a:buSzTx/>
              <a:buFontTx/>
              <a:buNone/>
              <a:tabLst/>
              <a:defRPr/>
            </a:pPr>
            <a:r>
              <a:rPr lang="fa-IR" sz="1200" dirty="0" smtClean="0">
                <a:cs typeface="B Mitra" panose="00000400000000000000" pitchFamily="2" charset="-78"/>
              </a:rPr>
              <a:t>این</a:t>
            </a:r>
            <a:r>
              <a:rPr lang="fa-IR" sz="1200" baseline="0" dirty="0" smtClean="0">
                <a:cs typeface="B Mitra" panose="00000400000000000000" pitchFamily="2" charset="-78"/>
              </a:rPr>
              <a:t> </a:t>
            </a:r>
            <a:r>
              <a:rPr lang="fa-IR" sz="1200" dirty="0" smtClean="0">
                <a:cs typeface="B Mitra" panose="00000400000000000000" pitchFamily="2" charset="-78"/>
              </a:rPr>
              <a:t>عکس زیباترین جوان ایران در سال 1338 است که بر روی جلد مجلات آن سال منتشر شده</a:t>
            </a:r>
          </a:p>
          <a:p>
            <a:pPr marL="0" marR="0" indent="0" algn="r" defTabSz="914400" rtl="0" eaLnBrk="1" fontAlgn="auto" latinLnBrk="0" hangingPunct="1">
              <a:lnSpc>
                <a:spcPct val="100000"/>
              </a:lnSpc>
              <a:spcBef>
                <a:spcPts val="0"/>
              </a:spcBef>
              <a:spcAft>
                <a:spcPts val="0"/>
              </a:spcAft>
              <a:buClrTx/>
              <a:buSzTx/>
              <a:buFontTx/>
              <a:buNone/>
              <a:tabLst/>
              <a:defRPr/>
            </a:pPr>
            <a:r>
              <a:rPr lang="fa-IR" sz="1200" dirty="0" smtClean="0">
                <a:cs typeface="B Mitra" panose="00000400000000000000" pitchFamily="2" charset="-78"/>
              </a:rPr>
              <a:t>خیلی</a:t>
            </a:r>
            <a:r>
              <a:rPr lang="fa-IR" sz="1200" baseline="0" dirty="0" smtClean="0">
                <a:cs typeface="B Mitra" panose="00000400000000000000" pitchFamily="2" charset="-78"/>
              </a:rPr>
              <a:t> زیبا و خیلی جذاب</a:t>
            </a:r>
          </a:p>
          <a:p>
            <a:pPr marL="0" marR="0" indent="0" algn="r" defTabSz="914400" rtl="0" eaLnBrk="1" fontAlgn="auto" latinLnBrk="0" hangingPunct="1">
              <a:lnSpc>
                <a:spcPct val="100000"/>
              </a:lnSpc>
              <a:spcBef>
                <a:spcPts val="0"/>
              </a:spcBef>
              <a:spcAft>
                <a:spcPts val="0"/>
              </a:spcAft>
              <a:buClrTx/>
              <a:buSzTx/>
              <a:buFontTx/>
              <a:buNone/>
              <a:tabLst/>
              <a:defRPr/>
            </a:pPr>
            <a:r>
              <a:rPr lang="fa-IR" sz="1200" baseline="0" dirty="0" smtClean="0">
                <a:cs typeface="B Mitra" panose="00000400000000000000" pitchFamily="2" charset="-78"/>
              </a:rPr>
              <a:t>این عکس چه کسیه؟!</a:t>
            </a:r>
          </a:p>
          <a:p>
            <a:pPr marL="0" marR="0" indent="0" algn="r" defTabSz="914400" rtl="0" eaLnBrk="1" fontAlgn="auto" latinLnBrk="0" hangingPunct="1">
              <a:lnSpc>
                <a:spcPct val="100000"/>
              </a:lnSpc>
              <a:spcBef>
                <a:spcPts val="0"/>
              </a:spcBef>
              <a:spcAft>
                <a:spcPts val="0"/>
              </a:spcAft>
              <a:buClrTx/>
              <a:buSzTx/>
              <a:buFontTx/>
              <a:buNone/>
              <a:tabLst/>
              <a:defRPr/>
            </a:pPr>
            <a:r>
              <a:rPr lang="fa-IR" sz="1200" baseline="0" dirty="0" smtClean="0">
                <a:cs typeface="B Mitra" panose="00000400000000000000" pitchFamily="2" charset="-78"/>
              </a:rPr>
              <a:t>چکار کرد؟!</a:t>
            </a:r>
          </a:p>
          <a:p>
            <a:pPr marL="0" marR="0" indent="0" algn="r" defTabSz="914400" rtl="0" eaLnBrk="1" fontAlgn="auto" latinLnBrk="0" hangingPunct="1">
              <a:lnSpc>
                <a:spcPct val="100000"/>
              </a:lnSpc>
              <a:spcBef>
                <a:spcPts val="0"/>
              </a:spcBef>
              <a:spcAft>
                <a:spcPts val="0"/>
              </a:spcAft>
              <a:buClrTx/>
              <a:buSzTx/>
              <a:buFontTx/>
              <a:buNone/>
              <a:tabLst/>
              <a:defRPr/>
            </a:pPr>
            <a:r>
              <a:rPr lang="fa-IR" sz="1200" baseline="0" dirty="0" smtClean="0">
                <a:cs typeface="B Mitra" panose="00000400000000000000" pitchFamily="2" charset="-78"/>
              </a:rPr>
              <a:t>بنظرتون کسی که زیبا ترین جوان سال شناخته بشه و معرفی بشه چکار می کنه؟!</a:t>
            </a:r>
          </a:p>
          <a:p>
            <a:pPr marL="0" marR="0" indent="0" algn="r" defTabSz="914400" rtl="0" eaLnBrk="1" fontAlgn="auto" latinLnBrk="0" hangingPunct="1">
              <a:lnSpc>
                <a:spcPct val="100000"/>
              </a:lnSpc>
              <a:spcBef>
                <a:spcPts val="0"/>
              </a:spcBef>
              <a:spcAft>
                <a:spcPts val="0"/>
              </a:spcAft>
              <a:buClrTx/>
              <a:buSzTx/>
              <a:buFontTx/>
              <a:buNone/>
              <a:tabLst/>
              <a:defRPr/>
            </a:pPr>
            <a:r>
              <a:rPr lang="fa-IR" sz="1200" baseline="0" dirty="0" smtClean="0">
                <a:cs typeface="B Mitra" panose="00000400000000000000" pitchFamily="2" charset="-78"/>
              </a:rPr>
              <a:t>جوونا شما ا/ه این نعمت رو خدا بهتون می داد باهاش چکار می کردید؟!</a:t>
            </a:r>
          </a:p>
          <a:p>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4</a:t>
            </a:fld>
            <a:endParaRPr lang="en-US"/>
          </a:p>
        </p:txBody>
      </p:sp>
    </p:spTree>
    <p:extLst>
      <p:ext uri="{BB962C8B-B14F-4D97-AF65-F5344CB8AC3E}">
        <p14:creationId xmlns:p14="http://schemas.microsoft.com/office/powerpoint/2010/main" val="3578930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a-IR" sz="1200" dirty="0" smtClean="0">
                <a:solidFill>
                  <a:srgbClr val="FF0000"/>
                </a:solidFill>
                <a:latin typeface="IranNastaliq" pitchFamily="18" charset="0"/>
                <a:cs typeface="B Titr" panose="00000700000000000000" pitchFamily="2" charset="-78"/>
              </a:rPr>
              <a:t>شهید سید مجتبی هاشمی</a:t>
            </a:r>
          </a:p>
          <a:p>
            <a:pPr marL="0" marR="0" indent="0" algn="r" defTabSz="914400" rtl="0" eaLnBrk="1" fontAlgn="auto" latinLnBrk="0" hangingPunct="1">
              <a:lnSpc>
                <a:spcPct val="100000"/>
              </a:lnSpc>
              <a:spcBef>
                <a:spcPts val="0"/>
              </a:spcBef>
              <a:spcAft>
                <a:spcPts val="0"/>
              </a:spcAft>
              <a:buClrTx/>
              <a:buSzTx/>
              <a:buFontTx/>
              <a:buNone/>
              <a:tabLst/>
              <a:defRPr/>
            </a:pPr>
            <a:r>
              <a:rPr lang="fa-IR" sz="1200" dirty="0" smtClean="0">
                <a:solidFill>
                  <a:srgbClr val="FF0000"/>
                </a:solidFill>
                <a:latin typeface="IranNastaliq" pitchFamily="18" charset="0"/>
                <a:cs typeface="B Titr" panose="00000700000000000000" pitchFamily="2" charset="-78"/>
              </a:rPr>
              <a:t>از شهدای انقلاب و همرزم</a:t>
            </a:r>
            <a:r>
              <a:rPr lang="fa-IR" sz="1200" baseline="0" dirty="0" smtClean="0">
                <a:solidFill>
                  <a:srgbClr val="FF0000"/>
                </a:solidFill>
                <a:latin typeface="IranNastaliq" pitchFamily="18" charset="0"/>
                <a:cs typeface="B Titr" panose="00000700000000000000" pitchFamily="2" charset="-78"/>
              </a:rPr>
              <a:t> شهید چمران</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5</a:t>
            </a:fld>
            <a:endParaRPr lang="en-US"/>
          </a:p>
        </p:txBody>
      </p:sp>
    </p:spTree>
    <p:extLst>
      <p:ext uri="{BB962C8B-B14F-4D97-AF65-F5344CB8AC3E}">
        <p14:creationId xmlns:p14="http://schemas.microsoft.com/office/powerpoint/2010/main" val="3343097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با همه ی وجود دنبال خدا بود و دلش جای دیگه ایی نرفت</a:t>
            </a:r>
          </a:p>
          <a:p>
            <a:pPr algn="r" rtl="1"/>
            <a:r>
              <a:rPr lang="fa-IR" dirty="0" smtClean="0"/>
              <a:t>نلغزید!</a:t>
            </a:r>
          </a:p>
          <a:p>
            <a:pPr algn="r" rtl="1"/>
            <a:endParaRPr lang="fa-IR" dirty="0" smtClean="0"/>
          </a:p>
          <a:p>
            <a:pPr algn="r" rtl="1"/>
            <a:r>
              <a:rPr lang="fa-IR" dirty="0" smtClean="0"/>
              <a:t>چرا؟!</a:t>
            </a:r>
          </a:p>
          <a:p>
            <a:pPr algn="r" rtl="1"/>
            <a:r>
              <a:rPr lang="fa-IR" dirty="0" smtClean="0"/>
              <a:t>چون دلش رو قبلا یکی دیگه برده بود، دلش پیش خدا بود</a:t>
            </a:r>
            <a:endParaRPr lang="en-US" dirty="0"/>
          </a:p>
        </p:txBody>
      </p:sp>
      <p:sp>
        <p:nvSpPr>
          <p:cNvPr id="4" name="Slide Number Placeholder 3"/>
          <p:cNvSpPr>
            <a:spLocks noGrp="1"/>
          </p:cNvSpPr>
          <p:nvPr>
            <p:ph type="sldNum" sz="quarter" idx="10"/>
          </p:nvPr>
        </p:nvSpPr>
        <p:spPr/>
        <p:txBody>
          <a:bodyPr/>
          <a:lstStyle/>
          <a:p>
            <a:fld id="{5B8B9255-CB26-4167-BDCF-45D45909DBDD}" type="slidenum">
              <a:rPr lang="en-US" smtClean="0"/>
              <a:pPr/>
              <a:t>6</a:t>
            </a:fld>
            <a:endParaRPr lang="en-US"/>
          </a:p>
        </p:txBody>
      </p:sp>
    </p:spTree>
    <p:extLst>
      <p:ext uri="{BB962C8B-B14F-4D97-AF65-F5344CB8AC3E}">
        <p14:creationId xmlns:p14="http://schemas.microsoft.com/office/powerpoint/2010/main" val="270193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0" eaLnBrk="1" fontAlgn="auto" latinLnBrk="0" hangingPunct="1">
              <a:lnSpc>
                <a:spcPct val="150000"/>
              </a:lnSpc>
              <a:spcBef>
                <a:spcPts val="0"/>
              </a:spcBef>
              <a:spcAft>
                <a:spcPts val="0"/>
              </a:spcAft>
              <a:buClrTx/>
              <a:buSzTx/>
              <a:buFontTx/>
              <a:buNone/>
              <a:tabLst/>
              <a:defRPr/>
            </a:pPr>
            <a:r>
              <a:rPr lang="fa-IR" dirty="0" smtClean="0"/>
              <a:t>باید به جایی برسیم که از خدا  از ما دلبری کنیه و دلمون بره پیش خود خدا</a:t>
            </a:r>
          </a:p>
        </p:txBody>
      </p:sp>
      <p:sp>
        <p:nvSpPr>
          <p:cNvPr id="4" name="Slide Number Placeholder 3"/>
          <p:cNvSpPr>
            <a:spLocks noGrp="1"/>
          </p:cNvSpPr>
          <p:nvPr>
            <p:ph type="sldNum" sz="quarter" idx="10"/>
          </p:nvPr>
        </p:nvSpPr>
        <p:spPr/>
        <p:txBody>
          <a:bodyPr/>
          <a:lstStyle/>
          <a:p>
            <a:fld id="{5B8B9255-CB26-4167-BDCF-45D45909DBDD}" type="slidenum">
              <a:rPr lang="en-US" smtClean="0"/>
              <a:pPr/>
              <a:t>7</a:t>
            </a:fld>
            <a:endParaRPr lang="en-US"/>
          </a:p>
        </p:txBody>
      </p:sp>
    </p:spTree>
    <p:extLst>
      <p:ext uri="{BB962C8B-B14F-4D97-AF65-F5344CB8AC3E}">
        <p14:creationId xmlns:p14="http://schemas.microsoft.com/office/powerpoint/2010/main" val="1295001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این شهدا چکار کردن عاشق خدا شدن؟!</a:t>
            </a:r>
          </a:p>
          <a:p>
            <a:pPr algn="r" rtl="1"/>
            <a:r>
              <a:rPr lang="fa-IR" dirty="0" smtClean="0"/>
              <a:t>چجوری؟!</a:t>
            </a:r>
            <a:endParaRPr lang="en-US" dirty="0" smtClean="0"/>
          </a:p>
          <a:p>
            <a:pPr marL="0" marR="0" indent="0" algn="r" defTabSz="914400" rtl="0" eaLnBrk="1" fontAlgn="auto" latinLnBrk="0" hangingPunct="1">
              <a:lnSpc>
                <a:spcPct val="100000"/>
              </a:lnSpc>
              <a:spcBef>
                <a:spcPts val="0"/>
              </a:spcBef>
              <a:spcAft>
                <a:spcPts val="0"/>
              </a:spcAft>
              <a:buClrTx/>
              <a:buSzTx/>
              <a:buFontTx/>
              <a:buNone/>
              <a:tabLst/>
              <a:defRPr/>
            </a:pPr>
            <a:r>
              <a:rPr lang="fa-IR" sz="1200" dirty="0" smtClean="0">
                <a:solidFill>
                  <a:srgbClr val="FF1515"/>
                </a:solidFill>
                <a:cs typeface="B Titr" panose="00000700000000000000" pitchFamily="2" charset="-78"/>
              </a:rPr>
              <a:t>شهدا عظمت خدا را درک کردن و عاشق خدا شدن </a:t>
            </a:r>
            <a:endParaRPr lang="en-US" sz="1200" dirty="0" smtClean="0">
              <a:solidFill>
                <a:srgbClr val="FF1515"/>
              </a:solidFill>
              <a:cs typeface="B Titr" panose="00000700000000000000" pitchFamily="2" charset="-78"/>
            </a:endParaRPr>
          </a:p>
          <a:p>
            <a:pPr algn="r"/>
            <a:endParaRPr lang="en-US" dirty="0">
              <a:cs typeface="B Mitra" panose="00000400000000000000" pitchFamily="2" charset="-78"/>
            </a:endParaRPr>
          </a:p>
        </p:txBody>
      </p:sp>
      <p:sp>
        <p:nvSpPr>
          <p:cNvPr id="4" name="Slide Number Placeholder 3"/>
          <p:cNvSpPr>
            <a:spLocks noGrp="1"/>
          </p:cNvSpPr>
          <p:nvPr>
            <p:ph type="sldNum" sz="quarter" idx="10"/>
          </p:nvPr>
        </p:nvSpPr>
        <p:spPr/>
        <p:txBody>
          <a:bodyPr/>
          <a:lstStyle/>
          <a:p>
            <a:fld id="{5B8B9255-CB26-4167-BDCF-45D45909DBDD}" type="slidenum">
              <a:rPr lang="en-US" smtClean="0"/>
              <a:pPr/>
              <a:t>8</a:t>
            </a:fld>
            <a:endParaRPr lang="en-US"/>
          </a:p>
        </p:txBody>
      </p:sp>
    </p:spTree>
    <p:extLst>
      <p:ext uri="{BB962C8B-B14F-4D97-AF65-F5344CB8AC3E}">
        <p14:creationId xmlns:p14="http://schemas.microsoft.com/office/powerpoint/2010/main" val="1541101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dirty="0" smtClean="0">
                <a:solidFill>
                  <a:srgbClr val="FF0000"/>
                </a:solidFill>
              </a:rPr>
              <a:t>مجنون برای اینکه با لیلی ازدواج کند و به او برسد اینقدر تلاش کرد و به هر دری زد تا بلاخره  آنها توانستند مدتی در کنار هم باشند اما افسوس که مدتی نگذشت و چراغ عمر لیلی خاموش شد قبر لیلی را از مجنون مخفی کردند اما مجنون از خدا خواست که او را به لیلی برساند و گفت که آنقدر می گردم و آنقدر خاک هارا میبویم تا بوی لیلی را حس کنم و قبر  او را پیدا کنم  و چنین کرد تا قبر دلداده خودش را پیدا کرد مجنون بر سر قبر لیلی آن چنان گریه و زاری کرد تا روح از بدنش جدا شد و به لیلی رسید.  مجنون یک چشم و ابرویی از لیل دید و اینچنین عاشق شد و حتی زنده بودن بعد از لیلی و جدایی از لیلی برای او اینچنین سخت بود که نتوانست تحمل کند اما ما چرا عاشق نشده ایم و دلبری نکرده ایم از خداوند چون خدا رو نشناخته ایم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5B8B9255-CB26-4167-BDCF-45D45909DBDD}" type="slidenum">
              <a:rPr lang="en-US" smtClean="0"/>
              <a:pPr/>
              <a:t>9</a:t>
            </a:fld>
            <a:endParaRPr lang="en-US"/>
          </a:p>
        </p:txBody>
      </p:sp>
    </p:spTree>
    <p:extLst>
      <p:ext uri="{BB962C8B-B14F-4D97-AF65-F5344CB8AC3E}">
        <p14:creationId xmlns:p14="http://schemas.microsoft.com/office/powerpoint/2010/main" val="2025370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0153854-3491-4D67-949F-3B7EC16DD478}" type="datetimeFigureOut">
              <a:rPr lang="fa-IR" smtClean="0"/>
              <a:pPr/>
              <a:t>23/06/1439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177626-8AB7-4730-ADB0-3799F96C580E}" type="slidenum">
              <a:rPr lang="fa-IR" smtClean="0"/>
              <a:pPr/>
              <a:t>‹#›</a:t>
            </a:fld>
            <a:endParaRPr lang="fa-I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584909"/>
      </p:ext>
    </p:extLst>
  </p:cSld>
  <p:clrMapOvr>
    <a:masterClrMapping/>
  </p:clrMapOvr>
  <mc:AlternateContent xmlns:mc="http://schemas.openxmlformats.org/markup-compatibility/2006" xmlns:p14="http://schemas.microsoft.com/office/powerpoint/2010/main">
    <mc:Choice Requires="p14">
      <p:transition spd="slow" p14:dur="1500">
        <p14:glitter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53854-3491-4D67-949F-3B7EC16DD478}" type="datetimeFigureOut">
              <a:rPr lang="fa-IR" smtClean="0"/>
              <a:pPr/>
              <a:t>23/06/1439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996931283"/>
      </p:ext>
    </p:extLst>
  </p:cSld>
  <p:clrMapOvr>
    <a:masterClrMapping/>
  </p:clrMapOvr>
  <mc:AlternateContent xmlns:mc="http://schemas.openxmlformats.org/markup-compatibility/2006" xmlns:p14="http://schemas.microsoft.com/office/powerpoint/2010/main">
    <mc:Choice Requires="p14">
      <p:transition spd="slow" p14:dur="1500">
        <p14:glitter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53854-3491-4D67-949F-3B7EC16DD478}" type="datetimeFigureOut">
              <a:rPr lang="fa-IR" smtClean="0"/>
              <a:pPr/>
              <a:t>23/06/1439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177626-8AB7-4730-ADB0-3799F96C580E}" type="slidenum">
              <a:rPr lang="fa-IR" smtClean="0"/>
              <a:pPr/>
              <a:t>‹#›</a:t>
            </a:fld>
            <a:endParaRPr lang="fa-I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64027"/>
      </p:ext>
    </p:extLst>
  </p:cSld>
  <p:clrMapOvr>
    <a:masterClrMapping/>
  </p:clrMapOvr>
  <mc:AlternateContent xmlns:mc="http://schemas.openxmlformats.org/markup-compatibility/2006" xmlns:p14="http://schemas.microsoft.com/office/powerpoint/2010/main">
    <mc:Choice Requires="p14">
      <p:transition spd="slow" p14:dur="1500">
        <p14:glitter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53854-3491-4D67-949F-3B7EC16DD478}" type="datetimeFigureOut">
              <a:rPr lang="fa-IR" smtClean="0"/>
              <a:pPr/>
              <a:t>23/06/1439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1641368390"/>
      </p:ext>
    </p:extLst>
  </p:cSld>
  <p:clrMapOvr>
    <a:masterClrMapping/>
  </p:clrMapOvr>
  <mc:AlternateContent xmlns:mc="http://schemas.openxmlformats.org/markup-compatibility/2006" xmlns:p14="http://schemas.microsoft.com/office/powerpoint/2010/main">
    <mc:Choice Requires="p14">
      <p:transition spd="slow" p14:dur="1500">
        <p14:glitter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153854-3491-4D67-949F-3B7EC16DD478}" type="datetimeFigureOut">
              <a:rPr lang="fa-IR" smtClean="0"/>
              <a:pPr/>
              <a:t>23/06/1439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177626-8AB7-4730-ADB0-3799F96C580E}" type="slidenum">
              <a:rPr lang="fa-IR" smtClean="0"/>
              <a:pPr/>
              <a:t>‹#›</a:t>
            </a:fld>
            <a:endParaRPr lang="fa-I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505664"/>
      </p:ext>
    </p:extLst>
  </p:cSld>
  <p:clrMapOvr>
    <a:masterClrMapping/>
  </p:clrMapOvr>
  <mc:AlternateContent xmlns:mc="http://schemas.openxmlformats.org/markup-compatibility/2006" xmlns:p14="http://schemas.microsoft.com/office/powerpoint/2010/main">
    <mc:Choice Requires="p14">
      <p:transition spd="slow" p14:dur="1500">
        <p14:glitter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153854-3491-4D67-949F-3B7EC16DD478}" type="datetimeFigureOut">
              <a:rPr lang="fa-IR" smtClean="0"/>
              <a:pPr/>
              <a:t>23/06/1439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2279426898"/>
      </p:ext>
    </p:extLst>
  </p:cSld>
  <p:clrMapOvr>
    <a:masterClrMapping/>
  </p:clrMapOvr>
  <mc:AlternateContent xmlns:mc="http://schemas.openxmlformats.org/markup-compatibility/2006" xmlns:p14="http://schemas.microsoft.com/office/powerpoint/2010/main">
    <mc:Choice Requires="p14">
      <p:transition spd="slow" p14:dur="1500">
        <p14:glitter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0153854-3491-4D67-949F-3B7EC16DD478}" type="datetimeFigureOut">
              <a:rPr lang="fa-IR" smtClean="0"/>
              <a:pPr/>
              <a:t>23/06/1439</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4097794233"/>
      </p:ext>
    </p:extLst>
  </p:cSld>
  <p:clrMapOvr>
    <a:masterClrMapping/>
  </p:clrMapOvr>
  <mc:AlternateContent xmlns:mc="http://schemas.openxmlformats.org/markup-compatibility/2006" xmlns:p14="http://schemas.microsoft.com/office/powerpoint/2010/main">
    <mc:Choice Requires="p14">
      <p:transition spd="slow" p14:dur="1500">
        <p14:glitter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0153854-3491-4D67-949F-3B7EC16DD478}" type="datetimeFigureOut">
              <a:rPr lang="fa-IR" smtClean="0"/>
              <a:pPr/>
              <a:t>23/06/1439</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1701686735"/>
      </p:ext>
    </p:extLst>
  </p:cSld>
  <p:clrMapOvr>
    <a:masterClrMapping/>
  </p:clrMapOvr>
  <mc:AlternateContent xmlns:mc="http://schemas.openxmlformats.org/markup-compatibility/2006" xmlns:p14="http://schemas.microsoft.com/office/powerpoint/2010/main">
    <mc:Choice Requires="p14">
      <p:transition spd="slow" p14:dur="1500">
        <p14:glitter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53854-3491-4D67-949F-3B7EC16DD478}" type="datetimeFigureOut">
              <a:rPr lang="fa-IR" smtClean="0"/>
              <a:pPr/>
              <a:t>23/06/1439</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3737359610"/>
      </p:ext>
    </p:extLst>
  </p:cSld>
  <p:clrMapOvr>
    <a:masterClrMapping/>
  </p:clrMapOvr>
  <mc:AlternateContent xmlns:mc="http://schemas.openxmlformats.org/markup-compatibility/2006" xmlns:p14="http://schemas.microsoft.com/office/powerpoint/2010/main">
    <mc:Choice Requires="p14">
      <p:transition spd="slow" p14:dur="1500">
        <p14:glitter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smtClean="0"/>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53854-3491-4D67-949F-3B7EC16DD478}" type="datetimeFigureOut">
              <a:rPr lang="fa-IR" smtClean="0"/>
              <a:pPr/>
              <a:t>23/06/1439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5177626-8AB7-4730-ADB0-3799F96C580E}" type="slidenum">
              <a:rPr lang="fa-IR" smtClean="0"/>
              <a:pPr/>
              <a:t>‹#›</a:t>
            </a:fld>
            <a:endParaRPr lang="fa-IR"/>
          </a:p>
        </p:txBody>
      </p:sp>
    </p:spTree>
    <p:extLst>
      <p:ext uri="{BB962C8B-B14F-4D97-AF65-F5344CB8AC3E}">
        <p14:creationId xmlns:p14="http://schemas.microsoft.com/office/powerpoint/2010/main" val="207767705"/>
      </p:ext>
    </p:extLst>
  </p:cSld>
  <p:clrMapOvr>
    <a:masterClrMapping/>
  </p:clrMapOvr>
  <mc:AlternateContent xmlns:mc="http://schemas.openxmlformats.org/markup-compatibility/2006" xmlns:p14="http://schemas.microsoft.com/office/powerpoint/2010/main">
    <mc:Choice Requires="p14">
      <p:transition spd="slow" p14:dur="1500">
        <p14:glitter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53854-3491-4D67-949F-3B7EC16DD478}" type="datetimeFigureOut">
              <a:rPr lang="fa-IR" smtClean="0"/>
              <a:pPr/>
              <a:t>23/06/1439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5177626-8AB7-4730-ADB0-3799F96C580E}" type="slidenum">
              <a:rPr lang="fa-IR" smtClean="0"/>
              <a:pPr/>
              <a:t>‹#›</a:t>
            </a:fld>
            <a:endParaRPr lang="fa-I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910853"/>
      </p:ext>
    </p:extLst>
  </p:cSld>
  <p:clrMapOvr>
    <a:masterClrMapping/>
  </p:clrMapOvr>
  <mc:AlternateContent xmlns:mc="http://schemas.openxmlformats.org/markup-compatibility/2006" xmlns:p14="http://schemas.microsoft.com/office/powerpoint/2010/main">
    <mc:Choice Requires="p14">
      <p:transition spd="slow" p14:dur="1500">
        <p14:glitter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0153854-3491-4D67-949F-3B7EC16DD478}" type="datetimeFigureOut">
              <a:rPr lang="fa-IR" smtClean="0"/>
              <a:pPr/>
              <a:t>23/06/1439</a:t>
            </a:fld>
            <a:endParaRPr lang="fa-I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fa-I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5177626-8AB7-4730-ADB0-3799F96C580E}" type="slidenum">
              <a:rPr lang="fa-IR" smtClean="0"/>
              <a:pPr/>
              <a:t>‹#›</a:t>
            </a:fld>
            <a:endParaRPr lang="fa-I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98333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14:glitter dir="r"/>
      </p:transition>
    </mc:Choice>
    <mc:Fallback xmlns="">
      <p:transition spd="slow">
        <p:fade/>
      </p:transition>
    </mc:Fallback>
  </mc:AlternateConten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3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خدا تو رو دوس داره ( پناهیان)">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39752" y="980728"/>
            <a:ext cx="6437515" cy="357639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TextBox 1"/>
          <p:cNvSpPr txBox="1"/>
          <p:nvPr/>
        </p:nvSpPr>
        <p:spPr>
          <a:xfrm>
            <a:off x="2483768" y="4797152"/>
            <a:ext cx="5760640" cy="1015663"/>
          </a:xfrm>
          <a:prstGeom prst="rect">
            <a:avLst/>
          </a:prstGeom>
          <a:noFill/>
        </p:spPr>
        <p:txBody>
          <a:bodyPr wrap="square" rtlCol="1">
            <a:spAutoFit/>
          </a:bodyPr>
          <a:lstStyle/>
          <a:p>
            <a:pPr algn="ctr"/>
            <a:r>
              <a:rPr lang="fa-IR" sz="6000" dirty="0" smtClean="0">
                <a:solidFill>
                  <a:srgbClr val="002060"/>
                </a:solidFill>
                <a:effectLst>
                  <a:glow rad="127000">
                    <a:schemeClr val="bg1"/>
                  </a:glow>
                  <a:reflection blurRad="6350" stA="55000" endA="50" endPos="85000" dist="60007" dir="5400000" sy="-100000" algn="bl" rotWithShape="0"/>
                </a:effectLst>
                <a:cs typeface="A EntezareZohoor 5 **" panose="00000700000000000000" pitchFamily="2" charset="-78"/>
              </a:rPr>
              <a:t>خدا تو رو دوست داره</a:t>
            </a:r>
            <a:endParaRPr lang="fa-IR" sz="6000" dirty="0">
              <a:solidFill>
                <a:srgbClr val="002060"/>
              </a:solidFill>
              <a:effectLst>
                <a:glow rad="127000">
                  <a:schemeClr val="bg1"/>
                </a:glow>
                <a:reflection blurRad="6350" stA="55000" endA="50" endPos="85000" dist="60007" dir="5400000" sy="-100000" algn="bl" rotWithShape="0"/>
              </a:effectLst>
              <a:cs typeface="A EntezareZohoor 5 **" panose="00000700000000000000" pitchFamily="2" charset="-78"/>
            </a:endParaRPr>
          </a:p>
        </p:txBody>
      </p:sp>
    </p:spTree>
    <p:extLst>
      <p:ext uri="{BB962C8B-B14F-4D97-AF65-F5344CB8AC3E}">
        <p14:creationId xmlns:p14="http://schemas.microsoft.com/office/powerpoint/2010/main" val="397680222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5825" r="32675"/>
          <a:stretch/>
        </p:blipFill>
        <p:spPr>
          <a:xfrm>
            <a:off x="5724128" y="-113672"/>
            <a:ext cx="3419872" cy="6971672"/>
          </a:xfrm>
          <a:prstGeom prst="rect">
            <a:avLst/>
          </a:prstGeom>
        </p:spPr>
      </p:pic>
      <p:sp>
        <p:nvSpPr>
          <p:cNvPr id="2" name="Rectangle 1"/>
          <p:cNvSpPr/>
          <p:nvPr/>
        </p:nvSpPr>
        <p:spPr>
          <a:xfrm>
            <a:off x="1133477" y="1916832"/>
            <a:ext cx="6391493" cy="2677656"/>
          </a:xfrm>
          <a:prstGeom prst="rect">
            <a:avLst/>
          </a:prstGeom>
        </p:spPr>
        <p:txBody>
          <a:bodyPr wrap="none">
            <a:spAutoFit/>
          </a:bodyPr>
          <a:lstStyle/>
          <a:p>
            <a:pPr algn="ctr">
              <a:lnSpc>
                <a:spcPct val="200000"/>
              </a:lnSpc>
            </a:pPr>
            <a:r>
              <a:rPr lang="fa-IR" sz="2000" b="1" cap="all" spc="100" dirty="0">
                <a:effectLst>
                  <a:glow rad="127000">
                    <a:schemeClr val="bg1"/>
                  </a:glow>
                </a:effectLst>
                <a:latin typeface="IranNastaliq" pitchFamily="18" charset="0"/>
                <a:ea typeface="+mj-ea"/>
                <a:cs typeface="B Mitra" panose="00000400000000000000" pitchFamily="2" charset="-78"/>
              </a:rPr>
              <a:t>امیر مومنان در خطبه 103 نهج البلاغه میفرمایند:</a:t>
            </a:r>
          </a:p>
          <a:p>
            <a:pPr algn="ctr">
              <a:lnSpc>
                <a:spcPct val="200000"/>
              </a:lnSpc>
            </a:pPr>
            <a:r>
              <a:rPr lang="fa-IR" sz="4000" b="1" cap="all" spc="100" dirty="0">
                <a:solidFill>
                  <a:srgbClr val="C00000"/>
                </a:solidFill>
                <a:effectLst>
                  <a:glow rad="127000">
                    <a:schemeClr val="bg1"/>
                  </a:glow>
                </a:effectLst>
                <a:latin typeface="IranNastaliq" pitchFamily="18" charset="0"/>
                <a:ea typeface="+mj-ea"/>
                <a:cs typeface="B Titr" panose="00000700000000000000" pitchFamily="2" charset="-78"/>
              </a:rPr>
              <a:t>رحمَ اللهُ اِمرءً تفَکَّرَ فَاعتَبر</a:t>
            </a:r>
          </a:p>
          <a:p>
            <a:pPr algn="ctr">
              <a:lnSpc>
                <a:spcPct val="200000"/>
              </a:lnSpc>
            </a:pPr>
            <a:r>
              <a:rPr lang="fa-IR" sz="2400" b="1" cap="all" spc="100" dirty="0">
                <a:effectLst>
                  <a:glow rad="127000">
                    <a:schemeClr val="bg1"/>
                  </a:glow>
                </a:effectLst>
                <a:latin typeface="IranNastaliq" pitchFamily="18" charset="0"/>
                <a:ea typeface="+mj-ea"/>
                <a:cs typeface="B Mitra" panose="00000400000000000000" pitchFamily="2" charset="-78"/>
              </a:rPr>
              <a:t>رحمت </a:t>
            </a:r>
            <a:r>
              <a:rPr lang="fa-IR" sz="2400" b="1" cap="all" spc="100" dirty="0">
                <a:effectLst>
                  <a:glow rad="127000">
                    <a:schemeClr val="bg1"/>
                  </a:glow>
                </a:effectLst>
                <a:latin typeface="IranNastaliq" pitchFamily="18" charset="0"/>
                <a:ea typeface="+mj-ea"/>
                <a:cs typeface="B Mitra" panose="00000400000000000000" pitchFamily="2" charset="-78"/>
              </a:rPr>
              <a:t>خدا بر بنده ای که فکر کند و سپس عبرت </a:t>
            </a:r>
            <a:r>
              <a:rPr lang="fa-IR" sz="2400" b="1" cap="all" spc="100" dirty="0" smtClean="0">
                <a:effectLst>
                  <a:glow rad="127000">
                    <a:schemeClr val="bg1"/>
                  </a:glow>
                </a:effectLst>
                <a:latin typeface="IranNastaliq" pitchFamily="18" charset="0"/>
                <a:ea typeface="+mj-ea"/>
                <a:cs typeface="B Mitra" panose="00000400000000000000" pitchFamily="2" charset="-78"/>
              </a:rPr>
              <a:t>بگیرد</a:t>
            </a:r>
            <a:endParaRPr lang="fa-IR" sz="2400" b="1" cap="all" spc="100" dirty="0">
              <a:effectLst>
                <a:glow rad="127000">
                  <a:schemeClr val="bg1"/>
                </a:glow>
              </a:effectLst>
              <a:latin typeface="IranNastaliq" pitchFamily="18" charset="0"/>
              <a:ea typeface="+mj-ea"/>
              <a:cs typeface="B Mitra" panose="00000400000000000000" pitchFamily="2" charset="-78"/>
            </a:endParaRPr>
          </a:p>
        </p:txBody>
      </p:sp>
      <p:sp>
        <p:nvSpPr>
          <p:cNvPr id="3" name="Rectangle 2"/>
          <p:cNvSpPr/>
          <p:nvPr/>
        </p:nvSpPr>
        <p:spPr>
          <a:xfrm>
            <a:off x="2513227" y="941821"/>
            <a:ext cx="3613490" cy="584775"/>
          </a:xfrm>
          <a:prstGeom prst="rect">
            <a:avLst/>
          </a:prstGeom>
        </p:spPr>
        <p:txBody>
          <a:bodyPr wrap="none">
            <a:spAutoFit/>
          </a:bodyPr>
          <a:lstStyle/>
          <a:p>
            <a:r>
              <a:rPr lang="fa-IR" sz="3200" cap="all" spc="100" dirty="0">
                <a:solidFill>
                  <a:srgbClr val="002060"/>
                </a:solidFill>
                <a:effectLst>
                  <a:glow rad="127000">
                    <a:schemeClr val="bg1"/>
                  </a:glow>
                </a:effectLst>
                <a:latin typeface="IranNastaliq" pitchFamily="18" charset="0"/>
                <a:ea typeface="+mj-ea"/>
                <a:cs typeface="B Titr" panose="00000700000000000000" pitchFamily="2" charset="-78"/>
              </a:rPr>
              <a:t>اهمیت تفکر در روایات</a:t>
            </a:r>
          </a:p>
        </p:txBody>
      </p:sp>
      <p:sp>
        <p:nvSpPr>
          <p:cNvPr id="5" name="Rectangle 4"/>
          <p:cNvSpPr/>
          <p:nvPr/>
        </p:nvSpPr>
        <p:spPr>
          <a:xfrm>
            <a:off x="1547664" y="5445224"/>
            <a:ext cx="7183377" cy="923330"/>
          </a:xfrm>
          <a:prstGeom prst="rect">
            <a:avLst/>
          </a:prstGeom>
        </p:spPr>
        <p:txBody>
          <a:bodyPr wrap="none">
            <a:spAutoFit/>
          </a:bodyPr>
          <a:lstStyle/>
          <a:p>
            <a:r>
              <a:rPr lang="fa-IR" sz="5400" cap="all" spc="100" dirty="0">
                <a:solidFill>
                  <a:srgbClr val="FFFF00"/>
                </a:solidFill>
                <a:effectLst>
                  <a:glow rad="127000">
                    <a:schemeClr val="tx1"/>
                  </a:glow>
                </a:effectLst>
                <a:latin typeface="IranNastaliq" pitchFamily="18" charset="0"/>
                <a:ea typeface="+mj-ea"/>
                <a:cs typeface="B Titr" panose="00000700000000000000" pitchFamily="2" charset="-78"/>
              </a:rPr>
              <a:t>اما تفکر در مورد چه چیزی؟</a:t>
            </a:r>
          </a:p>
        </p:txBody>
      </p:sp>
    </p:spTree>
    <p:extLst>
      <p:ext uri="{BB962C8B-B14F-4D97-AF65-F5344CB8AC3E}">
        <p14:creationId xmlns:p14="http://schemas.microsoft.com/office/powerpoint/2010/main" val="2321664020"/>
      </p:ext>
    </p:extLst>
  </p:cSld>
  <p:clrMapOvr>
    <a:masterClrMapping/>
  </p:clrMapOvr>
  <mc:AlternateContent xmlns:mc="http://schemas.openxmlformats.org/markup-compatibility/2006">
    <mc:Choice xmlns:p14="http://schemas.microsoft.com/office/powerpoint/2010/main" Requires="p14">
      <p:transition spd="slow">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42" presetClass="entr" presetSubtype="0" fill="hold" grpId="0" nodeType="afterEffect">
                                  <p:stCondLst>
                                    <p:cond delay="50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1000"/>
                                        <p:tgtEl>
                                          <p:spTgt spid="2">
                                            <p:txEl>
                                              <p:pRg st="0" end="0"/>
                                            </p:txEl>
                                          </p:spTgt>
                                        </p:tgtEl>
                                      </p:cBhvr>
                                    </p:animEffect>
                                    <p:anim calcmode="lin" valueType="num">
                                      <p:cBhvr>
                                        <p:cTn id="2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1000"/>
                                        <p:tgtEl>
                                          <p:spTgt spid="2">
                                            <p:txEl>
                                              <p:pRg st="1" end="1"/>
                                            </p:txEl>
                                          </p:spTgt>
                                        </p:tgtEl>
                                      </p:cBhvr>
                                    </p:animEffect>
                                    <p:anim calcmode="lin" valueType="num">
                                      <p:cBhvr>
                                        <p:cTn id="3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grpId="0" nodeType="after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1000"/>
                                        <p:tgtEl>
                                          <p:spTgt spid="2">
                                            <p:txEl>
                                              <p:pRg st="2" end="2"/>
                                            </p:txEl>
                                          </p:spTgt>
                                        </p:tgtEl>
                                      </p:cBhvr>
                                    </p:animEffect>
                                    <p:anim calcmode="lin" valueType="num">
                                      <p:cBhvr>
                                        <p:cTn id="3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1000" fill="hold"/>
                                        <p:tgtEl>
                                          <p:spTgt spid="5"/>
                                        </p:tgtEl>
                                        <p:attrNameLst>
                                          <p:attrName>ppt_w</p:attrName>
                                        </p:attrNameLst>
                                      </p:cBhvr>
                                      <p:tavLst>
                                        <p:tav tm="0">
                                          <p:val>
                                            <p:fltVal val="0"/>
                                          </p:val>
                                        </p:tav>
                                        <p:tav tm="100000">
                                          <p:val>
                                            <p:strVal val="#ppt_w"/>
                                          </p:val>
                                        </p:tav>
                                      </p:tavLst>
                                    </p:anim>
                                    <p:anim calcmode="lin" valueType="num">
                                      <p:cBhvr>
                                        <p:cTn id="44" dur="1000" fill="hold"/>
                                        <p:tgtEl>
                                          <p:spTgt spid="5"/>
                                        </p:tgtEl>
                                        <p:attrNameLst>
                                          <p:attrName>ppt_h</p:attrName>
                                        </p:attrNameLst>
                                      </p:cBhvr>
                                      <p:tavLst>
                                        <p:tav tm="0">
                                          <p:val>
                                            <p:fltVal val="0"/>
                                          </p:val>
                                        </p:tav>
                                        <p:tav tm="100000">
                                          <p:val>
                                            <p:strVal val="#ppt_h"/>
                                          </p:val>
                                        </p:tav>
                                      </p:tavLst>
                                    </p:anim>
                                    <p:anim calcmode="lin" valueType="num">
                                      <p:cBhvr>
                                        <p:cTn id="45" dur="1000" fill="hold"/>
                                        <p:tgtEl>
                                          <p:spTgt spid="5"/>
                                        </p:tgtEl>
                                        <p:attrNameLst>
                                          <p:attrName>style.rotation</p:attrName>
                                        </p:attrNameLst>
                                      </p:cBhvr>
                                      <p:tavLst>
                                        <p:tav tm="0">
                                          <p:val>
                                            <p:fltVal val="90"/>
                                          </p:val>
                                        </p:tav>
                                        <p:tav tm="100000">
                                          <p:val>
                                            <p:fltVal val="0"/>
                                          </p:val>
                                        </p:tav>
                                      </p:tavLst>
                                    </p:anim>
                                    <p:animEffect transition="in" filter="fade">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42611" y="264754"/>
            <a:ext cx="3090911" cy="584775"/>
          </a:xfrm>
          <a:prstGeom prst="rect">
            <a:avLst/>
          </a:prstGeom>
        </p:spPr>
        <p:txBody>
          <a:bodyPr wrap="none">
            <a:spAutoFit/>
          </a:bodyPr>
          <a:lstStyle>
            <a:defPPr>
              <a:defRPr lang="en-US"/>
            </a:defPPr>
            <a:lvl1pPr>
              <a:defRPr sz="3200" cap="all" spc="100">
                <a:solidFill>
                  <a:srgbClr val="002060"/>
                </a:solidFill>
                <a:effectLst>
                  <a:glow rad="127000">
                    <a:schemeClr val="bg1"/>
                  </a:glow>
                </a:effectLst>
                <a:latin typeface="IranNastaliq" pitchFamily="18" charset="0"/>
                <a:ea typeface="+mj-ea"/>
                <a:cs typeface="B Titr" panose="00000700000000000000" pitchFamily="2" charset="-7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a-IR" dirty="0"/>
              <a:t>تفکر در آیات خدا:</a:t>
            </a:r>
            <a:endParaRPr lang="fa-IR" dirty="0"/>
          </a:p>
        </p:txBody>
      </p:sp>
      <p:sp>
        <p:nvSpPr>
          <p:cNvPr id="4" name="Rectangle 3"/>
          <p:cNvSpPr/>
          <p:nvPr/>
        </p:nvSpPr>
        <p:spPr>
          <a:xfrm>
            <a:off x="1763688" y="1005535"/>
            <a:ext cx="7225818" cy="2146742"/>
          </a:xfrm>
          <a:prstGeom prst="rect">
            <a:avLst/>
          </a:prstGeom>
        </p:spPr>
        <p:txBody>
          <a:bodyPr wrap="square">
            <a:spAutoFit/>
          </a:bodyPr>
          <a:lstStyle/>
          <a:p>
            <a:pPr lvl="0" algn="just" rtl="1">
              <a:lnSpc>
                <a:spcPct val="150000"/>
              </a:lnSpc>
            </a:pPr>
            <a:r>
              <a:rPr lang="ar-SA" sz="2800" b="1" cap="all" spc="100" dirty="0">
                <a:effectLst>
                  <a:glow rad="127000">
                    <a:schemeClr val="bg1"/>
                  </a:glow>
                </a:effectLst>
                <a:latin typeface="IranNastaliq" pitchFamily="18" charset="0"/>
                <a:ea typeface="+mj-ea"/>
                <a:cs typeface="B Mitra" panose="00000400000000000000" pitchFamily="2" charset="-78"/>
              </a:rPr>
              <a:t>و هو الذی مَدَ الارضَ و جَعَلَ فیها رواسِیَ و انهاراً و من کل الثمراتِ جَعَلَ فیها زَوجَینِ اثنَینِی یُغشی اللیلَ </a:t>
            </a:r>
            <a:r>
              <a:rPr lang="ar-SA" sz="2800" b="1" cap="all" spc="100" dirty="0">
                <a:effectLst>
                  <a:glow rad="127000">
                    <a:schemeClr val="bg1"/>
                  </a:glow>
                </a:effectLst>
                <a:latin typeface="IranNastaliq" pitchFamily="18" charset="0"/>
                <a:ea typeface="+mj-ea"/>
                <a:cs typeface="B Mitra" panose="00000400000000000000" pitchFamily="2" charset="-78"/>
              </a:rPr>
              <a:t>النهار </a:t>
            </a:r>
            <a:endParaRPr lang="fa-IR" sz="2800" b="1" cap="all" spc="100" dirty="0">
              <a:effectLst>
                <a:glow rad="127000">
                  <a:schemeClr val="bg1"/>
                </a:glow>
              </a:effectLst>
              <a:latin typeface="IranNastaliq" pitchFamily="18" charset="0"/>
              <a:ea typeface="+mj-ea"/>
              <a:cs typeface="B Mitra" panose="00000400000000000000" pitchFamily="2" charset="-78"/>
            </a:endParaRPr>
          </a:p>
          <a:p>
            <a:pPr lvl="0" algn="ctr" rtl="1">
              <a:lnSpc>
                <a:spcPct val="150000"/>
              </a:lnSpc>
            </a:pPr>
            <a:r>
              <a:rPr lang="ar-SA" sz="3600" b="1" cap="all" spc="100" dirty="0">
                <a:effectLst>
                  <a:glow rad="127000">
                    <a:schemeClr val="bg1"/>
                  </a:glow>
                </a:effectLst>
                <a:latin typeface="IranNastaliq" pitchFamily="18" charset="0"/>
                <a:ea typeface="+mj-ea"/>
                <a:cs typeface="B Mitra" panose="00000400000000000000" pitchFamily="2" charset="-78"/>
              </a:rPr>
              <a:t>اِنَ فی ذلکَ لایاتٍ لقومٍ یَتَفَکَرونَ</a:t>
            </a:r>
            <a:endParaRPr lang="fa-IR" sz="3600" b="1" cap="all" spc="100" dirty="0">
              <a:effectLst>
                <a:glow rad="127000">
                  <a:schemeClr val="bg1"/>
                </a:glow>
              </a:effectLst>
              <a:latin typeface="IranNastaliq" pitchFamily="18" charset="0"/>
              <a:ea typeface="+mj-ea"/>
              <a:cs typeface="B Mitra" panose="000004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233" y="3429000"/>
            <a:ext cx="2899451" cy="319694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6684" y="3429000"/>
            <a:ext cx="2718830" cy="3208392"/>
          </a:xfrm>
          <a:prstGeom prst="rect">
            <a:avLst/>
          </a:prstGeom>
        </p:spPr>
      </p:pic>
    </p:spTree>
    <p:extLst>
      <p:ext uri="{BB962C8B-B14F-4D97-AF65-F5344CB8AC3E}">
        <p14:creationId xmlns:p14="http://schemas.microsoft.com/office/powerpoint/2010/main" val="12769087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mph" presetSubtype="0" fill="hold" grpId="1" nodeType="afterEffect">
                                  <p:stCondLst>
                                    <p:cond delay="0"/>
                                  </p:stCondLst>
                                  <p:iterate type="lt">
                                    <p:tmPct val="4000"/>
                                  </p:iterate>
                                  <p:childTnLst>
                                    <p:set>
                                      <p:cBhvr override="childStyle">
                                        <p:cTn id="12" dur="2500" fill="hold"/>
                                        <p:tgtEl>
                                          <p:spTgt spid="4"/>
                                        </p:tgtEl>
                                        <p:attrNameLst>
                                          <p:attrName>style.color</p:attrName>
                                        </p:attrNameLst>
                                      </p:cBhvr>
                                      <p:to>
                                        <p:clrVal>
                                          <a:srgbClr val="FF0000"/>
                                        </p:clrVal>
                                      </p:to>
                                    </p:set>
                                    <p:set>
                                      <p:cBhvr>
                                        <p:cTn id="13" dur="2500" fill="hold"/>
                                        <p:tgtEl>
                                          <p:spTgt spid="4"/>
                                        </p:tgtEl>
                                        <p:attrNameLst>
                                          <p:attrName>fillcolor</p:attrName>
                                        </p:attrNameLst>
                                      </p:cBhvr>
                                      <p:to>
                                        <p:clrVal>
                                          <a:srgbClr val="FF0000"/>
                                        </p:clrVal>
                                      </p:to>
                                    </p:set>
                                    <p:set>
                                      <p:cBhvr>
                                        <p:cTn id="14" dur="2500" fill="hold"/>
                                        <p:tgtEl>
                                          <p:spTgt spid="4"/>
                                        </p:tgtEl>
                                        <p:attrNameLst>
                                          <p:attrName>fill.type</p:attrName>
                                        </p:attrNameLst>
                                      </p:cBhvr>
                                      <p:to>
                                        <p:strVal val="solid"/>
                                      </p:to>
                                    </p:set>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548680"/>
            <a:ext cx="3913657" cy="3124799"/>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206" y="1268760"/>
            <a:ext cx="3711664" cy="3159659"/>
          </a:xfrm>
          <a:prstGeom prst="rect">
            <a:avLst/>
          </a:prstGeom>
          <a:ln>
            <a:noFill/>
          </a:ln>
          <a:effectLst>
            <a:softEdge rad="112500"/>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1" b="7054"/>
          <a:stretch/>
        </p:blipFill>
        <p:spPr>
          <a:xfrm>
            <a:off x="3732363" y="2023701"/>
            <a:ext cx="3509885" cy="3124798"/>
          </a:xfrm>
          <a:prstGeom prst="rect">
            <a:avLst/>
          </a:prstGeom>
          <a:ln>
            <a:noFill/>
          </a:ln>
          <a:effectLst>
            <a:softEdge rad="11250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5305" y="3018696"/>
            <a:ext cx="3701220" cy="3180655"/>
          </a:xfrm>
          <a:prstGeom prst="rect">
            <a:avLst/>
          </a:prstGeom>
          <a:ln>
            <a:noFill/>
          </a:ln>
          <a:effectLst>
            <a:softEdge rad="112500"/>
          </a:effectLst>
        </p:spPr>
      </p:pic>
      <p:sp>
        <p:nvSpPr>
          <p:cNvPr id="2" name="TextBox 1"/>
          <p:cNvSpPr txBox="1"/>
          <p:nvPr/>
        </p:nvSpPr>
        <p:spPr>
          <a:xfrm>
            <a:off x="2051720" y="972849"/>
            <a:ext cx="6565785" cy="415498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just" rtl="1">
              <a:lnSpc>
                <a:spcPct val="150000"/>
              </a:lnSpc>
            </a:pPr>
            <a:r>
              <a:rPr lang="ar-SA" sz="4400" b="1" cap="all" spc="100" dirty="0">
                <a:solidFill>
                  <a:srgbClr val="C00000"/>
                </a:solidFill>
                <a:effectLst>
                  <a:glow rad="127000">
                    <a:schemeClr val="bg1"/>
                  </a:glow>
                </a:effectLst>
                <a:latin typeface="IranNastaliq" pitchFamily="18" charset="0"/>
                <a:ea typeface="+mj-ea"/>
                <a:cs typeface="B Mitra" panose="00000400000000000000" pitchFamily="2" charset="-78"/>
              </a:rPr>
              <a:t>انسان میتونه با درک و توجه به آیات و نشانه های خدا </a:t>
            </a:r>
            <a:r>
              <a:rPr lang="fa-IR" sz="4400" b="1" cap="all" spc="100" dirty="0">
                <a:solidFill>
                  <a:srgbClr val="C00000"/>
                </a:solidFill>
                <a:effectLst>
                  <a:glow rad="127000">
                    <a:schemeClr val="bg1"/>
                  </a:glow>
                </a:effectLst>
                <a:latin typeface="IranNastaliq" pitchFamily="18" charset="0"/>
                <a:ea typeface="+mj-ea"/>
                <a:cs typeface="B Mitra" panose="00000400000000000000" pitchFamily="2" charset="-78"/>
              </a:rPr>
              <a:t>عظمت خدا را</a:t>
            </a:r>
            <a:r>
              <a:rPr lang="fa-IR" sz="4400" b="1" cap="all" spc="100" dirty="0">
                <a:solidFill>
                  <a:srgbClr val="C00000"/>
                </a:solidFill>
                <a:effectLst>
                  <a:glow rad="127000">
                    <a:schemeClr val="bg1"/>
                  </a:glow>
                </a:effectLst>
                <a:latin typeface="IranNastaliq" pitchFamily="18" charset="0"/>
                <a:ea typeface="+mj-ea"/>
                <a:cs typeface="B Mitra" panose="00000400000000000000" pitchFamily="2" charset="-78"/>
              </a:rPr>
              <a:t> </a:t>
            </a:r>
            <a:r>
              <a:rPr lang="fa-IR" sz="4400" b="1" cap="all" spc="100" dirty="0">
                <a:solidFill>
                  <a:srgbClr val="C00000"/>
                </a:solidFill>
                <a:effectLst>
                  <a:glow rad="127000">
                    <a:schemeClr val="bg1"/>
                  </a:glow>
                </a:effectLst>
                <a:latin typeface="IranNastaliq" pitchFamily="18" charset="0"/>
                <a:ea typeface="+mj-ea"/>
                <a:cs typeface="B Mitra" panose="00000400000000000000" pitchFamily="2" charset="-78"/>
              </a:rPr>
              <a:t>ببینه و</a:t>
            </a:r>
            <a:r>
              <a:rPr lang="ar-SA" sz="4400" b="1" cap="all" spc="100" dirty="0">
                <a:solidFill>
                  <a:srgbClr val="C00000"/>
                </a:solidFill>
                <a:effectLst>
                  <a:glow rad="127000">
                    <a:schemeClr val="bg1"/>
                  </a:glow>
                </a:effectLst>
                <a:latin typeface="IranNastaliq" pitchFamily="18" charset="0"/>
                <a:ea typeface="+mj-ea"/>
                <a:cs typeface="B Mitra" panose="00000400000000000000" pitchFamily="2" charset="-78"/>
              </a:rPr>
              <a:t> </a:t>
            </a:r>
            <a:r>
              <a:rPr lang="ar-SA" sz="4400" b="1" cap="all" spc="100" dirty="0">
                <a:solidFill>
                  <a:srgbClr val="C00000"/>
                </a:solidFill>
                <a:effectLst>
                  <a:glow rad="127000">
                    <a:schemeClr val="bg1"/>
                  </a:glow>
                </a:effectLst>
                <a:latin typeface="IranNastaliq" pitchFamily="18" charset="0"/>
                <a:ea typeface="+mj-ea"/>
                <a:cs typeface="B Mitra" panose="00000400000000000000" pitchFamily="2" charset="-78"/>
              </a:rPr>
              <a:t>غیر از خدای بزرگ رو حقیر می</a:t>
            </a:r>
            <a:r>
              <a:rPr lang="fa-IR" sz="4400" b="1" cap="all" spc="100" dirty="0">
                <a:solidFill>
                  <a:srgbClr val="C00000"/>
                </a:solidFill>
                <a:effectLst>
                  <a:glow rad="127000">
                    <a:schemeClr val="bg1"/>
                  </a:glow>
                </a:effectLst>
                <a:latin typeface="IranNastaliq" pitchFamily="18" charset="0"/>
                <a:ea typeface="+mj-ea"/>
                <a:cs typeface="B Mitra" panose="00000400000000000000" pitchFamily="2" charset="-78"/>
              </a:rPr>
              <a:t> </a:t>
            </a:r>
            <a:r>
              <a:rPr lang="fa-IR" sz="4400" b="1" cap="all" spc="100" dirty="0">
                <a:solidFill>
                  <a:srgbClr val="C00000"/>
                </a:solidFill>
                <a:effectLst>
                  <a:glow rad="127000">
                    <a:schemeClr val="bg1"/>
                  </a:glow>
                </a:effectLst>
                <a:latin typeface="IranNastaliq" pitchFamily="18" charset="0"/>
                <a:ea typeface="+mj-ea"/>
                <a:cs typeface="B Mitra" panose="00000400000000000000" pitchFamily="2" charset="-78"/>
              </a:rPr>
              <a:t>ببینه</a:t>
            </a:r>
            <a:endParaRPr lang="en-US" sz="4400" b="1" cap="all" spc="100" dirty="0">
              <a:solidFill>
                <a:srgbClr val="C00000"/>
              </a:solidFill>
              <a:effectLst>
                <a:glow rad="127000">
                  <a:schemeClr val="bg1"/>
                </a:glow>
              </a:effectLst>
              <a:latin typeface="IranNastaliq" pitchFamily="18" charset="0"/>
              <a:ea typeface="+mj-ea"/>
              <a:cs typeface="B Mitra" panose="00000400000000000000" pitchFamily="2" charset="-78"/>
            </a:endParaRPr>
          </a:p>
        </p:txBody>
      </p:sp>
    </p:spTree>
    <p:extLst>
      <p:ext uri="{BB962C8B-B14F-4D97-AF65-F5344CB8AC3E}">
        <p14:creationId xmlns:p14="http://schemas.microsoft.com/office/powerpoint/2010/main" val="29658780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1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4000"/>
                            </p:stCondLst>
                            <p:childTnLst>
                              <p:par>
                                <p:cTn id="20" presetID="2" presetClass="entr" presetSubtype="2" fill="hold" nodeType="afterEffect">
                                  <p:stCondLst>
                                    <p:cond delay="15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000" fill="hold"/>
                                        <p:tgtEl>
                                          <p:spTgt spid="5"/>
                                        </p:tgtEl>
                                        <p:attrNameLst>
                                          <p:attrName>ppt_x</p:attrName>
                                        </p:attrNameLst>
                                      </p:cBhvr>
                                      <p:tavLst>
                                        <p:tav tm="0">
                                          <p:val>
                                            <p:strVal val="1+#ppt_w/2"/>
                                          </p:val>
                                        </p:tav>
                                        <p:tav tm="100000">
                                          <p:val>
                                            <p:strVal val="#ppt_x"/>
                                          </p:val>
                                        </p:tav>
                                      </p:tavLst>
                                    </p:anim>
                                    <p:anim calcmode="lin" valueType="num">
                                      <p:cBhvr additive="base">
                                        <p:cTn id="23" dur="10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6500"/>
                            </p:stCondLst>
                            <p:childTnLst>
                              <p:par>
                                <p:cTn id="25" presetID="47" presetClass="entr" presetSubtype="0" fill="hold" nodeType="afterEffect">
                                  <p:stCondLst>
                                    <p:cond delay="15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800"/>
                                        <p:tgtEl>
                                          <p:spTgt spid="6"/>
                                        </p:tgtEl>
                                      </p:cBhvr>
                                    </p:animEffect>
                                    <p:anim calcmode="lin" valueType="num">
                                      <p:cBhvr>
                                        <p:cTn id="28" dur="800" fill="hold"/>
                                        <p:tgtEl>
                                          <p:spTgt spid="6"/>
                                        </p:tgtEl>
                                        <p:attrNameLst>
                                          <p:attrName>ppt_x</p:attrName>
                                        </p:attrNameLst>
                                      </p:cBhvr>
                                      <p:tavLst>
                                        <p:tav tm="0">
                                          <p:val>
                                            <p:strVal val="#ppt_x"/>
                                          </p:val>
                                        </p:tav>
                                        <p:tav tm="100000">
                                          <p:val>
                                            <p:strVal val="#ppt_x"/>
                                          </p:val>
                                        </p:tav>
                                      </p:tavLst>
                                    </p:anim>
                                    <p:anim calcmode="lin" valueType="num">
                                      <p:cBhvr>
                                        <p:cTn id="29" dur="8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7904" y="476672"/>
            <a:ext cx="5197257" cy="584775"/>
          </a:xfrm>
          <a:prstGeom prst="rect">
            <a:avLst/>
          </a:prstGeom>
        </p:spPr>
        <p:txBody>
          <a:bodyPr wrap="none">
            <a:spAutoFit/>
          </a:bodyPr>
          <a:lstStyle>
            <a:defPPr>
              <a:defRPr lang="en-US"/>
            </a:defPPr>
            <a:lvl1pPr>
              <a:defRPr sz="3200" cap="all" spc="100">
                <a:solidFill>
                  <a:srgbClr val="002060"/>
                </a:solidFill>
                <a:effectLst>
                  <a:glow rad="127000">
                    <a:schemeClr val="bg1"/>
                  </a:glow>
                </a:effectLst>
                <a:latin typeface="IranNastaliq" pitchFamily="18" charset="0"/>
                <a:ea typeface="+mj-ea"/>
                <a:cs typeface="B Titr" panose="00000700000000000000" pitchFamily="2" charset="-7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a-IR" dirty="0" smtClean="0"/>
              <a:t>تفکر در خلقت </a:t>
            </a:r>
            <a:r>
              <a:rPr lang="fa-IR" dirty="0"/>
              <a:t>آسمان ها و </a:t>
            </a:r>
            <a:r>
              <a:rPr lang="fa-IR" dirty="0" smtClean="0"/>
              <a:t>زمین:</a:t>
            </a:r>
            <a:endParaRPr lang="fa-IR" dirty="0"/>
          </a:p>
        </p:txBody>
      </p:sp>
      <p:pic>
        <p:nvPicPr>
          <p:cNvPr id="3" name="خلقت آسمان">
            <a:hlinkClick r:id="" action="ppaction://media"/>
          </p:cNvPr>
          <p:cNvPicPr>
            <a:picLocks noChangeAspect="1"/>
          </p:cNvPicPr>
          <p:nvPr>
            <a:videoFile r:link="rId1"/>
            <p:extLst>
              <p:ext uri="{DAA4B4D4-6D71-4841-9C94-3DE7FCFB9230}">
                <p14:media xmlns:p14="http://schemas.microsoft.com/office/powerpoint/2010/main" r:embed="rId2">
                  <p14:trim st="11618"/>
                </p14:media>
              </p:ext>
            </p:extLst>
          </p:nvPr>
        </p:nvPicPr>
        <p:blipFill rotWithShape="1">
          <a:blip r:embed="rId5"/>
          <a:srcRect l="11813" t="10500" r="11407" b="11801"/>
          <a:stretch/>
        </p:blipFill>
        <p:spPr>
          <a:xfrm>
            <a:off x="2051720" y="1916832"/>
            <a:ext cx="6704528" cy="3816424"/>
          </a:xfrm>
          <a:prstGeom prst="round2DiagRect">
            <a:avLst>
              <a:gd name="adj1" fmla="val 21758"/>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2297342"/>
      </p:ext>
    </p:extLst>
  </p:cSld>
  <p:clrMapOvr>
    <a:masterClrMapping/>
  </p:clrMapOvr>
  <p:transition spd="slow">
    <p:randomBar dir="vert"/>
  </p:transition>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1052736"/>
            <a:ext cx="3029156" cy="30291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952" y="1988840"/>
            <a:ext cx="3706185" cy="2806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805" y="2805476"/>
            <a:ext cx="3351152" cy="29582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9660" y="3613291"/>
            <a:ext cx="3508853" cy="29807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rot="19743594">
            <a:off x="1830796" y="3013125"/>
            <a:ext cx="7215437" cy="1200329"/>
          </a:xfrm>
          <a:prstGeom prst="rect">
            <a:avLst/>
          </a:prstGeom>
        </p:spPr>
        <p:txBody>
          <a:bodyPr wrap="none">
            <a:spAutoFit/>
          </a:bodyPr>
          <a:lstStyle/>
          <a:p>
            <a:r>
              <a:rPr lang="fa-IR" sz="7200" cap="all" spc="100" dirty="0">
                <a:solidFill>
                  <a:srgbClr val="FF0000"/>
                </a:solidFill>
                <a:effectLst>
                  <a:glow rad="127000">
                    <a:schemeClr val="bg1"/>
                  </a:glow>
                </a:effectLst>
                <a:latin typeface="IranNastaliq" pitchFamily="18" charset="0"/>
                <a:ea typeface="+mj-ea"/>
                <a:cs typeface="B Titr" panose="00000700000000000000" pitchFamily="2" charset="-78"/>
              </a:rPr>
              <a:t>تفکر در خلقت </a:t>
            </a:r>
            <a:r>
              <a:rPr lang="fa-IR" sz="7200" cap="all" spc="100" dirty="0" smtClean="0">
                <a:solidFill>
                  <a:srgbClr val="FF0000"/>
                </a:solidFill>
                <a:effectLst>
                  <a:glow rad="127000">
                    <a:schemeClr val="bg1"/>
                  </a:glow>
                </a:effectLst>
                <a:latin typeface="IranNastaliq" pitchFamily="18" charset="0"/>
                <a:ea typeface="+mj-ea"/>
                <a:cs typeface="B Titr" panose="00000700000000000000" pitchFamily="2" charset="-78"/>
              </a:rPr>
              <a:t>انسان:</a:t>
            </a:r>
            <a:endParaRPr lang="en-US" sz="7200" cap="all" spc="100" dirty="0">
              <a:solidFill>
                <a:srgbClr val="FF0000"/>
              </a:solidFill>
              <a:effectLst>
                <a:glow rad="127000">
                  <a:schemeClr val="bg1"/>
                </a:glow>
              </a:effectLst>
              <a:latin typeface="IranNastaliq" pitchFamily="18" charset="0"/>
              <a:ea typeface="+mj-ea"/>
              <a:cs typeface="B Titr" panose="00000700000000000000" pitchFamily="2" charset="-78"/>
            </a:endParaRPr>
          </a:p>
        </p:txBody>
      </p:sp>
    </p:spTree>
    <p:extLst>
      <p:ext uri="{BB962C8B-B14F-4D97-AF65-F5344CB8AC3E}">
        <p14:creationId xmlns:p14="http://schemas.microsoft.com/office/powerpoint/2010/main" val="39788000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150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3500"/>
                            </p:stCondLst>
                            <p:childTnLst>
                              <p:par>
                                <p:cTn id="19" presetID="31" presetClass="entr" presetSubtype="0" fill="hold" nodeType="afterEffect">
                                  <p:stCondLst>
                                    <p:cond delay="150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par>
                          <p:cTn id="25" fill="hold">
                            <p:stCondLst>
                              <p:cond delay="6000"/>
                            </p:stCondLst>
                            <p:childTnLst>
                              <p:par>
                                <p:cTn id="26" presetID="31" presetClass="entr" presetSubtype="0" fill="hold" nodeType="afterEffect">
                                  <p:stCondLst>
                                    <p:cond delay="150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77438" y="332656"/>
            <a:ext cx="2693366" cy="769441"/>
          </a:xfrm>
          <a:prstGeom prst="rect">
            <a:avLst/>
          </a:prstGeom>
        </p:spPr>
        <p:txBody>
          <a:bodyPr wrap="none">
            <a:spAutoFit/>
          </a:bodyPr>
          <a:lstStyle/>
          <a:p>
            <a:r>
              <a:rPr lang="fa-IR" sz="4400" cap="all" spc="100" dirty="0">
                <a:solidFill>
                  <a:srgbClr val="002060"/>
                </a:solidFill>
                <a:effectLst>
                  <a:glow rad="127000">
                    <a:schemeClr val="bg1"/>
                  </a:glow>
                </a:effectLst>
                <a:latin typeface="IranNastaliq" pitchFamily="18" charset="0"/>
                <a:ea typeface="+mj-ea"/>
                <a:cs typeface="B Titr" panose="00000700000000000000" pitchFamily="2" charset="-78"/>
              </a:rPr>
              <a:t>خلقت انسان</a:t>
            </a:r>
          </a:p>
        </p:txBody>
      </p:sp>
      <p:pic>
        <p:nvPicPr>
          <p:cNvPr id="4" name="خلقت انسان1">
            <a:hlinkClick r:id="" action="ppaction://media"/>
          </p:cNvPr>
          <p:cNvPicPr>
            <a:picLocks noChangeAspect="1"/>
          </p:cNvPicPr>
          <p:nvPr>
            <a:videoFile r:link="rId1"/>
            <p:extLst>
              <p:ext uri="{DAA4B4D4-6D71-4841-9C94-3DE7FCFB9230}">
                <p14:media xmlns:p14="http://schemas.microsoft.com/office/powerpoint/2010/main" r:embed="rId2">
                  <p14:trim st="7973" end="10763"/>
                </p14:media>
              </p:ext>
            </p:extLst>
          </p:nvPr>
        </p:nvPicPr>
        <p:blipFill rotWithShape="1">
          <a:blip r:embed="rId5"/>
          <a:srcRect l="7370" r="5576"/>
          <a:stretch>
            <a:fillRect/>
          </a:stretch>
        </p:blipFill>
        <p:spPr>
          <a:xfrm>
            <a:off x="1907704" y="1196752"/>
            <a:ext cx="7032835" cy="4544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05480244"/>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1916832"/>
            <a:ext cx="2435594" cy="3573016"/>
          </a:xfrm>
          <a:prstGeom prst="rect">
            <a:avLst/>
          </a:prstGeom>
        </p:spPr>
      </p:pic>
      <p:sp>
        <p:nvSpPr>
          <p:cNvPr id="3" name="Rectangle 2"/>
          <p:cNvSpPr/>
          <p:nvPr/>
        </p:nvSpPr>
        <p:spPr>
          <a:xfrm>
            <a:off x="4618125" y="721633"/>
            <a:ext cx="4362595" cy="5632311"/>
          </a:xfrm>
          <a:prstGeom prst="rect">
            <a:avLst/>
          </a:prstGeom>
          <a:solidFill>
            <a:schemeClr val="tx1">
              <a:alpha val="48000"/>
            </a:schemeClr>
          </a:solidFill>
        </p:spPr>
        <p:txBody>
          <a:bodyPr wrap="square">
            <a:spAutoFit/>
          </a:bodyPr>
          <a:lstStyle/>
          <a:p>
            <a:pPr algn="justLow" rtl="1">
              <a:spcAft>
                <a:spcPts val="0"/>
              </a:spcAft>
            </a:pPr>
            <a:r>
              <a:rPr lang="fa-IR" sz="2000" b="1" cap="all" spc="100" dirty="0">
                <a:effectLst>
                  <a:glow rad="127000">
                    <a:schemeClr val="bg1"/>
                  </a:glow>
                </a:effectLst>
                <a:latin typeface="IranNastaliq" pitchFamily="18" charset="0"/>
                <a:ea typeface="+mj-ea"/>
                <a:cs typeface="B Mitra" panose="00000400000000000000" pitchFamily="2" charset="-78"/>
              </a:rPr>
              <a:t>به </a:t>
            </a:r>
            <a:r>
              <a:rPr lang="fa-IR" sz="2000" b="1" cap="all" spc="100" dirty="0">
                <a:effectLst>
                  <a:glow rad="127000">
                    <a:schemeClr val="bg1"/>
                  </a:glow>
                </a:effectLst>
                <a:latin typeface="IranNastaliq" pitchFamily="18" charset="0"/>
                <a:ea typeface="+mj-ea"/>
                <a:cs typeface="B Mitra" panose="00000400000000000000" pitchFamily="2" charset="-78"/>
              </a:rPr>
              <a:t>اين كوه ها كه از سنگ و خاك پديد آمده بنگر. غافلان پنداشته‏‌اند كه آنها زايد و بى‏‌مصرفند، حال آنكه سود فراوان دارند.</a:t>
            </a:r>
            <a:endParaRPr lang="en-US" sz="2000" b="1" cap="all" spc="100" dirty="0">
              <a:effectLst>
                <a:glow rad="127000">
                  <a:schemeClr val="bg1"/>
                </a:glow>
              </a:effectLst>
              <a:latin typeface="IranNastaliq" pitchFamily="18" charset="0"/>
              <a:ea typeface="+mj-ea"/>
              <a:cs typeface="B Mitra" panose="00000400000000000000" pitchFamily="2" charset="-78"/>
            </a:endParaRPr>
          </a:p>
          <a:p>
            <a:pPr algn="justLow" rtl="1">
              <a:spcAft>
                <a:spcPts val="0"/>
              </a:spcAft>
            </a:pPr>
            <a:r>
              <a:rPr lang="en-US" sz="2000" b="1" cap="all" spc="100" dirty="0">
                <a:effectLst>
                  <a:glow rad="127000">
                    <a:schemeClr val="bg1"/>
                  </a:glow>
                </a:effectLst>
                <a:latin typeface="IranNastaliq" pitchFamily="18" charset="0"/>
                <a:ea typeface="+mj-ea"/>
                <a:cs typeface="B Mitra" panose="00000400000000000000" pitchFamily="2" charset="-78"/>
              </a:rPr>
              <a:t> </a:t>
            </a:r>
          </a:p>
          <a:p>
            <a:pPr algn="justLow" rtl="1">
              <a:spcAft>
                <a:spcPts val="0"/>
              </a:spcAft>
            </a:pPr>
            <a:r>
              <a:rPr lang="fa-IR" sz="2000" b="1" cap="all" spc="100" dirty="0">
                <a:effectLst>
                  <a:glow rad="127000">
                    <a:schemeClr val="bg1"/>
                  </a:glow>
                </a:effectLst>
                <a:latin typeface="IranNastaliq" pitchFamily="18" charset="0"/>
                <a:ea typeface="+mj-ea"/>
                <a:cs typeface="B Mitra" panose="00000400000000000000" pitchFamily="2" charset="-78"/>
              </a:rPr>
              <a:t>برف بالاى كوه ها مى‏‌نشيند تا آنان كه به آن محتاجند از آن بهره برند  و از آنچه كه ذوب مى‏‌شود چشمه‏‌ساران پر آب، مى‏‌جوشد چشمه‏‌ها، رودها و جويبارها پديد مى‌‏آيند. در نتيجه در كوه ها انواع رويندگان و گياهان دارويى كه در دشت نمى‏‌رويد ، مى‌‏رويد.</a:t>
            </a:r>
            <a:endParaRPr lang="en-US" sz="2000" b="1" cap="all" spc="100" dirty="0">
              <a:effectLst>
                <a:glow rad="127000">
                  <a:schemeClr val="bg1"/>
                </a:glow>
              </a:effectLst>
              <a:latin typeface="IranNastaliq" pitchFamily="18" charset="0"/>
              <a:ea typeface="+mj-ea"/>
              <a:cs typeface="B Mitra" panose="00000400000000000000" pitchFamily="2" charset="-78"/>
            </a:endParaRPr>
          </a:p>
          <a:p>
            <a:pPr algn="justLow" rtl="1">
              <a:spcAft>
                <a:spcPts val="0"/>
              </a:spcAft>
            </a:pPr>
            <a:r>
              <a:rPr lang="en-US" sz="2000" b="1" cap="all" spc="100" dirty="0">
                <a:effectLst>
                  <a:glow rad="127000">
                    <a:schemeClr val="bg1"/>
                  </a:glow>
                </a:effectLst>
                <a:latin typeface="IranNastaliq" pitchFamily="18" charset="0"/>
                <a:ea typeface="+mj-ea"/>
                <a:cs typeface="B Mitra" panose="00000400000000000000" pitchFamily="2" charset="-78"/>
              </a:rPr>
              <a:t> </a:t>
            </a:r>
          </a:p>
          <a:p>
            <a:pPr algn="justLow" rtl="1">
              <a:spcAft>
                <a:spcPts val="0"/>
              </a:spcAft>
            </a:pPr>
            <a:r>
              <a:rPr lang="fa-IR" sz="2000" b="1" cap="all" spc="100" dirty="0">
                <a:effectLst>
                  <a:glow rad="127000">
                    <a:schemeClr val="bg1"/>
                  </a:glow>
                </a:effectLst>
                <a:latin typeface="IranNastaliq" pitchFamily="18" charset="0"/>
                <a:ea typeface="+mj-ea"/>
                <a:cs typeface="B Mitra" panose="00000400000000000000" pitchFamily="2" charset="-78"/>
              </a:rPr>
              <a:t>غارها و دره‏‌هايى در آنهاست كه حيوانات وحشى و درندگان موذى را پناه داده. </a:t>
            </a:r>
            <a:endParaRPr lang="en-US" sz="2000" b="1" cap="all" spc="100" dirty="0">
              <a:effectLst>
                <a:glow rad="127000">
                  <a:schemeClr val="bg1"/>
                </a:glow>
              </a:effectLst>
              <a:latin typeface="IranNastaliq" pitchFamily="18" charset="0"/>
              <a:ea typeface="+mj-ea"/>
              <a:cs typeface="B Mitra" panose="00000400000000000000" pitchFamily="2" charset="-78"/>
            </a:endParaRPr>
          </a:p>
          <a:p>
            <a:pPr algn="justLow" rtl="1">
              <a:spcAft>
                <a:spcPts val="0"/>
              </a:spcAft>
            </a:pPr>
            <a:r>
              <a:rPr lang="en-US" sz="2000" b="1" cap="all" spc="100" dirty="0">
                <a:effectLst>
                  <a:glow rad="127000">
                    <a:schemeClr val="bg1"/>
                  </a:glow>
                </a:effectLst>
                <a:latin typeface="IranNastaliq" pitchFamily="18" charset="0"/>
                <a:ea typeface="+mj-ea"/>
                <a:cs typeface="B Mitra" panose="00000400000000000000" pitchFamily="2" charset="-78"/>
              </a:rPr>
              <a:t> </a:t>
            </a:r>
          </a:p>
          <a:p>
            <a:pPr algn="justLow" rtl="1">
              <a:spcAft>
                <a:spcPts val="0"/>
              </a:spcAft>
            </a:pPr>
            <a:r>
              <a:rPr lang="fa-IR" sz="2000" b="1" cap="all" spc="100" dirty="0">
                <a:effectLst>
                  <a:glow rad="127000">
                    <a:schemeClr val="bg1"/>
                  </a:glow>
                </a:effectLst>
                <a:latin typeface="IranNastaliq" pitchFamily="18" charset="0"/>
                <a:ea typeface="+mj-ea"/>
                <a:cs typeface="B Mitra" panose="00000400000000000000" pitchFamily="2" charset="-78"/>
              </a:rPr>
              <a:t>مردم از كوه ، در برابر دشمنانشان دژها و قلعه‏‌هاى سخت و محكم مى‏‌سازند. و از سنگ هاى آن براى به كارگيرى در ساختمان ها و ساخت سنگ آسياب استفاده مى‌‏كنند</a:t>
            </a:r>
            <a:endParaRPr lang="en-US" sz="2000" b="1" cap="all" spc="100" dirty="0">
              <a:effectLst>
                <a:glow rad="127000">
                  <a:schemeClr val="bg1"/>
                </a:glow>
              </a:effectLst>
              <a:latin typeface="IranNastaliq" pitchFamily="18" charset="0"/>
              <a:ea typeface="+mj-ea"/>
              <a:cs typeface="B Mitra" panose="00000400000000000000" pitchFamily="2" charset="-78"/>
            </a:endParaRPr>
          </a:p>
        </p:txBody>
      </p:sp>
      <p:sp>
        <p:nvSpPr>
          <p:cNvPr id="4" name="Rectangle 3"/>
          <p:cNvSpPr/>
          <p:nvPr/>
        </p:nvSpPr>
        <p:spPr>
          <a:xfrm>
            <a:off x="5522028" y="78631"/>
            <a:ext cx="2273379" cy="646331"/>
          </a:xfrm>
          <a:prstGeom prst="rect">
            <a:avLst/>
          </a:prstGeom>
        </p:spPr>
        <p:txBody>
          <a:bodyPr wrap="none">
            <a:spAutoFit/>
          </a:bodyPr>
          <a:lstStyle/>
          <a:p>
            <a:r>
              <a:rPr lang="fa-IR" sz="3600" cap="all" spc="100" dirty="0">
                <a:solidFill>
                  <a:srgbClr val="002060"/>
                </a:solidFill>
                <a:effectLst>
                  <a:glow rad="127000">
                    <a:schemeClr val="bg1"/>
                  </a:glow>
                </a:effectLst>
                <a:latin typeface="IranNastaliq" pitchFamily="18" charset="0"/>
                <a:ea typeface="+mj-ea"/>
                <a:cs typeface="B Titr" panose="00000700000000000000" pitchFamily="2" charset="-78"/>
              </a:rPr>
              <a:t>خلقت کوهها</a:t>
            </a:r>
          </a:p>
        </p:txBody>
      </p:sp>
      <p:sp>
        <p:nvSpPr>
          <p:cNvPr id="5" name="Rectangle 4"/>
          <p:cNvSpPr/>
          <p:nvPr/>
        </p:nvSpPr>
        <p:spPr>
          <a:xfrm>
            <a:off x="2121098" y="1412776"/>
            <a:ext cx="2292615" cy="400110"/>
          </a:xfrm>
          <a:prstGeom prst="rect">
            <a:avLst/>
          </a:prstGeom>
        </p:spPr>
        <p:txBody>
          <a:bodyPr wrap="none">
            <a:spAutoFit/>
          </a:bodyPr>
          <a:lstStyle/>
          <a:p>
            <a:r>
              <a:rPr lang="fa-IR" sz="2000" cap="all" spc="100" dirty="0">
                <a:solidFill>
                  <a:srgbClr val="002060"/>
                </a:solidFill>
                <a:effectLst>
                  <a:glow rad="127000">
                    <a:schemeClr val="bg1"/>
                  </a:glow>
                </a:effectLst>
                <a:latin typeface="IranNastaliq" pitchFamily="18" charset="0"/>
                <a:ea typeface="+mj-ea"/>
                <a:cs typeface="B Titr" panose="00000700000000000000" pitchFamily="2" charset="-78"/>
              </a:rPr>
              <a:t>فرازی از کتاب زیبای</a:t>
            </a:r>
          </a:p>
        </p:txBody>
      </p:sp>
    </p:spTree>
    <p:extLst>
      <p:ext uri="{BB962C8B-B14F-4D97-AF65-F5344CB8AC3E}">
        <p14:creationId xmlns:p14="http://schemas.microsoft.com/office/powerpoint/2010/main" val="3053594041"/>
      </p:ext>
    </p:extLst>
  </p:cSld>
  <p:clrMapOvr>
    <a:masterClrMapping/>
  </p:clrMapOvr>
  <mc:AlternateContent xmlns:mc="http://schemas.openxmlformats.org/markup-compatibility/2006">
    <mc:Choice xmlns:p15="http://schemas.microsoft.com/office/powerpoint/2012/main" Requires="p15">
      <p:transition spd="slow">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1000"/>
                                        <p:tgtEl>
                                          <p:spTgt spid="5"/>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1000"/>
                                        <p:tgtEl>
                                          <p:spTgt spid="4"/>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wipe(up)">
                                      <p:cBhvr>
                                        <p:cTn id="19" dur="1000"/>
                                        <p:tgtEl>
                                          <p:spTgt spid="3">
                                            <p:bg/>
                                          </p:spTgt>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up)">
                                      <p:cBhvr>
                                        <p:cTn id="23" dur="1000"/>
                                        <p:tgtEl>
                                          <p:spTgt spid="3">
                                            <p:txEl>
                                              <p:pRg st="0" end="0"/>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up)">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up)">
                                      <p:cBhvr>
                                        <p:cTn id="31" dur="500"/>
                                        <p:tgtEl>
                                          <p:spTgt spid="3">
                                            <p:txEl>
                                              <p:pRg st="2" end="2"/>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up)">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up)">
                                      <p:cBhvr>
                                        <p:cTn id="39" dur="500"/>
                                        <p:tgtEl>
                                          <p:spTgt spid="3">
                                            <p:txEl>
                                              <p:pRg st="4" end="4"/>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up)">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up)">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858" y="788769"/>
            <a:ext cx="3296678" cy="2682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098" y="2849481"/>
            <a:ext cx="3131839" cy="31430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5292" b="14786"/>
          <a:stretch/>
        </p:blipFill>
        <p:spPr>
          <a:xfrm>
            <a:off x="5227366" y="835474"/>
            <a:ext cx="3672835" cy="27459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3180" y="3306436"/>
            <a:ext cx="3563888" cy="32530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rot="2357252">
            <a:off x="1407909" y="2996952"/>
            <a:ext cx="7402989" cy="1200329"/>
          </a:xfrm>
          <a:prstGeom prst="rect">
            <a:avLst/>
          </a:prstGeom>
        </p:spPr>
        <p:txBody>
          <a:bodyPr wrap="none">
            <a:spAutoFit/>
          </a:bodyPr>
          <a:lstStyle/>
          <a:p>
            <a:r>
              <a:rPr lang="fa-IR" sz="7200" cap="all" spc="100" dirty="0">
                <a:solidFill>
                  <a:srgbClr val="FF0000"/>
                </a:solidFill>
                <a:effectLst>
                  <a:glow rad="127000">
                    <a:schemeClr val="bg1"/>
                  </a:glow>
                </a:effectLst>
                <a:latin typeface="IranNastaliq" pitchFamily="18" charset="0"/>
                <a:ea typeface="+mj-ea"/>
                <a:cs typeface="B Titr" panose="00000700000000000000" pitchFamily="2" charset="-78"/>
              </a:rPr>
              <a:t>تفکر در مخلوقات </a:t>
            </a:r>
            <a:r>
              <a:rPr lang="fa-IR" sz="7200" cap="all" spc="100" dirty="0" smtClean="0">
                <a:solidFill>
                  <a:srgbClr val="FF0000"/>
                </a:solidFill>
                <a:effectLst>
                  <a:glow rad="127000">
                    <a:schemeClr val="bg1"/>
                  </a:glow>
                </a:effectLst>
                <a:latin typeface="IranNastaliq" pitchFamily="18" charset="0"/>
                <a:ea typeface="+mj-ea"/>
                <a:cs typeface="B Titr" panose="00000700000000000000" pitchFamily="2" charset="-78"/>
              </a:rPr>
              <a:t>خدا</a:t>
            </a:r>
            <a:endParaRPr lang="en-US" sz="7200" cap="all" spc="100" dirty="0">
              <a:solidFill>
                <a:srgbClr val="FF0000"/>
              </a:solidFill>
              <a:effectLst>
                <a:glow rad="127000">
                  <a:schemeClr val="bg1"/>
                </a:glow>
              </a:effectLst>
              <a:latin typeface="IranNastaliq" pitchFamily="18" charset="0"/>
              <a:ea typeface="+mj-ea"/>
              <a:cs typeface="B Titr" panose="00000700000000000000" pitchFamily="2" charset="-78"/>
            </a:endParaRPr>
          </a:p>
        </p:txBody>
      </p:sp>
    </p:spTree>
    <p:extLst>
      <p:ext uri="{BB962C8B-B14F-4D97-AF65-F5344CB8AC3E}">
        <p14:creationId xmlns:p14="http://schemas.microsoft.com/office/powerpoint/2010/main" val="1166461649"/>
      </p:ext>
    </p:extLst>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1000"/>
                                        <p:tgtEl>
                                          <p:spTgt spid="2"/>
                                        </p:tgtEl>
                                      </p:cBhvr>
                                    </p:animEffect>
                                  </p:childTnLst>
                                </p:cTn>
                              </p:par>
                            </p:childTnLst>
                          </p:cTn>
                        </p:par>
                        <p:par>
                          <p:cTn id="12" fill="hold">
                            <p:stCondLst>
                              <p:cond delay="2000"/>
                            </p:stCondLst>
                            <p:childTnLst>
                              <p:par>
                                <p:cTn id="13" presetID="21"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000"/>
                                        <p:tgtEl>
                                          <p:spTgt spid="4"/>
                                        </p:tgtEl>
                                      </p:cBhvr>
                                    </p:animEffect>
                                  </p:childTnLst>
                                </p:cTn>
                              </p:par>
                            </p:childTnLst>
                          </p:cTn>
                        </p:par>
                        <p:par>
                          <p:cTn id="16" fill="hold">
                            <p:stCondLst>
                              <p:cond delay="3000"/>
                            </p:stCondLst>
                            <p:childTnLst>
                              <p:par>
                                <p:cTn id="17" presetID="21"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1000"/>
                                        <p:tgtEl>
                                          <p:spTgt spid="5"/>
                                        </p:tgtEl>
                                      </p:cBhvr>
                                    </p:animEffect>
                                  </p:childTnLst>
                                </p:cTn>
                              </p:par>
                            </p:childTnLst>
                          </p:cTn>
                        </p:par>
                        <p:par>
                          <p:cTn id="20" fill="hold">
                            <p:stCondLst>
                              <p:cond delay="4000"/>
                            </p:stCondLst>
                            <p:childTnLst>
                              <p:par>
                                <p:cTn id="21" presetID="21"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662161" y="348221"/>
            <a:ext cx="5163593" cy="523220"/>
          </a:xfrm>
          <a:prstGeom prst="rect">
            <a:avLst/>
          </a:prstGeom>
        </p:spPr>
        <p:txBody>
          <a:bodyPr wrap="none">
            <a:spAutoFit/>
          </a:bodyPr>
          <a:lstStyle/>
          <a:p>
            <a:r>
              <a:rPr lang="fa-IR" sz="2800" cap="all" spc="100" dirty="0">
                <a:solidFill>
                  <a:srgbClr val="002060"/>
                </a:solidFill>
                <a:effectLst>
                  <a:glow rad="127000">
                    <a:schemeClr val="bg1"/>
                  </a:glow>
                </a:effectLst>
                <a:latin typeface="IranNastaliq" pitchFamily="18" charset="0"/>
                <a:ea typeface="+mj-ea"/>
                <a:cs typeface="B Titr" panose="00000700000000000000" pitchFamily="2" charset="-78"/>
              </a:rPr>
              <a:t>چکار کنیم که خدا از ما </a:t>
            </a:r>
            <a:r>
              <a:rPr lang="fa-IR" sz="2800" cap="all" spc="100" dirty="0">
                <a:solidFill>
                  <a:srgbClr val="FF0000"/>
                </a:solidFill>
                <a:effectLst>
                  <a:glow rad="127000">
                    <a:schemeClr val="bg1"/>
                  </a:glow>
                </a:effectLst>
                <a:latin typeface="IranNastaliq" pitchFamily="18" charset="0"/>
                <a:ea typeface="+mj-ea"/>
                <a:cs typeface="B Titr" panose="00000700000000000000" pitchFamily="2" charset="-78"/>
              </a:rPr>
              <a:t>دلبری</a:t>
            </a:r>
            <a:r>
              <a:rPr lang="fa-IR" sz="2800" cap="all" spc="100" dirty="0">
                <a:solidFill>
                  <a:srgbClr val="002060"/>
                </a:solidFill>
                <a:effectLst>
                  <a:glow rad="127000">
                    <a:schemeClr val="bg1"/>
                  </a:glow>
                </a:effectLst>
                <a:latin typeface="IranNastaliq" pitchFamily="18" charset="0"/>
                <a:ea typeface="+mj-ea"/>
                <a:cs typeface="B Titr" panose="00000700000000000000" pitchFamily="2" charset="-78"/>
              </a:rPr>
              <a:t> کنه ؟ </a:t>
            </a:r>
            <a:endParaRPr lang="en-US" sz="2800" cap="all" spc="100" dirty="0">
              <a:solidFill>
                <a:srgbClr val="002060"/>
              </a:solidFill>
              <a:effectLst>
                <a:glow rad="127000">
                  <a:schemeClr val="bg1"/>
                </a:glow>
              </a:effectLst>
              <a:latin typeface="IranNastaliq" pitchFamily="18" charset="0"/>
              <a:ea typeface="+mj-ea"/>
              <a:cs typeface="B Titr" panose="00000700000000000000" pitchFamily="2" charset="-78"/>
            </a:endParaRPr>
          </a:p>
        </p:txBody>
      </p:sp>
      <p:sp>
        <p:nvSpPr>
          <p:cNvPr id="3" name="Rectangle 2"/>
          <p:cNvSpPr/>
          <p:nvPr/>
        </p:nvSpPr>
        <p:spPr>
          <a:xfrm>
            <a:off x="1043608" y="609831"/>
            <a:ext cx="7192995" cy="1477328"/>
          </a:xfrm>
          <a:prstGeom prst="rect">
            <a:avLst/>
          </a:prstGeom>
        </p:spPr>
        <p:txBody>
          <a:bodyPr wrap="none">
            <a:spAutoFit/>
          </a:bodyPr>
          <a:lstStyle/>
          <a:p>
            <a:pPr algn="ctr">
              <a:lnSpc>
                <a:spcPct val="150000"/>
              </a:lnSpc>
            </a:pPr>
            <a:r>
              <a:rPr lang="fa-IR" sz="3200" b="1" cap="all" spc="100" dirty="0">
                <a:effectLst>
                  <a:glow rad="127000">
                    <a:schemeClr val="bg1"/>
                  </a:glow>
                </a:effectLst>
                <a:latin typeface="IranNastaliq" pitchFamily="18" charset="0"/>
                <a:ea typeface="+mj-ea"/>
                <a:cs typeface="B Mitra" panose="00000400000000000000" pitchFamily="2" charset="-78"/>
              </a:rPr>
              <a:t>هرکسی رو </a:t>
            </a:r>
            <a:r>
              <a:rPr lang="fa-IR" sz="6000" b="1" cap="all" spc="100" dirty="0">
                <a:solidFill>
                  <a:srgbClr val="C00000"/>
                </a:solidFill>
                <a:effectLst>
                  <a:glow rad="127000">
                    <a:schemeClr val="bg1"/>
                  </a:glow>
                </a:effectLst>
                <a:latin typeface="IranNastaliq" pitchFamily="18" charset="0"/>
                <a:ea typeface="+mj-ea"/>
                <a:cs typeface="B Mitra" panose="00000400000000000000" pitchFamily="2" charset="-78"/>
              </a:rPr>
              <a:t>بزرگ</a:t>
            </a:r>
            <a:r>
              <a:rPr lang="fa-IR" sz="6000" b="1" cap="all" spc="100" dirty="0">
                <a:effectLst>
                  <a:glow rad="127000">
                    <a:schemeClr val="bg1"/>
                  </a:glow>
                </a:effectLst>
                <a:latin typeface="IranNastaliq" pitchFamily="18" charset="0"/>
                <a:ea typeface="+mj-ea"/>
                <a:cs typeface="B Mitra" panose="00000400000000000000" pitchFamily="2" charset="-78"/>
              </a:rPr>
              <a:t> </a:t>
            </a:r>
            <a:r>
              <a:rPr lang="fa-IR" sz="3200" b="1" cap="all" spc="100" dirty="0">
                <a:effectLst>
                  <a:glow rad="127000">
                    <a:schemeClr val="bg1"/>
                  </a:glow>
                </a:effectLst>
                <a:latin typeface="IranNastaliq" pitchFamily="18" charset="0"/>
                <a:ea typeface="+mj-ea"/>
                <a:cs typeface="B Mitra" panose="00000400000000000000" pitchFamily="2" charset="-78"/>
              </a:rPr>
              <a:t>ببینی دلت برای اون میره</a:t>
            </a:r>
          </a:p>
        </p:txBody>
      </p:sp>
      <p:sp>
        <p:nvSpPr>
          <p:cNvPr id="5" name="Rectangle 4"/>
          <p:cNvSpPr/>
          <p:nvPr/>
        </p:nvSpPr>
        <p:spPr>
          <a:xfrm>
            <a:off x="371737" y="4168677"/>
            <a:ext cx="8246168" cy="854080"/>
          </a:xfrm>
          <a:prstGeom prst="rect">
            <a:avLst/>
          </a:prstGeom>
        </p:spPr>
        <p:txBody>
          <a:bodyPr wrap="none">
            <a:spAutoFit/>
          </a:bodyPr>
          <a:lstStyle/>
          <a:p>
            <a:pPr algn="ctr">
              <a:lnSpc>
                <a:spcPct val="150000"/>
              </a:lnSpc>
            </a:pPr>
            <a:r>
              <a:rPr lang="fa-IR" sz="3600" b="1" cap="all" spc="100" dirty="0">
                <a:effectLst>
                  <a:glow rad="127000">
                    <a:schemeClr val="bg1"/>
                  </a:glow>
                </a:effectLst>
                <a:latin typeface="IranNastaliq" pitchFamily="18" charset="0"/>
                <a:ea typeface="+mj-ea"/>
                <a:cs typeface="B Mitra" panose="00000400000000000000" pitchFamily="2" charset="-78"/>
              </a:rPr>
              <a:t>عظم الخالق فی انفسهم فصغر ما دونه فی </a:t>
            </a:r>
            <a:r>
              <a:rPr lang="fa-IR" sz="3600" b="1" cap="all" spc="100" dirty="0">
                <a:effectLst>
                  <a:glow rad="127000">
                    <a:schemeClr val="bg1"/>
                  </a:glow>
                </a:effectLst>
                <a:latin typeface="IranNastaliq" pitchFamily="18" charset="0"/>
                <a:ea typeface="+mj-ea"/>
                <a:cs typeface="B Mitra" panose="00000400000000000000" pitchFamily="2" charset="-78"/>
              </a:rPr>
              <a:t>اعینهم</a:t>
            </a:r>
          </a:p>
        </p:txBody>
      </p:sp>
      <p:sp>
        <p:nvSpPr>
          <p:cNvPr id="4" name="Rectangle 3"/>
          <p:cNvSpPr/>
          <p:nvPr/>
        </p:nvSpPr>
        <p:spPr>
          <a:xfrm>
            <a:off x="426877" y="5375940"/>
            <a:ext cx="8191028" cy="954107"/>
          </a:xfrm>
          <a:prstGeom prst="rect">
            <a:avLst/>
          </a:prstGeom>
        </p:spPr>
        <p:txBody>
          <a:bodyPr wrap="square">
            <a:spAutoFit/>
          </a:bodyPr>
          <a:lstStyle/>
          <a:p>
            <a:pPr algn="ctr" rtl="1">
              <a:spcAft>
                <a:spcPts val="0"/>
              </a:spcAft>
            </a:pPr>
            <a:r>
              <a:rPr lang="ar-SA" sz="2000" b="1" cap="all" spc="100" dirty="0">
                <a:effectLst>
                  <a:glow rad="127000">
                    <a:schemeClr val="bg1"/>
                  </a:glow>
                </a:effectLst>
                <a:latin typeface="IranNastaliq" pitchFamily="18" charset="0"/>
                <a:ea typeface="+mj-ea"/>
                <a:cs typeface="B Mitra" panose="00000400000000000000" pitchFamily="2" charset="-78"/>
              </a:rPr>
              <a:t>خدا را در دل­های خود به عظمت شناختند و غیر خدا در نظر این­ها کوچک </a:t>
            </a:r>
            <a:r>
              <a:rPr lang="ar-SA" sz="2000" b="1" cap="all" spc="100" dirty="0">
                <a:effectLst>
                  <a:glow rad="127000">
                    <a:schemeClr val="bg1"/>
                  </a:glow>
                </a:effectLst>
                <a:latin typeface="IranNastaliq" pitchFamily="18" charset="0"/>
                <a:ea typeface="+mj-ea"/>
                <a:cs typeface="B Mitra" panose="00000400000000000000" pitchFamily="2" charset="-78"/>
              </a:rPr>
              <a:t>است</a:t>
            </a:r>
            <a:r>
              <a:rPr lang="en-US" sz="2000" b="1" cap="all" spc="100" dirty="0">
                <a:effectLst>
                  <a:glow rad="127000">
                    <a:schemeClr val="bg1"/>
                  </a:glow>
                </a:effectLst>
                <a:latin typeface="IranNastaliq" pitchFamily="18" charset="0"/>
                <a:ea typeface="+mj-ea"/>
                <a:cs typeface="B Mitra" panose="00000400000000000000" pitchFamily="2" charset="-78"/>
              </a:rPr>
              <a:t>.</a:t>
            </a:r>
          </a:p>
          <a:p>
            <a:pPr algn="ctr" rtl="1">
              <a:spcAft>
                <a:spcPts val="0"/>
              </a:spcAft>
            </a:pPr>
            <a:endParaRPr lang="en-US" sz="2000" b="1" cap="all" spc="100" dirty="0">
              <a:effectLst>
                <a:glow rad="127000">
                  <a:schemeClr val="bg1"/>
                </a:glow>
              </a:effectLst>
              <a:latin typeface="IranNastaliq" pitchFamily="18" charset="0"/>
              <a:ea typeface="+mj-ea"/>
              <a:cs typeface="B Mitra" panose="00000400000000000000" pitchFamily="2" charset="-78"/>
            </a:endParaRPr>
          </a:p>
          <a:p>
            <a:pPr algn="ctr" rtl="1">
              <a:spcAft>
                <a:spcPts val="0"/>
              </a:spcAft>
            </a:pPr>
            <a:r>
              <a:rPr lang="en-US" sz="1600" b="1" cap="all" spc="100" dirty="0">
                <a:effectLst>
                  <a:glow rad="127000">
                    <a:schemeClr val="bg1"/>
                  </a:glow>
                </a:effectLst>
                <a:latin typeface="IranNastaliq" pitchFamily="18" charset="0"/>
                <a:ea typeface="+mj-ea"/>
                <a:cs typeface="B Mitra" panose="00000400000000000000" pitchFamily="2" charset="-78"/>
              </a:rPr>
              <a:t> </a:t>
            </a:r>
            <a:r>
              <a:rPr lang="fa-IR" sz="1600" b="1" cap="all" spc="100" dirty="0">
                <a:effectLst>
                  <a:glow rad="127000">
                    <a:schemeClr val="bg1"/>
                  </a:glow>
                </a:effectLst>
                <a:latin typeface="IranNastaliq" pitchFamily="18" charset="0"/>
                <a:ea typeface="+mj-ea"/>
                <a:cs typeface="B Mitra" panose="00000400000000000000" pitchFamily="2" charset="-78"/>
              </a:rPr>
              <a:t>خطبه 193 نهج البلاغه</a:t>
            </a:r>
            <a:endParaRPr lang="en-US" sz="1600" b="1" cap="all" spc="100" dirty="0">
              <a:effectLst>
                <a:glow rad="127000">
                  <a:schemeClr val="bg1"/>
                </a:glow>
              </a:effectLst>
              <a:latin typeface="IranNastaliq" pitchFamily="18" charset="0"/>
              <a:ea typeface="+mj-ea"/>
              <a:cs typeface="B Mitra" panose="00000400000000000000" pitchFamily="2" charset="-78"/>
            </a:endParaRPr>
          </a:p>
        </p:txBody>
      </p:sp>
    </p:spTree>
    <p:extLst>
      <p:ext uri="{BB962C8B-B14F-4D97-AF65-F5344CB8AC3E}">
        <p14:creationId xmlns:p14="http://schemas.microsoft.com/office/powerpoint/2010/main" val="28963315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500" fill="hold"/>
                                        <p:tgtEl>
                                          <p:spTgt spid="5"/>
                                        </p:tgtEl>
                                        <p:attrNameLst>
                                          <p:attrName>ppt_x</p:attrName>
                                        </p:attrNameLst>
                                      </p:cBhvr>
                                      <p:tavLst>
                                        <p:tav tm="0">
                                          <p:val>
                                            <p:strVal val="#ppt_x"/>
                                          </p:val>
                                        </p:tav>
                                        <p:tav tm="100000">
                                          <p:val>
                                            <p:strVal val="#ppt_x"/>
                                          </p:val>
                                        </p:tav>
                                      </p:tavLst>
                                    </p:anim>
                                    <p:anim calcmode="lin" valueType="num">
                                      <p:cBhvr additive="base">
                                        <p:cTn id="15" dur="15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1238994"/>
            <a:ext cx="7811743" cy="3270126"/>
          </a:xfrm>
          <a:prstGeom prst="rect">
            <a:avLst/>
          </a:prstGeom>
        </p:spPr>
        <p:txBody>
          <a:bodyPr wrap="square">
            <a:spAutoFit/>
          </a:bodyPr>
          <a:lstStyle/>
          <a:p>
            <a:pPr marL="914400" lvl="1" indent="-457200" algn="r" rtl="1">
              <a:lnSpc>
                <a:spcPct val="150000"/>
              </a:lnSpc>
              <a:buFont typeface="Wingdings" panose="05000000000000000000" pitchFamily="2" charset="2"/>
              <a:buChar char="§"/>
            </a:pPr>
            <a:r>
              <a:rPr lang="fa-IR" sz="2800" b="1" cap="all" spc="100" dirty="0">
                <a:effectLst>
                  <a:glow rad="127000">
                    <a:schemeClr val="bg1"/>
                  </a:glow>
                </a:effectLst>
                <a:latin typeface="IranNastaliq" pitchFamily="18" charset="0"/>
                <a:ea typeface="+mj-ea"/>
                <a:cs typeface="B Mitra" panose="00000400000000000000" pitchFamily="2" charset="-78"/>
              </a:rPr>
              <a:t>خدا </a:t>
            </a:r>
            <a:r>
              <a:rPr lang="fa-IR" sz="2800" b="1" cap="all" spc="100" dirty="0">
                <a:effectLst>
                  <a:glow rad="127000">
                    <a:schemeClr val="bg1"/>
                  </a:glow>
                </a:effectLst>
                <a:latin typeface="IranNastaliq" pitchFamily="18" charset="0"/>
                <a:ea typeface="+mj-ea"/>
                <a:cs typeface="B Mitra" panose="00000400000000000000" pitchFamily="2" charset="-78"/>
              </a:rPr>
              <a:t>چه لطف هایی در حقت کرده ؟ </a:t>
            </a:r>
          </a:p>
          <a:p>
            <a:pPr marL="914400" lvl="1" indent="-457200" algn="r" rtl="1">
              <a:lnSpc>
                <a:spcPct val="150000"/>
              </a:lnSpc>
              <a:buFont typeface="Wingdings" panose="05000000000000000000" pitchFamily="2" charset="2"/>
              <a:buChar char="§"/>
            </a:pPr>
            <a:r>
              <a:rPr lang="fa-IR" sz="2800" b="1" cap="all" spc="100" dirty="0">
                <a:effectLst>
                  <a:glow rad="127000">
                    <a:schemeClr val="bg1"/>
                  </a:glow>
                </a:effectLst>
                <a:latin typeface="IranNastaliq" pitchFamily="18" charset="0"/>
                <a:ea typeface="+mj-ea"/>
                <a:cs typeface="B Mitra" panose="00000400000000000000" pitchFamily="2" charset="-78"/>
              </a:rPr>
              <a:t>چه نعمتهایی بهت داده ؟ </a:t>
            </a:r>
            <a:endParaRPr lang="fa-IR" sz="2800" b="1" cap="all" spc="100" dirty="0">
              <a:effectLst>
                <a:glow rad="127000">
                  <a:schemeClr val="bg1"/>
                </a:glow>
              </a:effectLst>
              <a:latin typeface="IranNastaliq" pitchFamily="18" charset="0"/>
              <a:ea typeface="+mj-ea"/>
              <a:cs typeface="B Mitra" panose="00000400000000000000" pitchFamily="2" charset="-78"/>
            </a:endParaRPr>
          </a:p>
          <a:p>
            <a:pPr marL="914400" lvl="1" indent="-457200" algn="r" rtl="1">
              <a:lnSpc>
                <a:spcPct val="150000"/>
              </a:lnSpc>
              <a:buFont typeface="Wingdings" panose="05000000000000000000" pitchFamily="2" charset="2"/>
              <a:buChar char="§"/>
            </a:pPr>
            <a:r>
              <a:rPr lang="fa-IR" sz="2800" b="1" cap="all" spc="100" dirty="0">
                <a:effectLst>
                  <a:glow rad="127000">
                    <a:schemeClr val="bg1"/>
                  </a:glow>
                </a:effectLst>
                <a:latin typeface="IranNastaliq" pitchFamily="18" charset="0"/>
                <a:ea typeface="+mj-ea"/>
                <a:cs typeface="B Mitra" panose="00000400000000000000" pitchFamily="2" charset="-78"/>
              </a:rPr>
              <a:t>کجا </a:t>
            </a:r>
            <a:r>
              <a:rPr lang="fa-IR" sz="2800" b="1" cap="all" spc="100" dirty="0">
                <a:effectLst>
                  <a:glow rad="127000">
                    <a:schemeClr val="bg1"/>
                  </a:glow>
                </a:effectLst>
                <a:latin typeface="IranNastaliq" pitchFamily="18" charset="0"/>
                <a:ea typeface="+mj-ea"/>
                <a:cs typeface="B Mitra" panose="00000400000000000000" pitchFamily="2" charset="-78"/>
              </a:rPr>
              <a:t>بودی ؟ </a:t>
            </a:r>
            <a:endParaRPr lang="fa-IR" sz="2800" b="1" cap="all" spc="100" dirty="0">
              <a:effectLst>
                <a:glow rad="127000">
                  <a:schemeClr val="bg1"/>
                </a:glow>
              </a:effectLst>
              <a:latin typeface="IranNastaliq" pitchFamily="18" charset="0"/>
              <a:ea typeface="+mj-ea"/>
              <a:cs typeface="B Mitra" panose="00000400000000000000" pitchFamily="2" charset="-78"/>
            </a:endParaRPr>
          </a:p>
          <a:p>
            <a:pPr marL="914400" lvl="1" indent="-457200" algn="r" rtl="1">
              <a:lnSpc>
                <a:spcPct val="150000"/>
              </a:lnSpc>
              <a:buFont typeface="Wingdings" panose="05000000000000000000" pitchFamily="2" charset="2"/>
              <a:buChar char="§"/>
            </a:pPr>
            <a:r>
              <a:rPr lang="fa-IR" sz="2800" b="1" cap="all" spc="100" dirty="0">
                <a:effectLst>
                  <a:glow rad="127000">
                    <a:schemeClr val="bg1"/>
                  </a:glow>
                </a:effectLst>
                <a:latin typeface="IranNastaliq" pitchFamily="18" charset="0"/>
                <a:ea typeface="+mj-ea"/>
                <a:cs typeface="B Mitra" panose="00000400000000000000" pitchFamily="2" charset="-78"/>
              </a:rPr>
              <a:t>کجا </a:t>
            </a:r>
            <a:r>
              <a:rPr lang="fa-IR" sz="2800" b="1" cap="all" spc="100" dirty="0">
                <a:effectLst>
                  <a:glow rad="127000">
                    <a:schemeClr val="bg1"/>
                  </a:glow>
                </a:effectLst>
                <a:latin typeface="IranNastaliq" pitchFamily="18" charset="0"/>
                <a:ea typeface="+mj-ea"/>
                <a:cs typeface="B Mitra" panose="00000400000000000000" pitchFamily="2" charset="-78"/>
              </a:rPr>
              <a:t>هستی ؟ </a:t>
            </a:r>
            <a:endParaRPr lang="fa-IR" sz="2800" b="1" cap="all" spc="100" dirty="0">
              <a:effectLst>
                <a:glow rad="127000">
                  <a:schemeClr val="bg1"/>
                </a:glow>
              </a:effectLst>
              <a:latin typeface="IranNastaliq" pitchFamily="18" charset="0"/>
              <a:ea typeface="+mj-ea"/>
              <a:cs typeface="B Mitra" panose="00000400000000000000" pitchFamily="2" charset="-78"/>
            </a:endParaRPr>
          </a:p>
          <a:p>
            <a:pPr marL="914400" lvl="1" indent="-457200" algn="r" rtl="1">
              <a:lnSpc>
                <a:spcPct val="150000"/>
              </a:lnSpc>
              <a:buFont typeface="Wingdings" panose="05000000000000000000" pitchFamily="2" charset="2"/>
              <a:buChar char="§"/>
            </a:pPr>
            <a:r>
              <a:rPr lang="fa-IR" sz="2800" b="1" cap="all" spc="100" dirty="0">
                <a:effectLst>
                  <a:glow rad="127000">
                    <a:schemeClr val="bg1"/>
                  </a:glow>
                </a:effectLst>
                <a:latin typeface="IranNastaliq" pitchFamily="18" charset="0"/>
                <a:ea typeface="+mj-ea"/>
                <a:cs typeface="B Mitra" panose="00000400000000000000" pitchFamily="2" charset="-78"/>
              </a:rPr>
              <a:t>به </a:t>
            </a:r>
            <a:r>
              <a:rPr lang="fa-IR" sz="2800" b="1" cap="all" spc="100" dirty="0">
                <a:effectLst>
                  <a:glow rad="127000">
                    <a:schemeClr val="bg1"/>
                  </a:glow>
                </a:effectLst>
                <a:latin typeface="IranNastaliq" pitchFamily="18" charset="0"/>
                <a:ea typeface="+mj-ea"/>
                <a:cs typeface="B Mitra" panose="00000400000000000000" pitchFamily="2" charset="-78"/>
              </a:rPr>
              <a:t>کجا میری؟</a:t>
            </a:r>
          </a:p>
        </p:txBody>
      </p:sp>
      <p:sp>
        <p:nvSpPr>
          <p:cNvPr id="4" name="Down Arrow Callout 3"/>
          <p:cNvSpPr/>
          <p:nvPr/>
        </p:nvSpPr>
        <p:spPr>
          <a:xfrm>
            <a:off x="2555776" y="183367"/>
            <a:ext cx="6408712" cy="1440160"/>
          </a:xfrm>
          <a:prstGeom prst="down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r">
              <a:lnSpc>
                <a:spcPct val="150000"/>
              </a:lnSpc>
            </a:pPr>
            <a:r>
              <a:rPr lang="fa-IR" sz="2800" cap="all" spc="100" dirty="0">
                <a:solidFill>
                  <a:srgbClr val="002060"/>
                </a:solidFill>
                <a:effectLst>
                  <a:glow rad="127000">
                    <a:schemeClr val="bg1"/>
                  </a:glow>
                </a:effectLst>
                <a:latin typeface="IranNastaliq" pitchFamily="18" charset="0"/>
                <a:ea typeface="+mj-ea"/>
                <a:cs typeface="B Titr" panose="00000700000000000000" pitchFamily="2" charset="-78"/>
              </a:rPr>
              <a:t>تو این فرصت طلایی بشین با </a:t>
            </a:r>
            <a:r>
              <a:rPr lang="fa-IR" sz="2800" cap="all" spc="100" dirty="0">
                <a:solidFill>
                  <a:srgbClr val="002060"/>
                </a:solidFill>
                <a:effectLst>
                  <a:glow rad="127000">
                    <a:schemeClr val="bg1"/>
                  </a:glow>
                </a:effectLst>
                <a:latin typeface="IranNastaliq" pitchFamily="18" charset="0"/>
                <a:ea typeface="+mj-ea"/>
                <a:cs typeface="B Titr" panose="00000700000000000000" pitchFamily="2" charset="-78"/>
              </a:rPr>
              <a:t>خودت فکر کن </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4574"/>
          <a:stretch/>
        </p:blipFill>
        <p:spPr>
          <a:xfrm>
            <a:off x="1907704" y="4509120"/>
            <a:ext cx="5715000" cy="2206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44148166"/>
      </p:ext>
    </p:extLst>
  </p:cSld>
  <p:clrMapOvr>
    <a:masterClrMapping/>
  </p:clrMapOvr>
  <mc:AlternateContent xmlns:mc="http://schemas.openxmlformats.org/markup-compatibility/2006">
    <mc:Choice xmlns:p14="http://schemas.microsoft.com/office/powerpoint/2010/main" Requires="p14">
      <p:transition spd="slow">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10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fill="hold" nodeType="afterEffect">
                                  <p:stCondLst>
                                    <p:cond delay="1500"/>
                                  </p:stCondLst>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additive="base">
                                        <p:cTn id="16" dur="10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7" dur="10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4000"/>
                            </p:stCondLst>
                            <p:childTnLst>
                              <p:par>
                                <p:cTn id="19" presetID="2" presetClass="entr" presetSubtype="2" fill="hold" nodeType="afterEffect">
                                  <p:stCondLst>
                                    <p:cond delay="150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10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22"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6500"/>
                            </p:stCondLst>
                            <p:childTnLst>
                              <p:par>
                                <p:cTn id="24" presetID="2" presetClass="entr" presetSubtype="2" fill="hold" nodeType="afterEffect">
                                  <p:stCondLst>
                                    <p:cond delay="150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additive="base">
                                        <p:cTn id="26" dur="10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27" dur="10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9000"/>
                            </p:stCondLst>
                            <p:childTnLst>
                              <p:par>
                                <p:cTn id="29" presetID="2" presetClass="entr" presetSubtype="2" fill="hold" nodeType="afterEffect">
                                  <p:stCondLst>
                                    <p:cond delay="150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10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457200" y="6356350"/>
            <a:ext cx="2133600" cy="365125"/>
          </a:xfrm>
          <a:prstGeom prst="rect">
            <a:avLst/>
          </a:prstGeom>
        </p:spPr>
        <p:txBody>
          <a:bodyPr/>
          <a:lstStyle/>
          <a:p>
            <a:fld id="{4B34DFD4-42D5-4F23-8670-3039A887A182}" type="slidenum">
              <a:rPr lang="ar-SA"/>
              <a:pPr/>
              <a:t>2</a:t>
            </a:fld>
            <a:endParaRPr lang="en-US"/>
          </a:p>
        </p:txBody>
      </p:sp>
    </p:spTree>
    <p:extLst>
      <p:ext uri="{BB962C8B-B14F-4D97-AF65-F5344CB8AC3E}">
        <p14:creationId xmlns:p14="http://schemas.microsoft.com/office/powerpoint/2010/main" val="4177087847"/>
      </p:ext>
    </p:extLst>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528" y="1412776"/>
            <a:ext cx="8964488" cy="3554819"/>
          </a:xfrm>
          <a:prstGeom prst="rect">
            <a:avLst/>
          </a:prstGeom>
          <a:noFill/>
        </p:spPr>
        <p:txBody>
          <a:bodyPr wrap="square" rtlCol="1">
            <a:spAutoFit/>
          </a:bodyPr>
          <a:lstStyle/>
          <a:p>
            <a:pPr algn="r">
              <a:lnSpc>
                <a:spcPct val="200000"/>
              </a:lnSpc>
            </a:pPr>
            <a:r>
              <a:rPr lang="fa-IR" sz="3200" dirty="0">
                <a:solidFill>
                  <a:schemeClr val="accent1">
                    <a:lumMod val="50000"/>
                  </a:schemeClr>
                </a:solidFill>
                <a:latin typeface="0 Titr Bold"/>
                <a:cs typeface="B Titr" panose="00000700000000000000" pitchFamily="2" charset="-78"/>
              </a:rPr>
              <a:t>	</a:t>
            </a:r>
            <a:r>
              <a:rPr lang="fa-IR" sz="3200" dirty="0" smtClean="0">
                <a:solidFill>
                  <a:schemeClr val="accent1">
                    <a:lumMod val="50000"/>
                  </a:schemeClr>
                </a:solidFill>
                <a:latin typeface="0 Titr Bold"/>
                <a:cs typeface="B Titr" panose="00000700000000000000" pitchFamily="2" charset="-78"/>
              </a:rPr>
              <a:t>					</a:t>
            </a:r>
            <a:r>
              <a:rPr lang="fa-IR" sz="2800" cap="all" spc="100" dirty="0">
                <a:solidFill>
                  <a:srgbClr val="002060"/>
                </a:solidFill>
                <a:effectLst>
                  <a:glow rad="127000">
                    <a:schemeClr val="bg1"/>
                  </a:glow>
                </a:effectLst>
                <a:latin typeface="IranNastaliq" pitchFamily="18" charset="0"/>
                <a:ea typeface="+mj-ea"/>
                <a:cs typeface="B Titr" panose="00000700000000000000" pitchFamily="2" charset="-78"/>
              </a:rPr>
              <a:t>روز </a:t>
            </a:r>
            <a:r>
              <a:rPr lang="fa-IR" sz="2800" cap="all" spc="100" dirty="0">
                <a:solidFill>
                  <a:srgbClr val="002060"/>
                </a:solidFill>
                <a:effectLst>
                  <a:glow rad="127000">
                    <a:schemeClr val="bg1"/>
                  </a:glow>
                </a:effectLst>
                <a:latin typeface="IranNastaliq" pitchFamily="18" charset="0"/>
                <a:ea typeface="+mj-ea"/>
                <a:cs typeface="B Titr" panose="00000700000000000000" pitchFamily="2" charset="-78"/>
              </a:rPr>
              <a:t>ها فکر من این است و همه شب </a:t>
            </a:r>
            <a:r>
              <a:rPr lang="fa-IR" sz="2800" cap="all" spc="100" dirty="0">
                <a:solidFill>
                  <a:srgbClr val="002060"/>
                </a:solidFill>
                <a:effectLst>
                  <a:glow rad="127000">
                    <a:schemeClr val="bg1"/>
                  </a:glow>
                </a:effectLst>
                <a:latin typeface="IranNastaliq" pitchFamily="18" charset="0"/>
                <a:ea typeface="+mj-ea"/>
                <a:cs typeface="B Titr" panose="00000700000000000000" pitchFamily="2" charset="-78"/>
              </a:rPr>
              <a:t>سخنم </a:t>
            </a:r>
          </a:p>
          <a:p>
            <a:pPr lvl="2" algn="ctr">
              <a:lnSpc>
                <a:spcPct val="200000"/>
              </a:lnSpc>
            </a:pPr>
            <a:r>
              <a:rPr lang="fa-IR" sz="2800" cap="all" spc="100" dirty="0">
                <a:solidFill>
                  <a:srgbClr val="002060"/>
                </a:solidFill>
                <a:effectLst>
                  <a:glow rad="127000">
                    <a:schemeClr val="bg1"/>
                  </a:glow>
                </a:effectLst>
                <a:latin typeface="IranNastaliq" pitchFamily="18" charset="0"/>
                <a:ea typeface="+mj-ea"/>
                <a:cs typeface="B Titr" panose="00000700000000000000" pitchFamily="2" charset="-78"/>
              </a:rPr>
              <a:t>که چرا غافل از احوال دل خویشتنم</a:t>
            </a:r>
          </a:p>
          <a:p>
            <a:pPr algn="r">
              <a:lnSpc>
                <a:spcPct val="200000"/>
              </a:lnSpc>
            </a:pPr>
            <a:r>
              <a:rPr lang="fa-IR" sz="2800" cap="all" spc="100" dirty="0">
                <a:solidFill>
                  <a:srgbClr val="002060"/>
                </a:solidFill>
                <a:effectLst>
                  <a:glow rad="127000">
                    <a:schemeClr val="bg1"/>
                  </a:glow>
                </a:effectLst>
                <a:latin typeface="IranNastaliq" pitchFamily="18" charset="0"/>
                <a:ea typeface="+mj-ea"/>
                <a:cs typeface="B Titr" panose="00000700000000000000" pitchFamily="2" charset="-78"/>
              </a:rPr>
              <a:t>ز کجا آمده ام آمدنم بهر چه بود     </a:t>
            </a:r>
          </a:p>
          <a:p>
            <a:pPr>
              <a:lnSpc>
                <a:spcPct val="200000"/>
              </a:lnSpc>
            </a:pPr>
            <a:r>
              <a:rPr lang="fa-IR" sz="2800" cap="all" spc="100" dirty="0">
                <a:solidFill>
                  <a:srgbClr val="002060"/>
                </a:solidFill>
                <a:effectLst>
                  <a:glow rad="127000">
                    <a:schemeClr val="bg1"/>
                  </a:glow>
                </a:effectLst>
                <a:latin typeface="IranNastaliq" pitchFamily="18" charset="0"/>
                <a:ea typeface="+mj-ea"/>
                <a:cs typeface="B Titr" panose="00000700000000000000" pitchFamily="2" charset="-78"/>
              </a:rPr>
              <a:t>					    	          به کجا میروم آخر ننمایی وطنم</a:t>
            </a:r>
            <a:endParaRPr lang="fa-IR" sz="2800" cap="all" spc="100" dirty="0">
              <a:solidFill>
                <a:srgbClr val="002060"/>
              </a:solidFill>
              <a:effectLst>
                <a:glow rad="127000">
                  <a:schemeClr val="bg1"/>
                </a:glow>
              </a:effectLst>
              <a:latin typeface="IranNastaliq" pitchFamily="18" charset="0"/>
              <a:ea typeface="+mj-ea"/>
              <a:cs typeface="B Titr" panose="00000700000000000000" pitchFamily="2" charset="-78"/>
            </a:endParaRPr>
          </a:p>
        </p:txBody>
      </p:sp>
    </p:spTree>
    <p:extLst>
      <p:ext uri="{BB962C8B-B14F-4D97-AF65-F5344CB8AC3E}">
        <p14:creationId xmlns:p14="http://schemas.microsoft.com/office/powerpoint/2010/main" val="1586668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50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500"/>
                            </p:stCondLst>
                            <p:childTnLst>
                              <p:par>
                                <p:cTn id="17" presetID="42" presetClass="entr" presetSubtype="0" fill="hold" grpId="0" nodeType="afterEffect">
                                  <p:stCondLst>
                                    <p:cond delay="150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grpId="0" nodeType="afterEffect">
                                  <p:stCondLst>
                                    <p:cond delay="150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مناجاتی با خدای مهربان">
            <a:hlinkClick r:id="" action="ppaction://media"/>
          </p:cNvPr>
          <p:cNvPicPr>
            <a:picLocks noChangeAspect="1"/>
          </p:cNvPicPr>
          <p:nvPr>
            <a:videoFile r:link="rId1"/>
            <p:extLst>
              <p:ext uri="{DAA4B4D4-6D71-4841-9C94-3DE7FCFB9230}">
                <p14:media xmlns:p14="http://schemas.microsoft.com/office/powerpoint/2010/main" r:embed="rId2">
                  <p14:trim st="15606"/>
                </p14:media>
              </p:ext>
            </p:extLst>
          </p:nvPr>
        </p:nvPicPr>
        <p:blipFill>
          <a:blip r:embed="rId5"/>
          <a:stretch>
            <a:fillRect/>
          </a:stretch>
        </p:blipFill>
        <p:spPr>
          <a:xfrm>
            <a:off x="2123728" y="2276872"/>
            <a:ext cx="6656740" cy="374441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5923" r="17727"/>
          <a:stretch/>
        </p:blipFill>
        <p:spPr>
          <a:xfrm>
            <a:off x="4644007" y="476672"/>
            <a:ext cx="1800201" cy="1402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2133318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10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92d5ab454d4f79149184e153cb96e033241065-360p__15603">
            <a:hlinkClick r:id="" action="ppaction://media"/>
          </p:cNvPr>
          <p:cNvPicPr>
            <a:picLocks noChangeAspect="1"/>
          </p:cNvPicPr>
          <p:nvPr>
            <a:videoFile r:link="rId1"/>
            <p:extLst>
              <p:ext uri="{DAA4B4D4-6D71-4841-9C94-3DE7FCFB9230}">
                <p14:media xmlns:p14="http://schemas.microsoft.com/office/powerpoint/2010/main" r:embed="rId2">
                  <p14:trim st="6488"/>
                </p14:media>
              </p:ext>
            </p:extLst>
          </p:nvPr>
        </p:nvPicPr>
        <p:blipFill>
          <a:blip r:embed="rId5"/>
          <a:stretch>
            <a:fillRect/>
          </a:stretch>
        </p:blipFill>
        <p:spPr>
          <a:xfrm>
            <a:off x="2555776" y="1700808"/>
            <a:ext cx="6096000"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0763001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10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fa-IR"/>
          </a:p>
        </p:txBody>
      </p:sp>
    </p:spTree>
    <p:extLst>
      <p:ext uri="{BB962C8B-B14F-4D97-AF65-F5344CB8AC3E}">
        <p14:creationId xmlns:p14="http://schemas.microsoft.com/office/powerpoint/2010/main" val="1747820293"/>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07505" y="188640"/>
            <a:ext cx="4104456" cy="3633687"/>
          </a:xfrm>
          <a:prstGeom prst="rect">
            <a:avLst/>
          </a:prstGeom>
          <a:noFill/>
        </p:spPr>
        <p:txBody>
          <a:bodyPr wrap="square" rtlCol="0">
            <a:spAutoFit/>
          </a:bodyPr>
          <a:lstStyle/>
          <a:p>
            <a:pPr algn="r"/>
            <a:r>
              <a:rPr lang="fa-IR" sz="7200" b="1" dirty="0">
                <a:solidFill>
                  <a:srgbClr val="00FFFF"/>
                </a:solidFill>
                <a:effectLst>
                  <a:glow rad="127000">
                    <a:schemeClr val="tx1"/>
                  </a:glow>
                </a:effectLst>
                <a:latin typeface="IranNastaliq" pitchFamily="18" charset="0"/>
                <a:cs typeface="IranNastaliq" pitchFamily="18" charset="0"/>
              </a:rPr>
              <a:t>قدم دوم:</a:t>
            </a:r>
          </a:p>
          <a:p>
            <a:pPr>
              <a:lnSpc>
                <a:spcPct val="150000"/>
              </a:lnSpc>
            </a:pPr>
            <a:r>
              <a:rPr lang="fa-IR" sz="11500" dirty="0" smtClean="0">
                <a:solidFill>
                  <a:srgbClr val="FFFF00"/>
                </a:solidFill>
                <a:cs typeface="B Titr" panose="00000700000000000000" pitchFamily="2" charset="-78"/>
              </a:rPr>
              <a:t> </a:t>
            </a:r>
            <a:r>
              <a:rPr lang="fa-IR" sz="7200" dirty="0">
                <a:solidFill>
                  <a:srgbClr val="FFFF00"/>
                </a:solidFill>
                <a:effectLst>
                  <a:glow rad="127000">
                    <a:schemeClr val="tx1"/>
                  </a:glow>
                </a:effectLst>
                <a:latin typeface="IranNastaliq" pitchFamily="18" charset="0"/>
                <a:cs typeface="B Titr" panose="00000700000000000000" pitchFamily="2" charset="-78"/>
              </a:rPr>
              <a:t>د</a:t>
            </a:r>
            <a:r>
              <a:rPr lang="fa-IR" sz="7200" dirty="0">
                <a:solidFill>
                  <a:srgbClr val="FFFF00"/>
                </a:solidFill>
                <a:effectLst>
                  <a:glow rad="127000">
                    <a:schemeClr val="tx1"/>
                  </a:glow>
                </a:effectLst>
                <a:latin typeface="IranNastaliq" pitchFamily="18" charset="0"/>
                <a:cs typeface="B Titr" panose="00000700000000000000" pitchFamily="2" charset="-78"/>
              </a:rPr>
              <a:t>لبـ</a:t>
            </a:r>
            <a:r>
              <a:rPr lang="fa-IR" sz="7200" dirty="0">
                <a:solidFill>
                  <a:srgbClr val="FFFF00"/>
                </a:solidFill>
                <a:effectLst>
                  <a:glow rad="127000">
                    <a:schemeClr val="tx1"/>
                  </a:glow>
                </a:effectLst>
                <a:latin typeface="IranNastaliq" pitchFamily="18" charset="0"/>
                <a:cs typeface="B Titr" panose="00000700000000000000" pitchFamily="2" charset="-78"/>
              </a:rPr>
              <a:t>ری</a:t>
            </a:r>
            <a:r>
              <a:rPr lang="fa-IR" sz="11500" dirty="0" smtClean="0">
                <a:solidFill>
                  <a:srgbClr val="FFFF00"/>
                </a:solidFill>
                <a:cs typeface="B Titr" panose="00000700000000000000" pitchFamily="2" charset="-78"/>
              </a:rPr>
              <a:t> </a:t>
            </a:r>
            <a:endParaRPr lang="en-US" sz="11500" dirty="0">
              <a:solidFill>
                <a:srgbClr val="FFFF00"/>
              </a:solidFill>
              <a:cs typeface="B Titr" panose="00000700000000000000" pitchFamily="2" charset="-78"/>
            </a:endParaRPr>
          </a:p>
        </p:txBody>
      </p:sp>
    </p:spTree>
    <p:extLst>
      <p:ext uri="{BB962C8B-B14F-4D97-AF65-F5344CB8AC3E}">
        <p14:creationId xmlns:p14="http://schemas.microsoft.com/office/powerpoint/2010/main" val="32925956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3275856" y="188640"/>
            <a:ext cx="5363669" cy="1069374"/>
          </a:xfrm>
        </p:spPr>
        <p:txBody>
          <a:bodyPr>
            <a:noAutofit/>
          </a:bodyPr>
          <a:lstStyle/>
          <a:p>
            <a:pPr algn="r"/>
            <a:r>
              <a:rPr lang="fa-IR" sz="4000" dirty="0">
                <a:solidFill>
                  <a:srgbClr val="C00000"/>
                </a:solidFill>
                <a:effectLst>
                  <a:glow rad="127000">
                    <a:schemeClr val="bg1"/>
                  </a:glow>
                </a:effectLst>
                <a:latin typeface="IranNastaliq" pitchFamily="18" charset="0"/>
                <a:cs typeface="B Titr" panose="00000700000000000000" pitchFamily="2" charset="-78"/>
              </a:rPr>
              <a:t>زیباترین جوان </a:t>
            </a:r>
            <a:r>
              <a:rPr lang="fa-IR" sz="4000" dirty="0" smtClean="0">
                <a:solidFill>
                  <a:srgbClr val="C00000"/>
                </a:solidFill>
                <a:effectLst>
                  <a:glow rad="127000">
                    <a:schemeClr val="bg1"/>
                  </a:glow>
                </a:effectLst>
                <a:latin typeface="IranNastaliq" pitchFamily="18" charset="0"/>
                <a:cs typeface="B Titr" panose="00000700000000000000" pitchFamily="2" charset="-78"/>
              </a:rPr>
              <a:t>سال 1338</a:t>
            </a:r>
            <a:endParaRPr lang="fa-IR" sz="4000" dirty="0">
              <a:solidFill>
                <a:srgbClr val="C00000"/>
              </a:solidFill>
              <a:effectLst>
                <a:glow rad="127000">
                  <a:schemeClr val="bg1"/>
                </a:glow>
              </a:effectLst>
              <a:latin typeface="IranNastaliq" pitchFamily="18" charset="0"/>
              <a:cs typeface="B Titr" panose="00000700000000000000" pitchFamily="2"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1340768"/>
            <a:ext cx="4433928" cy="4821077"/>
          </a:xfrm>
          <a:prstGeom prst="round2DiagRect">
            <a:avLst>
              <a:gd name="adj1" fmla="val 0"/>
              <a:gd name="adj2" fmla="val 35713"/>
            </a:avLst>
          </a:prstGeom>
          <a:ln w="88900" cap="sq">
            <a:solidFill>
              <a:srgbClr val="FFFF0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363140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6" presetClass="entr" presetSubtype="0" fill="hold" grpId="0" nodeType="afterEffect">
                                  <p:stCondLst>
                                    <p:cond delay="0"/>
                                  </p:stCondLst>
                                  <p:iterate type="wd">
                                    <p:tmPct val="23000"/>
                                  </p:iterate>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572180" y="-286999"/>
            <a:ext cx="8406469" cy="1659552"/>
          </a:xfrm>
        </p:spPr>
        <p:txBody>
          <a:bodyPr vert="horz" lIns="91440" tIns="45720" rIns="91440" bIns="45720" rtlCol="0" anchor="ctr">
            <a:noAutofit/>
          </a:bodyPr>
          <a:lstStyle/>
          <a:p>
            <a:pPr algn="r"/>
            <a:r>
              <a:rPr lang="fa-IR" sz="4000" dirty="0">
                <a:solidFill>
                  <a:schemeClr val="accent4">
                    <a:lumMod val="50000"/>
                  </a:schemeClr>
                </a:solidFill>
                <a:effectLst>
                  <a:glow rad="127000">
                    <a:schemeClr val="bg1"/>
                  </a:glow>
                </a:effectLst>
                <a:latin typeface="IranNastaliq" pitchFamily="18" charset="0"/>
                <a:cs typeface="B Titr" panose="00000700000000000000" pitchFamily="2" charset="-78"/>
              </a:rPr>
              <a:t>این نعمت رو تقدیم </a:t>
            </a:r>
            <a:r>
              <a:rPr lang="fa-IR" sz="4000" dirty="0">
                <a:solidFill>
                  <a:srgbClr val="FF0000"/>
                </a:solidFill>
                <a:effectLst>
                  <a:glow rad="127000">
                    <a:schemeClr val="bg1"/>
                  </a:glow>
                </a:effectLst>
                <a:latin typeface="IranNastaliq" pitchFamily="18" charset="0"/>
                <a:cs typeface="B Titr" panose="00000700000000000000" pitchFamily="2" charset="-78"/>
              </a:rPr>
              <a:t>معشوقش</a:t>
            </a:r>
            <a:r>
              <a:rPr lang="fa-IR" sz="4000" dirty="0">
                <a:solidFill>
                  <a:srgbClr val="C00000"/>
                </a:solidFill>
                <a:effectLst>
                  <a:glow rad="127000">
                    <a:schemeClr val="bg1"/>
                  </a:glow>
                </a:effectLst>
                <a:latin typeface="IranNastaliq" pitchFamily="18" charset="0"/>
                <a:cs typeface="B Titr" panose="00000700000000000000" pitchFamily="2" charset="-78"/>
              </a:rPr>
              <a:t> </a:t>
            </a:r>
            <a:r>
              <a:rPr lang="fa-IR" sz="4000" dirty="0">
                <a:solidFill>
                  <a:schemeClr val="accent4">
                    <a:lumMod val="50000"/>
                  </a:schemeClr>
                </a:solidFill>
                <a:effectLst>
                  <a:glow rad="127000">
                    <a:schemeClr val="bg1"/>
                  </a:glow>
                </a:effectLst>
                <a:latin typeface="IranNastaliq" pitchFamily="18" charset="0"/>
                <a:cs typeface="B Titr" panose="00000700000000000000" pitchFamily="2" charset="-78"/>
              </a:rPr>
              <a:t>کرد... </a:t>
            </a:r>
            <a:endParaRPr lang="fa-IR" sz="4000" dirty="0">
              <a:solidFill>
                <a:schemeClr val="accent4">
                  <a:lumMod val="50000"/>
                </a:schemeClr>
              </a:solidFill>
              <a:effectLst>
                <a:glow rad="127000">
                  <a:schemeClr val="bg1"/>
                </a:glow>
              </a:effectLst>
              <a:latin typeface="IranNastaliq" pitchFamily="18" charset="0"/>
              <a:cs typeface="B Titr" panose="00000700000000000000" pitchFamily="2" charset="-78"/>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5415" y="1200120"/>
            <a:ext cx="3950578" cy="4295524"/>
          </a:xfrm>
          <a:prstGeom prst="round2DiagRect">
            <a:avLst>
              <a:gd name="adj1" fmla="val 0"/>
              <a:gd name="adj2" fmla="val 35713"/>
            </a:avLst>
          </a:prstGeom>
          <a:ln w="88900" cap="sq">
            <a:solidFill>
              <a:srgbClr val="FFFF00"/>
            </a:solidFill>
            <a:miter lim="800000"/>
          </a:ln>
          <a:effectLst>
            <a:outerShdw blurRad="254000" algn="tl" rotWithShape="0">
              <a:srgbClr val="000000">
                <a:alpha val="43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21052"/>
          <a:stretch/>
        </p:blipFill>
        <p:spPr>
          <a:xfrm>
            <a:off x="2974587" y="1106352"/>
            <a:ext cx="3096344" cy="5011188"/>
          </a:xfrm>
          <a:prstGeom prst="round2DiagRect">
            <a:avLst>
              <a:gd name="adj1" fmla="val 47273"/>
              <a:gd name="adj2" fmla="val 0"/>
            </a:avLst>
          </a:prstGeom>
          <a:ln w="88900" cap="sq">
            <a:solidFill>
              <a:srgbClr val="FF0000"/>
            </a:solidFill>
            <a:miter lim="800000"/>
          </a:ln>
          <a:effectLst>
            <a:outerShdw blurRad="254000" algn="tl" rotWithShape="0">
              <a:srgbClr val="000000">
                <a:alpha val="43000"/>
              </a:srgbClr>
            </a:outerShdw>
          </a:effectLst>
        </p:spPr>
      </p:pic>
      <p:sp>
        <p:nvSpPr>
          <p:cNvPr id="2" name="Rectangle 1"/>
          <p:cNvSpPr/>
          <p:nvPr/>
        </p:nvSpPr>
        <p:spPr>
          <a:xfrm>
            <a:off x="173274" y="5809763"/>
            <a:ext cx="8970726" cy="615553"/>
          </a:xfrm>
          <a:prstGeom prst="rect">
            <a:avLst/>
          </a:prstGeom>
        </p:spPr>
        <p:txBody>
          <a:bodyPr vert="horz" lIns="91440" tIns="45720" rIns="91440" bIns="45720" rtlCol="0" anchor="ctr">
            <a:noAutofit/>
          </a:bodyPr>
          <a:lstStyle/>
          <a:p>
            <a:pPr algn="ctr" defTabSz="914400">
              <a:lnSpc>
                <a:spcPct val="80000"/>
              </a:lnSpc>
              <a:spcBef>
                <a:spcPct val="0"/>
              </a:spcBef>
            </a:pPr>
            <a:r>
              <a:rPr lang="fa-IR" sz="4000" b="1" cap="all" spc="100" dirty="0" smtClean="0">
                <a:solidFill>
                  <a:srgbClr val="FF0000"/>
                </a:solidFill>
                <a:effectLst>
                  <a:glow rad="127000">
                    <a:schemeClr val="bg1"/>
                  </a:glow>
                </a:effectLst>
                <a:latin typeface="IranNastaliq" pitchFamily="18" charset="0"/>
                <a:ea typeface="+mj-ea"/>
                <a:cs typeface="B Mitra" panose="00000400000000000000" pitchFamily="2" charset="-78"/>
              </a:rPr>
              <a:t>شهید </a:t>
            </a:r>
            <a:r>
              <a:rPr lang="fa-IR" sz="4000" b="1" cap="all" spc="100" dirty="0">
                <a:solidFill>
                  <a:schemeClr val="accent5">
                    <a:lumMod val="50000"/>
                  </a:schemeClr>
                </a:solidFill>
                <a:effectLst>
                  <a:glow rad="127000">
                    <a:schemeClr val="bg1"/>
                  </a:glow>
                </a:effectLst>
                <a:latin typeface="IranNastaliq" pitchFamily="18" charset="0"/>
                <a:ea typeface="+mj-ea"/>
                <a:cs typeface="B Mitra" panose="00000400000000000000" pitchFamily="2" charset="-78"/>
              </a:rPr>
              <a:t>سید مجتبی </a:t>
            </a:r>
            <a:r>
              <a:rPr lang="fa-IR" sz="4000" b="1" cap="all" spc="100" dirty="0" smtClean="0">
                <a:solidFill>
                  <a:schemeClr val="accent5">
                    <a:lumMod val="50000"/>
                  </a:schemeClr>
                </a:solidFill>
                <a:effectLst>
                  <a:glow rad="127000">
                    <a:schemeClr val="bg1"/>
                  </a:glow>
                </a:effectLst>
                <a:latin typeface="IranNastaliq" pitchFamily="18" charset="0"/>
                <a:ea typeface="+mj-ea"/>
                <a:cs typeface="B Mitra" panose="00000400000000000000" pitchFamily="2" charset="-78"/>
              </a:rPr>
              <a:t>هاشمی</a:t>
            </a:r>
          </a:p>
          <a:p>
            <a:pPr algn="ctr" defTabSz="914400">
              <a:lnSpc>
                <a:spcPct val="80000"/>
              </a:lnSpc>
              <a:spcBef>
                <a:spcPct val="0"/>
              </a:spcBef>
            </a:pPr>
            <a:r>
              <a:rPr lang="fa-IR" sz="4000" b="1" cap="all" spc="100" dirty="0" smtClean="0">
                <a:effectLst>
                  <a:glow rad="127000">
                    <a:schemeClr val="bg1"/>
                  </a:glow>
                </a:effectLst>
                <a:latin typeface="IranNastaliq" pitchFamily="18" charset="0"/>
                <a:ea typeface="+mj-ea"/>
                <a:cs typeface="B Mitra" panose="00000400000000000000" pitchFamily="2" charset="-78"/>
              </a:rPr>
              <a:t> </a:t>
            </a:r>
            <a:r>
              <a:rPr lang="fa-IR" sz="2000" b="1" cap="all" spc="100" dirty="0" smtClean="0">
                <a:effectLst>
                  <a:glow rad="127000">
                    <a:schemeClr val="bg1"/>
                  </a:glow>
                </a:effectLst>
                <a:latin typeface="IranNastaliq" pitchFamily="18" charset="0"/>
                <a:ea typeface="+mj-ea"/>
                <a:cs typeface="B Mitra" panose="00000400000000000000" pitchFamily="2" charset="-78"/>
              </a:rPr>
              <a:t>(</a:t>
            </a:r>
            <a:r>
              <a:rPr lang="fa-IR" sz="2000" b="1" cap="all" spc="100" dirty="0">
                <a:effectLst>
                  <a:glow rad="127000">
                    <a:schemeClr val="bg1"/>
                  </a:glow>
                </a:effectLst>
                <a:latin typeface="IranNastaliq" pitchFamily="18" charset="0"/>
                <a:cs typeface="B Mitra" panose="00000400000000000000" pitchFamily="2" charset="-78"/>
              </a:rPr>
              <a:t>همرزم شهید چمران </a:t>
            </a:r>
            <a:r>
              <a:rPr lang="fa-IR" sz="2000" b="1" cap="all" spc="100" dirty="0" smtClean="0">
                <a:effectLst>
                  <a:glow rad="127000">
                    <a:schemeClr val="bg1"/>
                  </a:glow>
                </a:effectLst>
                <a:latin typeface="IranNastaliq" pitchFamily="18" charset="0"/>
                <a:cs typeface="B Mitra" panose="00000400000000000000" pitchFamily="2" charset="-78"/>
              </a:rPr>
              <a:t>)</a:t>
            </a:r>
            <a:endParaRPr lang="fa-IR" sz="4000" b="1" cap="all" spc="100" dirty="0">
              <a:effectLst>
                <a:glow rad="127000">
                  <a:schemeClr val="bg1"/>
                </a:glow>
              </a:effectLst>
              <a:latin typeface="IranNastaliq" pitchFamily="18" charset="0"/>
              <a:ea typeface="+mj-ea"/>
              <a:cs typeface="B Mitra" panose="00000400000000000000" pitchFamily="2" charset="-78"/>
            </a:endParaRPr>
          </a:p>
        </p:txBody>
      </p:sp>
    </p:spTree>
    <p:extLst>
      <p:ext uri="{BB962C8B-B14F-4D97-AF65-F5344CB8AC3E}">
        <p14:creationId xmlns:p14="http://schemas.microsoft.com/office/powerpoint/2010/main" val="20021403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51575"/>
          <a:stretch/>
        </p:blipFill>
        <p:spPr>
          <a:xfrm>
            <a:off x="3059832" y="1290132"/>
            <a:ext cx="4326091" cy="49631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143508" y="699343"/>
            <a:ext cx="7560840" cy="615553"/>
          </a:xfrm>
          <a:prstGeom prst="rect">
            <a:avLst/>
          </a:prstGeom>
        </p:spPr>
        <p:txBody>
          <a:bodyPr vert="horz" lIns="91440" tIns="45720" rIns="91440" bIns="45720" rtlCol="0" anchor="ctr">
            <a:noAutofit/>
          </a:bodyPr>
          <a:lstStyle/>
          <a:p>
            <a:pPr algn="r" defTabSz="914400">
              <a:lnSpc>
                <a:spcPct val="80000"/>
              </a:lnSpc>
              <a:spcBef>
                <a:spcPct val="0"/>
              </a:spcBef>
            </a:pPr>
            <a:r>
              <a:rPr lang="fa-IR" sz="2800" cap="all" spc="100" dirty="0">
                <a:solidFill>
                  <a:schemeClr val="accent3">
                    <a:lumMod val="50000"/>
                  </a:schemeClr>
                </a:solidFill>
                <a:effectLst>
                  <a:glow rad="127000">
                    <a:schemeClr val="bg1"/>
                  </a:glow>
                </a:effectLst>
                <a:latin typeface="IranNastaliq" pitchFamily="18" charset="0"/>
                <a:ea typeface="+mj-ea"/>
                <a:cs typeface="B Titr" panose="00000700000000000000" pitchFamily="2" charset="-78"/>
              </a:rPr>
              <a:t>بخشی از وصیت نامه </a:t>
            </a:r>
            <a:r>
              <a:rPr lang="fa-IR" sz="2800" cap="all" spc="100" dirty="0">
                <a:solidFill>
                  <a:srgbClr val="C00000"/>
                </a:solidFill>
                <a:effectLst>
                  <a:glow rad="127000">
                    <a:schemeClr val="bg1"/>
                  </a:glow>
                </a:effectLst>
                <a:latin typeface="IranNastaliq" pitchFamily="18" charset="0"/>
                <a:ea typeface="+mj-ea"/>
                <a:cs typeface="B Titr" panose="00000700000000000000" pitchFamily="2" charset="-78"/>
              </a:rPr>
              <a:t>شهید </a:t>
            </a:r>
            <a:r>
              <a:rPr lang="fa-IR" sz="2800" cap="all" spc="100" dirty="0">
                <a:solidFill>
                  <a:srgbClr val="C00000"/>
                </a:solidFill>
                <a:effectLst>
                  <a:glow rad="127000">
                    <a:schemeClr val="bg1"/>
                  </a:glow>
                </a:effectLst>
                <a:latin typeface="IranNastaliq" pitchFamily="18" charset="0"/>
                <a:ea typeface="+mj-ea"/>
                <a:cs typeface="B Titr" panose="00000700000000000000" pitchFamily="2" charset="-78"/>
              </a:rPr>
              <a:t>هاشمی</a:t>
            </a:r>
            <a:endParaRPr lang="en-US" sz="2800" cap="all" spc="100" dirty="0">
              <a:solidFill>
                <a:srgbClr val="C00000"/>
              </a:solidFill>
              <a:effectLst>
                <a:glow rad="127000">
                  <a:schemeClr val="bg1"/>
                </a:glow>
              </a:effectLst>
              <a:latin typeface="IranNastaliq" pitchFamily="18" charset="0"/>
              <a:ea typeface="+mj-ea"/>
              <a:cs typeface="B Titr" panose="00000700000000000000" pitchFamily="2" charset="-78"/>
            </a:endParaRPr>
          </a:p>
        </p:txBody>
      </p:sp>
      <p:sp>
        <p:nvSpPr>
          <p:cNvPr id="4" name="Rectangle 3"/>
          <p:cNvSpPr/>
          <p:nvPr/>
        </p:nvSpPr>
        <p:spPr>
          <a:xfrm>
            <a:off x="1835696" y="1591158"/>
            <a:ext cx="6606500" cy="4385816"/>
          </a:xfrm>
          <a:prstGeom prst="rect">
            <a:avLst/>
          </a:prstGeom>
          <a:solidFill>
            <a:schemeClr val="tx1">
              <a:alpha val="47000"/>
            </a:schemeClr>
          </a:solidFill>
        </p:spPr>
        <p:txBody>
          <a:bodyPr wrap="square">
            <a:spAutoFit/>
          </a:bodyPr>
          <a:lstStyle/>
          <a:p>
            <a:pPr lvl="0" algn="ctr" rtl="1">
              <a:lnSpc>
                <a:spcPct val="150000"/>
              </a:lnSpc>
            </a:pPr>
            <a:r>
              <a:rPr lang="fa-IR" sz="1600" b="1" cap="all" spc="100" dirty="0" smtClean="0">
                <a:solidFill>
                  <a:schemeClr val="accent5">
                    <a:lumMod val="50000"/>
                  </a:schemeClr>
                </a:solidFill>
                <a:effectLst>
                  <a:glow rad="127000">
                    <a:schemeClr val="bg1"/>
                  </a:glow>
                </a:effectLst>
                <a:latin typeface="IranNastaliq" pitchFamily="18" charset="0"/>
                <a:ea typeface="+mj-ea"/>
                <a:cs typeface="B Mitra" panose="00000400000000000000" pitchFamily="2" charset="-78"/>
              </a:rPr>
              <a:t>بسمه تعالی</a:t>
            </a:r>
          </a:p>
          <a:p>
            <a:pPr lvl="0" algn="justLow" rtl="1">
              <a:lnSpc>
                <a:spcPct val="150000"/>
              </a:lnSpc>
            </a:pPr>
            <a:r>
              <a:rPr lang="fa-IR" sz="2200" b="1" cap="all" spc="100" dirty="0" smtClean="0">
                <a:solidFill>
                  <a:schemeClr val="accent5">
                    <a:lumMod val="50000"/>
                  </a:schemeClr>
                </a:solidFill>
                <a:effectLst>
                  <a:glow rad="127000">
                    <a:schemeClr val="bg1"/>
                  </a:glow>
                </a:effectLst>
                <a:latin typeface="IranNastaliq" pitchFamily="18" charset="0"/>
                <a:ea typeface="+mj-ea"/>
                <a:cs typeface="B Mitra" panose="00000400000000000000" pitchFamily="2" charset="-78"/>
              </a:rPr>
              <a:t>از </a:t>
            </a:r>
            <a:r>
              <a:rPr lang="fa-IR" sz="2200" b="1" cap="all" spc="100" dirty="0">
                <a:solidFill>
                  <a:schemeClr val="accent5">
                    <a:lumMod val="50000"/>
                  </a:schemeClr>
                </a:solidFill>
                <a:effectLst>
                  <a:glow rad="127000">
                    <a:schemeClr val="bg1"/>
                  </a:glow>
                </a:effectLst>
                <a:latin typeface="IranNastaliq" pitchFamily="18" charset="0"/>
                <a:ea typeface="+mj-ea"/>
                <a:cs typeface="B Mitra" panose="00000400000000000000" pitchFamily="2" charset="-78"/>
              </a:rPr>
              <a:t>کلیه کسانی که به طریقی دَینی به آنها دارم طلب مغفرت </a:t>
            </a:r>
            <a:r>
              <a:rPr lang="fa-IR" sz="2200" b="1" cap="all" spc="100" dirty="0">
                <a:solidFill>
                  <a:schemeClr val="accent5">
                    <a:lumMod val="50000"/>
                  </a:schemeClr>
                </a:solidFill>
                <a:effectLst>
                  <a:glow rad="127000">
                    <a:schemeClr val="bg1"/>
                  </a:glow>
                </a:effectLst>
                <a:latin typeface="IranNastaliq" pitchFamily="18" charset="0"/>
                <a:ea typeface="+mj-ea"/>
                <a:cs typeface="B Mitra" panose="00000400000000000000" pitchFamily="2" charset="-78"/>
              </a:rPr>
              <a:t>می‌کنم،</a:t>
            </a:r>
          </a:p>
          <a:p>
            <a:pPr lvl="0" algn="justLow" rtl="1">
              <a:lnSpc>
                <a:spcPct val="150000"/>
              </a:lnSpc>
            </a:pPr>
            <a:r>
              <a:rPr lang="fa-IR" sz="2200" b="1" cap="all" spc="100" dirty="0">
                <a:solidFill>
                  <a:schemeClr val="accent5">
                    <a:lumMod val="50000"/>
                  </a:schemeClr>
                </a:solidFill>
                <a:effectLst>
                  <a:glow rad="127000">
                    <a:schemeClr val="bg1"/>
                  </a:glow>
                </a:effectLst>
                <a:latin typeface="IranNastaliq" pitchFamily="18" charset="0"/>
                <a:ea typeface="+mj-ea"/>
                <a:cs typeface="B Mitra" panose="00000400000000000000" pitchFamily="2" charset="-78"/>
              </a:rPr>
              <a:t>خواهش </a:t>
            </a:r>
            <a:r>
              <a:rPr lang="fa-IR" sz="2200" b="1" cap="all" spc="100" dirty="0">
                <a:solidFill>
                  <a:schemeClr val="accent5">
                    <a:lumMod val="50000"/>
                  </a:schemeClr>
                </a:solidFill>
                <a:effectLst>
                  <a:glow rad="127000">
                    <a:schemeClr val="bg1"/>
                  </a:glow>
                </a:effectLst>
                <a:latin typeface="IranNastaliq" pitchFamily="18" charset="0"/>
                <a:ea typeface="+mj-ea"/>
                <a:cs typeface="B Mitra" panose="00000400000000000000" pitchFamily="2" charset="-78"/>
              </a:rPr>
              <a:t>می‌کنم مرا ببخشید تا خدای مهربان هم شما را ببخشد.</a:t>
            </a:r>
            <a:endParaRPr lang="en-US" sz="2200" b="1" cap="all" spc="100" dirty="0">
              <a:solidFill>
                <a:schemeClr val="accent5">
                  <a:lumMod val="50000"/>
                </a:schemeClr>
              </a:solidFill>
              <a:effectLst>
                <a:glow rad="127000">
                  <a:schemeClr val="bg1"/>
                </a:glow>
              </a:effectLst>
              <a:latin typeface="IranNastaliq" pitchFamily="18" charset="0"/>
              <a:ea typeface="+mj-ea"/>
              <a:cs typeface="B Mitra" panose="00000400000000000000" pitchFamily="2" charset="-78"/>
            </a:endParaRPr>
          </a:p>
          <a:p>
            <a:pPr lvl="0" algn="justLow" rtl="1">
              <a:lnSpc>
                <a:spcPct val="150000"/>
              </a:lnSpc>
            </a:pPr>
            <a:r>
              <a:rPr lang="fa-IR" sz="2200" b="1" cap="all" spc="100" dirty="0">
                <a:solidFill>
                  <a:schemeClr val="accent5">
                    <a:lumMod val="50000"/>
                  </a:schemeClr>
                </a:solidFill>
                <a:effectLst>
                  <a:glow rad="127000">
                    <a:schemeClr val="bg1"/>
                  </a:glow>
                </a:effectLst>
                <a:latin typeface="IranNastaliq" pitchFamily="18" charset="0"/>
                <a:ea typeface="+mj-ea"/>
                <a:cs typeface="B Mitra" panose="00000400000000000000" pitchFamily="2" charset="-78"/>
              </a:rPr>
              <a:t>توصیه من به شما عزیزان این است که </a:t>
            </a:r>
            <a:endParaRPr lang="fa-IR" sz="2200" b="1" cap="all" spc="100" dirty="0" smtClean="0">
              <a:solidFill>
                <a:schemeClr val="accent5">
                  <a:lumMod val="50000"/>
                </a:schemeClr>
              </a:solidFill>
              <a:effectLst>
                <a:glow rad="127000">
                  <a:schemeClr val="bg1"/>
                </a:glow>
              </a:effectLst>
              <a:latin typeface="IranNastaliq" pitchFamily="18" charset="0"/>
              <a:ea typeface="+mj-ea"/>
              <a:cs typeface="B Mitra" panose="00000400000000000000" pitchFamily="2" charset="-78"/>
            </a:endParaRPr>
          </a:p>
          <a:p>
            <a:pPr lvl="0" algn="ctr" rtl="1">
              <a:lnSpc>
                <a:spcPct val="150000"/>
              </a:lnSpc>
            </a:pPr>
            <a:r>
              <a:rPr lang="fa-IR" sz="3600" b="1" cap="all" spc="100" dirty="0" smtClean="0">
                <a:solidFill>
                  <a:srgbClr val="FF0000"/>
                </a:solidFill>
                <a:effectLst>
                  <a:glow rad="127000">
                    <a:schemeClr val="bg1"/>
                  </a:glow>
                </a:effectLst>
                <a:latin typeface="IranNastaliq" pitchFamily="18" charset="0"/>
                <a:ea typeface="+mj-ea"/>
                <a:cs typeface="B Mitra" panose="00000400000000000000" pitchFamily="2" charset="-78"/>
              </a:rPr>
              <a:t>خدا </a:t>
            </a:r>
            <a:r>
              <a:rPr lang="fa-IR" sz="3600" b="1" cap="all" spc="100" dirty="0">
                <a:solidFill>
                  <a:srgbClr val="FF0000"/>
                </a:solidFill>
                <a:effectLst>
                  <a:glow rad="127000">
                    <a:schemeClr val="bg1"/>
                  </a:glow>
                </a:effectLst>
                <a:latin typeface="IranNastaliq" pitchFamily="18" charset="0"/>
                <a:ea typeface="+mj-ea"/>
                <a:cs typeface="B Mitra" panose="00000400000000000000" pitchFamily="2" charset="-78"/>
              </a:rPr>
              <a:t>را فراموش نکنید.</a:t>
            </a:r>
            <a:endParaRPr lang="en-US" sz="3600" b="1" cap="all" spc="100" dirty="0">
              <a:solidFill>
                <a:srgbClr val="FF0000"/>
              </a:solidFill>
              <a:effectLst>
                <a:glow rad="127000">
                  <a:schemeClr val="bg1"/>
                </a:glow>
              </a:effectLst>
              <a:latin typeface="IranNastaliq" pitchFamily="18" charset="0"/>
              <a:ea typeface="+mj-ea"/>
              <a:cs typeface="B Mitra" panose="00000400000000000000" pitchFamily="2" charset="-78"/>
            </a:endParaRPr>
          </a:p>
          <a:p>
            <a:pPr lvl="0" algn="ctr" rtl="1">
              <a:lnSpc>
                <a:spcPct val="150000"/>
              </a:lnSpc>
            </a:pPr>
            <a:r>
              <a:rPr lang="fa-IR" b="1" cap="all" spc="100" dirty="0">
                <a:solidFill>
                  <a:schemeClr val="accent5">
                    <a:lumMod val="50000"/>
                  </a:schemeClr>
                </a:solidFill>
                <a:effectLst>
                  <a:glow rad="127000">
                    <a:schemeClr val="bg1"/>
                  </a:glow>
                </a:effectLst>
                <a:latin typeface="IranNastaliq" pitchFamily="18" charset="0"/>
                <a:ea typeface="+mj-ea"/>
                <a:cs typeface="B Mitra" panose="00000400000000000000" pitchFamily="2" charset="-78"/>
              </a:rPr>
              <a:t>سید مجتبی </a:t>
            </a:r>
            <a:r>
              <a:rPr lang="fa-IR" b="1" cap="all" spc="100" dirty="0" smtClean="0">
                <a:solidFill>
                  <a:schemeClr val="accent5">
                    <a:lumMod val="50000"/>
                  </a:schemeClr>
                </a:solidFill>
                <a:effectLst>
                  <a:glow rad="127000">
                    <a:schemeClr val="bg1"/>
                  </a:glow>
                </a:effectLst>
                <a:latin typeface="IranNastaliq" pitchFamily="18" charset="0"/>
                <a:ea typeface="+mj-ea"/>
                <a:cs typeface="B Mitra" panose="00000400000000000000" pitchFamily="2" charset="-78"/>
              </a:rPr>
              <a:t>هاشمی</a:t>
            </a:r>
            <a:endParaRPr lang="en-US" b="1" cap="all" spc="100" dirty="0">
              <a:solidFill>
                <a:schemeClr val="accent5">
                  <a:lumMod val="50000"/>
                </a:schemeClr>
              </a:solidFill>
              <a:effectLst>
                <a:glow rad="127000">
                  <a:schemeClr val="bg1"/>
                </a:glow>
              </a:effectLst>
              <a:latin typeface="IranNastaliq" pitchFamily="18" charset="0"/>
              <a:ea typeface="+mj-ea"/>
              <a:cs typeface="B Mitra" panose="00000400000000000000" pitchFamily="2" charset="-78"/>
            </a:endParaRPr>
          </a:p>
        </p:txBody>
      </p:sp>
    </p:spTree>
    <p:extLst>
      <p:ext uri="{BB962C8B-B14F-4D97-AF65-F5344CB8AC3E}">
        <p14:creationId xmlns:p14="http://schemas.microsoft.com/office/powerpoint/2010/main" val="26908601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577224"/>
            <a:ext cx="9216008" cy="1107996"/>
          </a:xfrm>
          <a:prstGeom prst="rect">
            <a:avLst/>
          </a:prstGeom>
        </p:spPr>
        <p:txBody>
          <a:bodyPr vert="horz" lIns="91440" tIns="45720" rIns="91440" bIns="45720" rtlCol="0" anchor="ctr">
            <a:noAutofit/>
          </a:bodyPr>
          <a:lstStyle/>
          <a:p>
            <a:pPr algn="ctr" defTabSz="914400">
              <a:lnSpc>
                <a:spcPct val="80000"/>
              </a:lnSpc>
              <a:spcBef>
                <a:spcPct val="0"/>
              </a:spcBef>
            </a:pPr>
            <a:r>
              <a:rPr lang="fa-IR" sz="4000" cap="all" spc="100" dirty="0">
                <a:solidFill>
                  <a:schemeClr val="accent5">
                    <a:lumMod val="75000"/>
                  </a:schemeClr>
                </a:solidFill>
                <a:effectLst>
                  <a:glow rad="127000">
                    <a:schemeClr val="bg1"/>
                  </a:glow>
                </a:effectLst>
                <a:latin typeface="IranNastaliq" pitchFamily="18" charset="0"/>
                <a:ea typeface="+mj-ea"/>
                <a:cs typeface="B Titr" panose="00000700000000000000" pitchFamily="2" charset="-78"/>
              </a:rPr>
              <a:t>باید به جایی برسیم که </a:t>
            </a:r>
            <a:r>
              <a:rPr lang="fa-IR" sz="4000" cap="all" spc="100" dirty="0">
                <a:solidFill>
                  <a:srgbClr val="7030A0"/>
                </a:solidFill>
                <a:effectLst>
                  <a:glow rad="127000">
                    <a:schemeClr val="bg1"/>
                  </a:glow>
                </a:effectLst>
                <a:latin typeface="IranNastaliq" pitchFamily="18" charset="0"/>
                <a:ea typeface="+mj-ea"/>
                <a:cs typeface="B Titr" panose="00000700000000000000" pitchFamily="2" charset="-78"/>
              </a:rPr>
              <a:t>خدا از ما دلبری کنه </a:t>
            </a:r>
          </a:p>
        </p:txBody>
      </p:sp>
      <p:sp>
        <p:nvSpPr>
          <p:cNvPr id="4" name="Rectangle 3"/>
          <p:cNvSpPr/>
          <p:nvPr/>
        </p:nvSpPr>
        <p:spPr>
          <a:xfrm>
            <a:off x="755576" y="1685220"/>
            <a:ext cx="8136903" cy="3539430"/>
          </a:xfrm>
          <a:prstGeom prst="rect">
            <a:avLst/>
          </a:prstGeom>
        </p:spPr>
        <p:txBody>
          <a:bodyPr wrap="square">
            <a:spAutoFit/>
          </a:bodyPr>
          <a:lstStyle/>
          <a:p>
            <a:pPr marL="457200" indent="-457200" algn="r" rtl="1">
              <a:lnSpc>
                <a:spcPct val="200000"/>
              </a:lnSpc>
              <a:buFont typeface="Wingdings" panose="05000000000000000000" pitchFamily="2" charset="2"/>
              <a:buChar char="§"/>
            </a:pPr>
            <a:r>
              <a:rPr lang="fa-IR" sz="2800" b="1" cap="all" spc="100" dirty="0">
                <a:effectLst>
                  <a:glow rad="127000">
                    <a:schemeClr val="bg1"/>
                  </a:glow>
                </a:effectLst>
                <a:latin typeface="IranNastaliq" pitchFamily="18" charset="0"/>
                <a:ea typeface="+mj-ea"/>
                <a:cs typeface="B Mitra" panose="00000400000000000000" pitchFamily="2" charset="-78"/>
              </a:rPr>
              <a:t>چکار کنیم که دلمون برا خدا بره؟!</a:t>
            </a:r>
          </a:p>
          <a:p>
            <a:pPr marL="457200" indent="-457200" algn="r" rtl="1">
              <a:lnSpc>
                <a:spcPct val="200000"/>
              </a:lnSpc>
              <a:buFont typeface="Wingdings" panose="05000000000000000000" pitchFamily="2" charset="2"/>
              <a:buChar char="§"/>
            </a:pPr>
            <a:r>
              <a:rPr lang="fa-IR" sz="2800" b="1" cap="all" spc="100" dirty="0">
                <a:effectLst>
                  <a:glow rad="127000">
                    <a:schemeClr val="bg1"/>
                  </a:glow>
                </a:effectLst>
                <a:latin typeface="IranNastaliq" pitchFamily="18" charset="0"/>
                <a:ea typeface="+mj-ea"/>
                <a:cs typeface="B Mitra" panose="00000400000000000000" pitchFamily="2" charset="-78"/>
              </a:rPr>
              <a:t>چکار کنیم که دلمون مجذوب خدا و امام زمان شه؟!</a:t>
            </a:r>
          </a:p>
          <a:p>
            <a:pPr marL="457200" indent="-457200" algn="r" rtl="1">
              <a:lnSpc>
                <a:spcPct val="200000"/>
              </a:lnSpc>
              <a:buFont typeface="Wingdings" panose="05000000000000000000" pitchFamily="2" charset="2"/>
              <a:buChar char="§"/>
            </a:pPr>
            <a:r>
              <a:rPr lang="fa-IR" sz="2800" b="1" cap="all" spc="100" dirty="0">
                <a:effectLst>
                  <a:glow rad="127000">
                    <a:schemeClr val="bg1"/>
                  </a:glow>
                </a:effectLst>
                <a:latin typeface="IranNastaliq" pitchFamily="18" charset="0"/>
                <a:ea typeface="+mj-ea"/>
                <a:cs typeface="B Mitra" panose="00000400000000000000" pitchFamily="2" charset="-78"/>
              </a:rPr>
              <a:t>چکار کنیم که تنها دلبر دلمون خدا بشه</a:t>
            </a:r>
          </a:p>
          <a:p>
            <a:pPr marL="457200" indent="-457200" algn="r" rtl="1">
              <a:lnSpc>
                <a:spcPct val="200000"/>
              </a:lnSpc>
              <a:buFont typeface="Wingdings" panose="05000000000000000000" pitchFamily="2" charset="2"/>
              <a:buChar char="§"/>
            </a:pPr>
            <a:r>
              <a:rPr lang="fa-IR" sz="2800" b="1" cap="all" spc="100" dirty="0">
                <a:effectLst>
                  <a:glow rad="127000">
                    <a:schemeClr val="bg1"/>
                  </a:glow>
                </a:effectLst>
                <a:latin typeface="IranNastaliq" pitchFamily="18" charset="0"/>
                <a:ea typeface="+mj-ea"/>
                <a:cs typeface="B Mitra" panose="00000400000000000000" pitchFamily="2" charset="-78"/>
              </a:rPr>
              <a:t>این شهدا چکار کردن که دلبر دلشون فقط خدا شد؟!</a:t>
            </a:r>
          </a:p>
        </p:txBody>
      </p:sp>
    </p:spTree>
    <p:extLst>
      <p:ext uri="{BB962C8B-B14F-4D97-AF65-F5344CB8AC3E}">
        <p14:creationId xmlns:p14="http://schemas.microsoft.com/office/powerpoint/2010/main" val="30436859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iterate type="wd">
                                    <p:tmPct val="10000"/>
                                  </p:iterate>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6" dur="1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iterate type="wd">
                                    <p:tmPct val="10000"/>
                                  </p:iterate>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iterate type="wd">
                                    <p:tmPct val="10000"/>
                                  </p:iterate>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30" dur="10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iterate type="wd">
                                    <p:tmPct val="10000"/>
                                  </p:iterate>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ppt_w</p:attrName>
                                        </p:attrNameLst>
                                      </p:cBhvr>
                                      <p:tavLst>
                                        <p:tav tm="0" fmla="#ppt_w*sin(2.5*pi*$)">
                                          <p:val>
                                            <p:fltVal val="0"/>
                                          </p:val>
                                        </p:tav>
                                        <p:tav tm="100000">
                                          <p:val>
                                            <p:fltVal val="1"/>
                                          </p:val>
                                        </p:tav>
                                      </p:tavLst>
                                    </p:anim>
                                    <p:anim calcmode="lin" valueType="num">
                                      <p:cBhvr>
                                        <p:cTn id="37" dur="1000" fill="hold"/>
                                        <p:tgtEl>
                                          <p:spTgt spid="4">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12826" y="2354919"/>
            <a:ext cx="6431582" cy="1151971"/>
          </a:xfrm>
          <a:prstGeom prst="rect">
            <a:avLst/>
          </a:prstGeom>
          <a:solidFill>
            <a:srgbClr val="7030A0"/>
          </a:solidFill>
        </p:spPr>
        <p:txBody>
          <a:bodyPr vert="horz" lIns="91440" tIns="45720" rIns="91440" bIns="45720" rtlCol="0" anchor="ctr">
            <a:noAutofit/>
          </a:bodyPr>
          <a:lstStyle/>
          <a:p>
            <a:pPr defTabSz="914400">
              <a:lnSpc>
                <a:spcPct val="150000"/>
              </a:lnSpc>
              <a:spcBef>
                <a:spcPct val="0"/>
              </a:spcBef>
            </a:pPr>
            <a:r>
              <a:rPr lang="fa-IR" sz="2400" cap="all" spc="100" dirty="0">
                <a:effectLst>
                  <a:glow rad="127000">
                    <a:schemeClr val="bg1"/>
                  </a:glow>
                </a:effectLst>
                <a:latin typeface="IranNastaliq" pitchFamily="18" charset="0"/>
                <a:ea typeface="+mj-ea"/>
                <a:cs typeface="B Titr" panose="00000700000000000000" pitchFamily="2" charset="-78"/>
              </a:rPr>
              <a:t>شهید چمران چه چیزی را دیده </a:t>
            </a:r>
            <a:r>
              <a:rPr lang="fa-IR" sz="2400" cap="all" spc="100" dirty="0" smtClean="0">
                <a:effectLst>
                  <a:glow rad="127000">
                    <a:schemeClr val="bg1"/>
                  </a:glow>
                </a:effectLst>
                <a:latin typeface="IranNastaliq" pitchFamily="18" charset="0"/>
                <a:ea typeface="+mj-ea"/>
                <a:cs typeface="B Titr" panose="00000700000000000000" pitchFamily="2" charset="-78"/>
              </a:rPr>
              <a:t>بود</a:t>
            </a:r>
          </a:p>
          <a:p>
            <a:pPr defTabSz="914400">
              <a:lnSpc>
                <a:spcPct val="150000"/>
              </a:lnSpc>
              <a:spcBef>
                <a:spcPct val="0"/>
              </a:spcBef>
            </a:pPr>
            <a:r>
              <a:rPr lang="fa-IR" sz="2400" cap="all" spc="100" dirty="0" smtClean="0">
                <a:effectLst>
                  <a:glow rad="127000">
                    <a:schemeClr val="bg1"/>
                  </a:glow>
                </a:effectLst>
                <a:latin typeface="IranNastaliq" pitchFamily="18" charset="0"/>
                <a:ea typeface="+mj-ea"/>
                <a:cs typeface="B Titr" panose="00000700000000000000" pitchFamily="2" charset="-78"/>
              </a:rPr>
              <a:t> </a:t>
            </a:r>
            <a:r>
              <a:rPr lang="fa-IR" sz="2400" cap="all" spc="100" dirty="0">
                <a:effectLst>
                  <a:glow rad="127000">
                    <a:schemeClr val="bg1"/>
                  </a:glow>
                </a:effectLst>
                <a:latin typeface="IranNastaliq" pitchFamily="18" charset="0"/>
                <a:ea typeface="+mj-ea"/>
                <a:cs typeface="B Titr" panose="00000700000000000000" pitchFamily="2" charset="-78"/>
              </a:rPr>
              <a:t>که اینطور دل از آن همه </a:t>
            </a:r>
            <a:r>
              <a:rPr lang="fa-IR" sz="2400" cap="all" spc="100" dirty="0">
                <a:effectLst>
                  <a:glow rad="127000">
                    <a:schemeClr val="bg1"/>
                  </a:glow>
                </a:effectLst>
                <a:latin typeface="IranNastaliq" pitchFamily="18" charset="0"/>
                <a:ea typeface="+mj-ea"/>
                <a:cs typeface="B Titr" panose="00000700000000000000" pitchFamily="2" charset="-78"/>
              </a:rPr>
              <a:t>امکانات کند؟ </a:t>
            </a:r>
            <a:endParaRPr lang="en-US" sz="2400" cap="all" spc="100" dirty="0">
              <a:effectLst>
                <a:glow rad="127000">
                  <a:schemeClr val="bg1"/>
                </a:glow>
              </a:effectLst>
              <a:latin typeface="IranNastaliq" pitchFamily="18" charset="0"/>
              <a:ea typeface="+mj-ea"/>
              <a:cs typeface="B Titr" panose="00000700000000000000" pitchFamily="2" charset="-78"/>
            </a:endParaRPr>
          </a:p>
        </p:txBody>
      </p:sp>
      <p:sp>
        <p:nvSpPr>
          <p:cNvPr id="5" name="Rectangle 4"/>
          <p:cNvSpPr/>
          <p:nvPr/>
        </p:nvSpPr>
        <p:spPr>
          <a:xfrm rot="20911285">
            <a:off x="971600" y="524978"/>
            <a:ext cx="8919356" cy="1107996"/>
          </a:xfrm>
          <a:prstGeom prst="rect">
            <a:avLst/>
          </a:prstGeom>
        </p:spPr>
        <p:txBody>
          <a:bodyPr vert="horz" lIns="91440" tIns="45720" rIns="91440" bIns="45720" rtlCol="0" anchor="ctr">
            <a:noAutofit/>
          </a:bodyPr>
          <a:lstStyle/>
          <a:p>
            <a:pPr algn="ctr" defTabSz="914400">
              <a:lnSpc>
                <a:spcPct val="80000"/>
              </a:lnSpc>
              <a:spcBef>
                <a:spcPct val="0"/>
              </a:spcBef>
            </a:pPr>
            <a:r>
              <a:rPr lang="fa-IR" sz="3200" cap="all" spc="100" dirty="0">
                <a:solidFill>
                  <a:schemeClr val="accent5">
                    <a:lumMod val="75000"/>
                  </a:schemeClr>
                </a:solidFill>
                <a:effectLst>
                  <a:glow rad="127000">
                    <a:schemeClr val="bg1"/>
                  </a:glow>
                </a:effectLst>
                <a:latin typeface="IranNastaliq" pitchFamily="18" charset="0"/>
                <a:ea typeface="+mj-ea"/>
                <a:cs typeface="B Titr" panose="00000700000000000000" pitchFamily="2" charset="-78"/>
              </a:rPr>
              <a:t>چکار کنیم ما هم مثل </a:t>
            </a:r>
            <a:r>
              <a:rPr lang="fa-IR" sz="3200" cap="all" spc="100" dirty="0">
                <a:solidFill>
                  <a:srgbClr val="FF0000"/>
                </a:solidFill>
                <a:effectLst>
                  <a:glow rad="127000">
                    <a:schemeClr val="bg1"/>
                  </a:glow>
                </a:effectLst>
                <a:latin typeface="IranNastaliq" pitchFamily="18" charset="0"/>
                <a:ea typeface="+mj-ea"/>
                <a:cs typeface="B Titr" panose="00000700000000000000" pitchFamily="2" charset="-78"/>
              </a:rPr>
              <a:t>شهدا</a:t>
            </a:r>
            <a:r>
              <a:rPr lang="fa-IR" sz="3200" cap="all" spc="100" dirty="0">
                <a:solidFill>
                  <a:schemeClr val="accent5">
                    <a:lumMod val="75000"/>
                  </a:schemeClr>
                </a:solidFill>
                <a:effectLst>
                  <a:glow rad="127000">
                    <a:schemeClr val="bg1"/>
                  </a:glow>
                </a:effectLst>
                <a:latin typeface="IranNastaliq" pitchFamily="18" charset="0"/>
                <a:ea typeface="+mj-ea"/>
                <a:cs typeface="B Titr" panose="00000700000000000000" pitchFamily="2" charset="-78"/>
              </a:rPr>
              <a:t> عاشق </a:t>
            </a:r>
            <a:r>
              <a:rPr lang="fa-IR" sz="3200" cap="all" spc="100" dirty="0">
                <a:solidFill>
                  <a:schemeClr val="accent2">
                    <a:lumMod val="75000"/>
                  </a:schemeClr>
                </a:solidFill>
                <a:effectLst>
                  <a:glow rad="127000">
                    <a:schemeClr val="bg1"/>
                  </a:glow>
                </a:effectLst>
                <a:latin typeface="IranNastaliq" pitchFamily="18" charset="0"/>
                <a:ea typeface="+mj-ea"/>
                <a:cs typeface="B Titr" panose="00000700000000000000" pitchFamily="2" charset="-78"/>
              </a:rPr>
              <a:t>خدا</a:t>
            </a:r>
            <a:r>
              <a:rPr lang="fa-IR" sz="3200" cap="all" spc="100" dirty="0">
                <a:solidFill>
                  <a:schemeClr val="accent5">
                    <a:lumMod val="75000"/>
                  </a:schemeClr>
                </a:solidFill>
                <a:effectLst>
                  <a:glow rad="127000">
                    <a:schemeClr val="bg1"/>
                  </a:glow>
                </a:effectLst>
                <a:latin typeface="IranNastaliq" pitchFamily="18" charset="0"/>
                <a:ea typeface="+mj-ea"/>
                <a:cs typeface="B Titr" panose="00000700000000000000" pitchFamily="2" charset="-78"/>
              </a:rPr>
              <a:t> بشیم؟</a:t>
            </a:r>
            <a:endParaRPr lang="en-US" sz="3200" cap="all" spc="100" dirty="0">
              <a:solidFill>
                <a:schemeClr val="accent5">
                  <a:lumMod val="75000"/>
                </a:schemeClr>
              </a:solidFill>
              <a:effectLst>
                <a:glow rad="127000">
                  <a:schemeClr val="bg1"/>
                </a:glow>
              </a:effectLst>
              <a:latin typeface="IranNastaliq" pitchFamily="18" charset="0"/>
              <a:ea typeface="+mj-ea"/>
              <a:cs typeface="B Titr" panose="00000700000000000000" pitchFamily="2" charset="-78"/>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2561"/>
          <a:stretch/>
        </p:blipFill>
        <p:spPr>
          <a:xfrm flipH="1">
            <a:off x="6588224" y="559278"/>
            <a:ext cx="2695575" cy="5229944"/>
          </a:xfrm>
          <a:prstGeom prst="ellipse">
            <a:avLst/>
          </a:prstGeom>
          <a:ln>
            <a:noFill/>
          </a:ln>
          <a:effectLst>
            <a:softEdge rad="317500"/>
          </a:effectLst>
        </p:spPr>
      </p:pic>
      <p:sp>
        <p:nvSpPr>
          <p:cNvPr id="4" name="Rectangle 3"/>
          <p:cNvSpPr/>
          <p:nvPr/>
        </p:nvSpPr>
        <p:spPr>
          <a:xfrm>
            <a:off x="1867390" y="4918659"/>
            <a:ext cx="7127776" cy="904863"/>
          </a:xfrm>
          <a:prstGeom prst="rect">
            <a:avLst/>
          </a:prstGeom>
        </p:spPr>
        <p:txBody>
          <a:bodyPr vert="horz" lIns="91440" tIns="45720" rIns="91440" bIns="45720" rtlCol="0" anchor="ctr">
            <a:noAutofit/>
          </a:bodyPr>
          <a:lstStyle/>
          <a:p>
            <a:pPr algn="ctr" defTabSz="914400">
              <a:lnSpc>
                <a:spcPct val="150000"/>
              </a:lnSpc>
              <a:spcBef>
                <a:spcPct val="0"/>
              </a:spcBef>
            </a:pPr>
            <a:r>
              <a:rPr lang="fa-IR" sz="4400" cap="all" spc="100" dirty="0">
                <a:solidFill>
                  <a:srgbClr val="FF0000"/>
                </a:solidFill>
                <a:effectLst>
                  <a:glow rad="127000">
                    <a:schemeClr val="bg1"/>
                  </a:glow>
                </a:effectLst>
                <a:latin typeface="IranNastaliq" pitchFamily="18" charset="0"/>
                <a:ea typeface="+mj-ea"/>
                <a:cs typeface="B Titr" panose="00000700000000000000" pitchFamily="2" charset="-78"/>
              </a:rPr>
              <a:t>شهدا</a:t>
            </a:r>
            <a:r>
              <a:rPr lang="fa-IR" sz="4400" cap="all" spc="100" dirty="0">
                <a:solidFill>
                  <a:srgbClr val="002060"/>
                </a:solidFill>
                <a:effectLst>
                  <a:glow rad="127000">
                    <a:schemeClr val="bg1"/>
                  </a:glow>
                </a:effectLst>
                <a:latin typeface="IranNastaliq" pitchFamily="18" charset="0"/>
                <a:ea typeface="+mj-ea"/>
                <a:cs typeface="B Titr" panose="00000700000000000000" pitchFamily="2" charset="-78"/>
              </a:rPr>
              <a:t> عظمت </a:t>
            </a:r>
            <a:r>
              <a:rPr lang="fa-IR" sz="4400" cap="all" spc="100" dirty="0">
                <a:solidFill>
                  <a:schemeClr val="accent5">
                    <a:lumMod val="75000"/>
                  </a:schemeClr>
                </a:solidFill>
                <a:effectLst>
                  <a:glow rad="127000">
                    <a:schemeClr val="bg1"/>
                  </a:glow>
                </a:effectLst>
                <a:latin typeface="IranNastaliq" pitchFamily="18" charset="0"/>
                <a:ea typeface="+mj-ea"/>
                <a:cs typeface="B Titr" panose="00000700000000000000" pitchFamily="2" charset="-78"/>
              </a:rPr>
              <a:t>خدا</a:t>
            </a:r>
            <a:r>
              <a:rPr lang="fa-IR" sz="4400" cap="all" spc="100" dirty="0">
                <a:solidFill>
                  <a:srgbClr val="002060"/>
                </a:solidFill>
                <a:effectLst>
                  <a:glow rad="127000">
                    <a:schemeClr val="bg1"/>
                  </a:glow>
                </a:effectLst>
                <a:latin typeface="IranNastaliq" pitchFamily="18" charset="0"/>
                <a:ea typeface="+mj-ea"/>
                <a:cs typeface="B Titr" panose="00000700000000000000" pitchFamily="2" charset="-78"/>
              </a:rPr>
              <a:t> را درک </a:t>
            </a:r>
            <a:r>
              <a:rPr lang="fa-IR" sz="4400" cap="all" spc="100" dirty="0" smtClean="0">
                <a:solidFill>
                  <a:srgbClr val="002060"/>
                </a:solidFill>
                <a:effectLst>
                  <a:glow rad="127000">
                    <a:schemeClr val="bg1"/>
                  </a:glow>
                </a:effectLst>
                <a:latin typeface="IranNastaliq" pitchFamily="18" charset="0"/>
                <a:ea typeface="+mj-ea"/>
                <a:cs typeface="B Titr" panose="00000700000000000000" pitchFamily="2" charset="-78"/>
              </a:rPr>
              <a:t>کردن</a:t>
            </a:r>
          </a:p>
          <a:p>
            <a:pPr algn="ctr" defTabSz="914400">
              <a:lnSpc>
                <a:spcPct val="150000"/>
              </a:lnSpc>
              <a:spcBef>
                <a:spcPct val="0"/>
              </a:spcBef>
            </a:pPr>
            <a:r>
              <a:rPr lang="fa-IR" sz="4400" cap="all" spc="100" dirty="0" smtClean="0">
                <a:solidFill>
                  <a:srgbClr val="002060"/>
                </a:solidFill>
                <a:effectLst>
                  <a:glow rad="127000">
                    <a:schemeClr val="bg1"/>
                  </a:glow>
                </a:effectLst>
                <a:latin typeface="IranNastaliq" pitchFamily="18" charset="0"/>
                <a:ea typeface="+mj-ea"/>
                <a:cs typeface="B Titr" panose="00000700000000000000" pitchFamily="2" charset="-78"/>
              </a:rPr>
              <a:t> </a:t>
            </a:r>
            <a:r>
              <a:rPr lang="fa-IR" sz="4400" cap="all" spc="100" dirty="0">
                <a:solidFill>
                  <a:srgbClr val="002060"/>
                </a:solidFill>
                <a:effectLst>
                  <a:glow rad="127000">
                    <a:schemeClr val="bg1"/>
                  </a:glow>
                </a:effectLst>
                <a:latin typeface="IranNastaliq" pitchFamily="18" charset="0"/>
                <a:ea typeface="+mj-ea"/>
                <a:cs typeface="B Titr" panose="00000700000000000000" pitchFamily="2" charset="-78"/>
              </a:rPr>
              <a:t>و دلبر دلشون شد </a:t>
            </a:r>
            <a:r>
              <a:rPr lang="fa-IR" sz="4400" cap="all" spc="100" dirty="0">
                <a:solidFill>
                  <a:schemeClr val="accent5">
                    <a:lumMod val="75000"/>
                  </a:schemeClr>
                </a:solidFill>
                <a:effectLst>
                  <a:glow rad="127000">
                    <a:schemeClr val="bg1"/>
                  </a:glow>
                </a:effectLst>
                <a:latin typeface="IranNastaliq" pitchFamily="18" charset="0"/>
                <a:ea typeface="+mj-ea"/>
                <a:cs typeface="B Titr" panose="00000700000000000000" pitchFamily="2" charset="-78"/>
              </a:rPr>
              <a:t>خدا</a:t>
            </a:r>
            <a:endParaRPr lang="en-US" sz="4400" cap="all" spc="100" dirty="0">
              <a:solidFill>
                <a:schemeClr val="accent5">
                  <a:lumMod val="75000"/>
                </a:schemeClr>
              </a:solidFill>
              <a:effectLst>
                <a:glow rad="127000">
                  <a:schemeClr val="bg1"/>
                </a:glow>
              </a:effectLst>
              <a:latin typeface="IranNastaliq" pitchFamily="18" charset="0"/>
              <a:ea typeface="+mj-ea"/>
              <a:cs typeface="B Titr" panose="00000700000000000000" pitchFamily="2" charset="-78"/>
            </a:endParaRPr>
          </a:p>
        </p:txBody>
      </p:sp>
    </p:spTree>
    <p:extLst>
      <p:ext uri="{BB962C8B-B14F-4D97-AF65-F5344CB8AC3E}">
        <p14:creationId xmlns:p14="http://schemas.microsoft.com/office/powerpoint/2010/main" val="326072583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iterate type="wd">
                                    <p:tmPct val="27000"/>
                                  </p:iterate>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3000" b="-33000"/>
          </a:stretch>
        </a:blipFill>
        <a:effectLst/>
      </p:bgPr>
    </p:bg>
    <p:spTree>
      <p:nvGrpSpPr>
        <p:cNvPr id="1" name=""/>
        <p:cNvGrpSpPr/>
        <p:nvPr/>
      </p:nvGrpSpPr>
      <p:grpSpPr>
        <a:xfrm>
          <a:off x="0" y="0"/>
          <a:ext cx="0" cy="0"/>
          <a:chOff x="0" y="0"/>
          <a:chExt cx="0" cy="0"/>
        </a:xfrm>
      </p:grpSpPr>
      <p:sp>
        <p:nvSpPr>
          <p:cNvPr id="4" name="Oval Callout 3"/>
          <p:cNvSpPr/>
          <p:nvPr/>
        </p:nvSpPr>
        <p:spPr>
          <a:xfrm>
            <a:off x="5652120" y="548680"/>
            <a:ext cx="3528392" cy="3600400"/>
          </a:xfrm>
          <a:prstGeom prst="wedgeEllipseCallout">
            <a:avLst>
              <a:gd name="adj1" fmla="val -52579"/>
              <a:gd name="adj2" fmla="val 41547"/>
            </a:avLst>
          </a:prstGeom>
          <a:solidFill>
            <a:srgbClr val="874D5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1" anchor="ctr"/>
          <a:lstStyle/>
          <a:p>
            <a:pPr lvl="0" algn="ctr" rtl="1">
              <a:lnSpc>
                <a:spcPct val="200000"/>
              </a:lnSpc>
            </a:pPr>
            <a:r>
              <a:rPr lang="ar-SA" sz="2800" dirty="0">
                <a:solidFill>
                  <a:schemeClr val="bg1"/>
                </a:solidFill>
                <a:effectLst>
                  <a:glow rad="127000">
                    <a:schemeClr val="tx1"/>
                  </a:glow>
                </a:effectLst>
                <a:latin typeface="B Mitra"/>
                <a:cs typeface="B Titr" panose="00000700000000000000" pitchFamily="2" charset="-78"/>
              </a:rPr>
              <a:t>اما ما چرا عاشق</a:t>
            </a:r>
            <a:r>
              <a:rPr lang="fa-IR" sz="2800" dirty="0">
                <a:solidFill>
                  <a:schemeClr val="bg1"/>
                </a:solidFill>
                <a:effectLst>
                  <a:glow rad="127000">
                    <a:schemeClr val="tx1"/>
                  </a:glow>
                </a:effectLst>
                <a:latin typeface="B Mitra"/>
                <a:cs typeface="B Titr" panose="00000700000000000000" pitchFamily="2" charset="-78"/>
              </a:rPr>
              <a:t> خدا</a:t>
            </a:r>
            <a:r>
              <a:rPr lang="ar-SA" sz="2800" dirty="0">
                <a:solidFill>
                  <a:schemeClr val="bg1"/>
                </a:solidFill>
                <a:effectLst>
                  <a:glow rad="127000">
                    <a:schemeClr val="tx1"/>
                  </a:glow>
                </a:effectLst>
                <a:latin typeface="B Mitra"/>
                <a:cs typeface="B Titr" panose="00000700000000000000" pitchFamily="2" charset="-78"/>
              </a:rPr>
              <a:t> نشده ایم و دلبری نکرده ایم</a:t>
            </a:r>
            <a:r>
              <a:rPr lang="fa-IR" sz="2800" dirty="0" smtClean="0">
                <a:solidFill>
                  <a:schemeClr val="bg1"/>
                </a:solidFill>
                <a:effectLst>
                  <a:glow rad="127000">
                    <a:schemeClr val="tx1"/>
                  </a:glow>
                </a:effectLst>
                <a:latin typeface="B Mitra"/>
                <a:cs typeface="B Titr" panose="00000700000000000000" pitchFamily="2" charset="-78"/>
              </a:rPr>
              <a:t>؟!</a:t>
            </a:r>
            <a:endParaRPr lang="fa-IR" sz="2800" dirty="0">
              <a:solidFill>
                <a:schemeClr val="bg1"/>
              </a:solidFill>
              <a:effectLst>
                <a:glow rad="127000">
                  <a:schemeClr val="tx1"/>
                </a:glow>
              </a:effectLst>
              <a:latin typeface="B Mitra"/>
              <a:cs typeface="B Titr" panose="00000700000000000000" pitchFamily="2" charset="-78"/>
            </a:endParaRPr>
          </a:p>
        </p:txBody>
      </p:sp>
      <p:sp>
        <p:nvSpPr>
          <p:cNvPr id="6" name="Rounded Rectangular Callout 5"/>
          <p:cNvSpPr/>
          <p:nvPr/>
        </p:nvSpPr>
        <p:spPr>
          <a:xfrm>
            <a:off x="107504" y="1250758"/>
            <a:ext cx="4608512" cy="1728192"/>
          </a:xfrm>
          <a:prstGeom prst="wedgeRoundRectCallout">
            <a:avLst>
              <a:gd name="adj1" fmla="val 46882"/>
              <a:gd name="adj2" fmla="val 73694"/>
              <a:gd name="adj3" fmla="val 16667"/>
            </a:avLst>
          </a:prstGeom>
          <a:solidFill>
            <a:srgbClr val="00B050"/>
          </a:solidFill>
          <a:ln>
            <a:noFill/>
          </a:ln>
          <a:effectLst>
            <a:outerShdw blurRad="184150" dist="241300" dir="11520000" sx="110000" sy="110000" algn="ctr">
              <a:srgbClr val="000000">
                <a:alpha val="18000"/>
              </a:srgbClr>
            </a:outerShdw>
          </a:effectLst>
          <a:scene3d>
            <a:camera prst="perspectiveContrastingRightFacing"/>
            <a:lightRig rig="flood" dir="t">
              <a:rot lat="0" lon="0" rev="13800000"/>
            </a:lightRig>
          </a:scene3d>
          <a:sp3d extrusionH="107950" prstMaterial="plastic">
            <a:bevelT w="82550" h="63500" prst="divot"/>
            <a:bevelB/>
          </a:sp3d>
        </p:spPr>
        <p:style>
          <a:lnRef idx="0">
            <a:schemeClr val="accent3"/>
          </a:lnRef>
          <a:fillRef idx="3">
            <a:schemeClr val="accent3"/>
          </a:fillRef>
          <a:effectRef idx="3">
            <a:schemeClr val="accent3"/>
          </a:effectRef>
          <a:fontRef idx="minor">
            <a:schemeClr val="lt1"/>
          </a:fontRef>
        </p:style>
        <p:txBody>
          <a:bodyPr rtlCol="1" anchor="ctr"/>
          <a:lstStyle/>
          <a:p>
            <a:pPr lvl="0" algn="ctr" rtl="1">
              <a:lnSpc>
                <a:spcPct val="200000"/>
              </a:lnSpc>
            </a:pPr>
            <a:r>
              <a:rPr lang="ar-SA" sz="3600" dirty="0" smtClean="0">
                <a:solidFill>
                  <a:schemeClr val="bg1"/>
                </a:solidFill>
                <a:effectLst>
                  <a:glow rad="127000">
                    <a:schemeClr val="tx1"/>
                  </a:glow>
                </a:effectLst>
                <a:latin typeface="B Mitra"/>
                <a:cs typeface="B Titr" panose="00000700000000000000" pitchFamily="2" charset="-78"/>
              </a:rPr>
              <a:t>چون </a:t>
            </a:r>
            <a:r>
              <a:rPr lang="ar-SA" sz="3600" dirty="0">
                <a:solidFill>
                  <a:schemeClr val="bg1"/>
                </a:solidFill>
                <a:effectLst>
                  <a:glow rad="127000">
                    <a:schemeClr val="tx1"/>
                  </a:glow>
                </a:effectLst>
                <a:latin typeface="B Mitra"/>
                <a:cs typeface="B Titr" panose="00000700000000000000" pitchFamily="2" charset="-78"/>
              </a:rPr>
              <a:t>خدا ر</a:t>
            </a:r>
            <a:r>
              <a:rPr lang="fa-IR" sz="3600" dirty="0">
                <a:solidFill>
                  <a:schemeClr val="bg1"/>
                </a:solidFill>
                <a:effectLst>
                  <a:glow rad="127000">
                    <a:schemeClr val="tx1"/>
                  </a:glow>
                </a:effectLst>
                <a:latin typeface="B Mitra"/>
                <a:cs typeface="B Titr" panose="00000700000000000000" pitchFamily="2" charset="-78"/>
              </a:rPr>
              <a:t>ا</a:t>
            </a:r>
            <a:r>
              <a:rPr lang="ar-SA" sz="3600" dirty="0">
                <a:solidFill>
                  <a:schemeClr val="bg1"/>
                </a:solidFill>
                <a:effectLst>
                  <a:glow rad="127000">
                    <a:schemeClr val="tx1"/>
                  </a:glow>
                </a:effectLst>
                <a:latin typeface="B Mitra"/>
                <a:cs typeface="B Titr" panose="00000700000000000000" pitchFamily="2" charset="-78"/>
              </a:rPr>
              <a:t> نشناخته ایم</a:t>
            </a:r>
            <a:r>
              <a:rPr lang="fa-IR" sz="3600" dirty="0" smtClean="0">
                <a:solidFill>
                  <a:schemeClr val="bg1"/>
                </a:solidFill>
                <a:effectLst>
                  <a:glow rad="127000">
                    <a:schemeClr val="tx1"/>
                  </a:glow>
                </a:effectLst>
                <a:latin typeface="B Mitra"/>
                <a:cs typeface="B Titr" panose="00000700000000000000" pitchFamily="2" charset="-78"/>
              </a:rPr>
              <a:t>!</a:t>
            </a:r>
            <a:endParaRPr lang="fa-IR" sz="3600" dirty="0">
              <a:solidFill>
                <a:schemeClr val="bg1"/>
              </a:solidFill>
              <a:effectLst>
                <a:glow rad="127000">
                  <a:schemeClr val="tx1"/>
                </a:glow>
              </a:effectLst>
              <a:latin typeface="B Mitra"/>
              <a:cs typeface="B Titr" panose="00000700000000000000" pitchFamily="2" charset="-78"/>
            </a:endParaRPr>
          </a:p>
        </p:txBody>
      </p:sp>
      <p:sp>
        <p:nvSpPr>
          <p:cNvPr id="7" name="Wave 6"/>
          <p:cNvSpPr/>
          <p:nvPr/>
        </p:nvSpPr>
        <p:spPr>
          <a:xfrm>
            <a:off x="2627784" y="4797152"/>
            <a:ext cx="6120680" cy="1800200"/>
          </a:xfrm>
          <a:prstGeom prst="wave">
            <a:avLst/>
          </a:prstGeom>
          <a:ln>
            <a:noFill/>
          </a:ln>
          <a:effectLst>
            <a:outerShdw blurRad="225425" dist="50800" dir="5220000" algn="ctr">
              <a:srgbClr val="000000">
                <a:alpha val="33000"/>
              </a:srgbClr>
            </a:outerShdw>
          </a:effectLst>
          <a:scene3d>
            <a:camera prst="orthographicFront"/>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lnSpc>
                <a:spcPct val="200000"/>
              </a:lnSpc>
            </a:pPr>
            <a:r>
              <a:rPr lang="fa-IR" sz="3600" dirty="0" smtClean="0">
                <a:solidFill>
                  <a:schemeClr val="bg1"/>
                </a:solidFill>
                <a:effectLst>
                  <a:glow rad="127000">
                    <a:schemeClr val="tx1"/>
                  </a:glow>
                </a:effectLst>
                <a:latin typeface="B Mitra"/>
                <a:cs typeface="B Titr" panose="00000700000000000000" pitchFamily="2" charset="-78"/>
              </a:rPr>
              <a:t>چکار </a:t>
            </a:r>
            <a:r>
              <a:rPr lang="fa-IR" sz="3600" dirty="0">
                <a:solidFill>
                  <a:schemeClr val="bg1"/>
                </a:solidFill>
                <a:effectLst>
                  <a:glow rad="127000">
                    <a:schemeClr val="tx1"/>
                  </a:glow>
                </a:effectLst>
                <a:latin typeface="B Mitra"/>
                <a:cs typeface="B Titr" panose="00000700000000000000" pitchFamily="2" charset="-78"/>
              </a:rPr>
              <a:t>کنیم خدا را بیشتر بشناسیم</a:t>
            </a:r>
            <a:r>
              <a:rPr lang="fa-IR" sz="3600" dirty="0" smtClean="0">
                <a:solidFill>
                  <a:schemeClr val="bg1"/>
                </a:solidFill>
                <a:effectLst>
                  <a:glow rad="127000">
                    <a:schemeClr val="tx1"/>
                  </a:glow>
                </a:effectLst>
                <a:latin typeface="B Mitra"/>
                <a:cs typeface="B Titr" panose="00000700000000000000" pitchFamily="2" charset="-78"/>
              </a:rPr>
              <a:t>؟!</a:t>
            </a:r>
            <a:endParaRPr lang="fa-IR" sz="3600" dirty="0">
              <a:solidFill>
                <a:schemeClr val="bg1"/>
              </a:solidFill>
              <a:effectLst>
                <a:glow rad="127000">
                  <a:schemeClr val="tx1"/>
                </a:glow>
              </a:effectLst>
              <a:latin typeface="B Mitra"/>
              <a:cs typeface="B Titr" panose="00000700000000000000" pitchFamily="2" charset="-78"/>
            </a:endParaRPr>
          </a:p>
        </p:txBody>
      </p:sp>
      <p:sp>
        <p:nvSpPr>
          <p:cNvPr id="8" name="Oval 7"/>
          <p:cNvSpPr/>
          <p:nvPr/>
        </p:nvSpPr>
        <p:spPr>
          <a:xfrm>
            <a:off x="179512" y="5373216"/>
            <a:ext cx="2592288" cy="1224136"/>
          </a:xfrm>
          <a:prstGeom prst="ellipse">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lnSpc>
                <a:spcPct val="200000"/>
              </a:lnSpc>
            </a:pPr>
            <a:r>
              <a:rPr lang="fa-IR" sz="3600" dirty="0">
                <a:solidFill>
                  <a:schemeClr val="bg1"/>
                </a:solidFill>
                <a:effectLst>
                  <a:glow rad="127000">
                    <a:schemeClr val="tx1"/>
                  </a:glow>
                </a:effectLst>
                <a:latin typeface="B Mitra"/>
                <a:cs typeface="B Titr" panose="00000700000000000000" pitchFamily="2" charset="-78"/>
              </a:rPr>
              <a:t>فکر کردن</a:t>
            </a:r>
          </a:p>
        </p:txBody>
      </p:sp>
    </p:spTree>
    <p:extLst>
      <p:ext uri="{BB962C8B-B14F-4D97-AF65-F5344CB8AC3E}">
        <p14:creationId xmlns:p14="http://schemas.microsoft.com/office/powerpoint/2010/main" val="357817796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xit" presetSubtype="0" fill="hold" grpId="1" nodeType="afterEffect">
                                  <p:stCondLst>
                                    <p:cond delay="2000"/>
                                  </p:stCondLst>
                                  <p:iterate type="lt">
                                    <p:tmPct val="0"/>
                                  </p:iterate>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par>
                          <p:cTn id="20" fill="hold">
                            <p:stCondLst>
                              <p:cond delay="4000"/>
                            </p:stCondLst>
                            <p:childTnLst>
                              <p:par>
                                <p:cTn id="21" presetID="10" presetClass="exit" presetSubtype="0" fill="hold" grpId="1" nodeType="afterEffect">
                                  <p:stCondLst>
                                    <p:cond delay="150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par>
                          <p:cTn id="24" fill="hold">
                            <p:stCondLst>
                              <p:cond delay="6000"/>
                            </p:stCondLst>
                            <p:childTnLst>
                              <p:par>
                                <p:cTn id="25" presetID="6"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par>
                          <p:cTn id="28" fill="hold">
                            <p:stCondLst>
                              <p:cond delay="8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7303</TotalTime>
  <Words>1820</Words>
  <Application>Microsoft Office PowerPoint</Application>
  <PresentationFormat>On-screen Show (4:3)</PresentationFormat>
  <Paragraphs>150</Paragraphs>
  <Slides>23</Slides>
  <Notes>22</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0 Titr Bold</vt:lpstr>
      <vt:lpstr>A EntezareZohoor 5 **</vt:lpstr>
      <vt:lpstr>Arial</vt:lpstr>
      <vt:lpstr>B Mitra</vt:lpstr>
      <vt:lpstr>B Titr</vt:lpstr>
      <vt:lpstr>Calibri</vt:lpstr>
      <vt:lpstr>IranNastaliq</vt:lpstr>
      <vt:lpstr>Tw Cen MT</vt:lpstr>
      <vt:lpstr>Tw Cen MT Condensed</vt:lpstr>
      <vt:lpstr>Wingdings</vt:lpstr>
      <vt:lpstr>Wingdings 3</vt:lpstr>
      <vt:lpstr>Integral</vt:lpstr>
      <vt:lpstr>PowerPoint Presentation</vt:lpstr>
      <vt:lpstr>PowerPoint Presentation</vt:lpstr>
      <vt:lpstr>PowerPoint Presentation</vt:lpstr>
      <vt:lpstr>زیباترین جوان سال 1338</vt:lpstr>
      <vt:lpstr>این نعمت رو تقدیم معشوقش کرد...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ثبات قدم شهید چمران نامه شهید چمران به مادرش بعد از 22 سال</dc:title>
  <dc:creator>cabir soft</dc:creator>
  <cp:lastModifiedBy>zekra</cp:lastModifiedBy>
  <cp:revision>548</cp:revision>
  <dcterms:created xsi:type="dcterms:W3CDTF">2009-11-13T06:40:26Z</dcterms:created>
  <dcterms:modified xsi:type="dcterms:W3CDTF">2018-03-11T08:16:02Z</dcterms:modified>
</cp:coreProperties>
</file>