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756" r:id="rId1"/>
  </p:sldMasterIdLst>
  <p:notesMasterIdLst>
    <p:notesMasterId r:id="rId25"/>
  </p:notesMasterIdLst>
  <p:sldIdLst>
    <p:sldId id="482" r:id="rId2"/>
    <p:sldId id="427" r:id="rId3"/>
    <p:sldId id="403" r:id="rId4"/>
    <p:sldId id="432" r:id="rId5"/>
    <p:sldId id="448" r:id="rId6"/>
    <p:sldId id="449" r:id="rId7"/>
    <p:sldId id="391" r:id="rId8"/>
    <p:sldId id="450" r:id="rId9"/>
    <p:sldId id="354" r:id="rId10"/>
    <p:sldId id="488" r:id="rId11"/>
    <p:sldId id="353" r:id="rId12"/>
    <p:sldId id="358" r:id="rId13"/>
    <p:sldId id="484" r:id="rId14"/>
    <p:sldId id="400" r:id="rId15"/>
    <p:sldId id="483" r:id="rId16"/>
    <p:sldId id="486" r:id="rId17"/>
    <p:sldId id="360" r:id="rId18"/>
    <p:sldId id="404" r:id="rId19"/>
    <p:sldId id="429" r:id="rId20"/>
    <p:sldId id="457" r:id="rId21"/>
    <p:sldId id="480" r:id="rId22"/>
    <p:sldId id="481" r:id="rId23"/>
    <p:sldId id="479"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zabh" initials="R" lastIdx="2" clrIdx="0">
    <p:extLst>
      <p:ext uri="{19B8F6BF-5375-455C-9EA6-DF929625EA0E}">
        <p15:presenceInfo xmlns:p15="http://schemas.microsoft.com/office/powerpoint/2012/main" userId="Rezabh"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74D56"/>
    <a:srgbClr val="CC3300"/>
    <a:srgbClr val="FF00FF"/>
    <a:srgbClr val="FF15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85" autoAdjust="0"/>
    <p:restoredTop sz="79354" autoAdjust="0"/>
  </p:normalViewPr>
  <p:slideViewPr>
    <p:cSldViewPr>
      <p:cViewPr varScale="1">
        <p:scale>
          <a:sx n="92" d="100"/>
          <a:sy n="92" d="100"/>
        </p:scale>
        <p:origin x="96" y="46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91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D2F6BB-4D23-49D9-8857-620A929815BB}" type="datetimeFigureOut">
              <a:rPr lang="en-US" smtClean="0"/>
              <a:pPr/>
              <a:t>3/10/2018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8B9255-CB26-4167-BDCF-45D45909DBDD}" type="slidenum">
              <a:rPr lang="en-US" smtClean="0"/>
              <a:pPr/>
              <a:t>‹#›</a:t>
            </a:fld>
            <a:endParaRPr lang="en-US"/>
          </a:p>
        </p:txBody>
      </p:sp>
    </p:spTree>
    <p:extLst>
      <p:ext uri="{BB962C8B-B14F-4D97-AF65-F5344CB8AC3E}">
        <p14:creationId xmlns:p14="http://schemas.microsoft.com/office/powerpoint/2010/main" val="1976415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smtClean="0"/>
              <a:t>کلیپ مقدمه ای انگیزه ازی مرتبط</a:t>
            </a:r>
            <a:endParaRPr lang="fa-IR"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1</a:t>
            </a:fld>
            <a:endParaRPr lang="en-US"/>
          </a:p>
        </p:txBody>
      </p:sp>
    </p:spTree>
    <p:extLst>
      <p:ext uri="{BB962C8B-B14F-4D97-AF65-F5344CB8AC3E}">
        <p14:creationId xmlns:p14="http://schemas.microsoft.com/office/powerpoint/2010/main" val="27726734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smtClean="0"/>
              <a:t>رحمت</a:t>
            </a:r>
            <a:r>
              <a:rPr lang="fa-IR" baseline="0" dirty="0" smtClean="0"/>
              <a:t> خدا بر بنده ای که فکر کند و با تفکر عمل کند</a:t>
            </a:r>
          </a:p>
          <a:p>
            <a:endParaRPr lang="fa-IR" baseline="0" dirty="0" smtClean="0"/>
          </a:p>
          <a:p>
            <a:r>
              <a:rPr lang="fa-IR" baseline="0" dirty="0" smtClean="0"/>
              <a:t>اما تفکر در مورد چه چیزی؟</a:t>
            </a:r>
            <a:endParaRPr lang="fa-IR"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10</a:t>
            </a:fld>
            <a:endParaRPr lang="en-US"/>
          </a:p>
        </p:txBody>
      </p:sp>
    </p:spTree>
    <p:extLst>
      <p:ext uri="{BB962C8B-B14F-4D97-AF65-F5344CB8AC3E}">
        <p14:creationId xmlns:p14="http://schemas.microsoft.com/office/powerpoint/2010/main" val="35740629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fa-IR" dirty="0" smtClean="0"/>
              <a:t>خداوند در بسیاری از آیات انسان را دعوت به تفکر در طبیعت و عظمت خودش میکنه  و میفرماید (( و او همان است که زمین را گسترد و در آن کوه ها و رودها نهاد و از هر میوه ای در آن جفت جفت قرار داد روز را به شب می پوشاند قطعا در این امور برای مردمی که تفکر می کنند نشانه هایی وجود دارد ))</a:t>
            </a:r>
          </a:p>
          <a:p>
            <a:pPr algn="r"/>
            <a:r>
              <a:rPr lang="fa-IR" dirty="0" smtClean="0"/>
              <a:t>آیه یعنی نشانه</a:t>
            </a:r>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11</a:t>
            </a:fld>
            <a:endParaRPr lang="en-US"/>
          </a:p>
        </p:txBody>
      </p:sp>
    </p:spTree>
    <p:extLst>
      <p:ext uri="{BB962C8B-B14F-4D97-AF65-F5344CB8AC3E}">
        <p14:creationId xmlns:p14="http://schemas.microsoft.com/office/powerpoint/2010/main" val="9410171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r"/>
            <a:r>
              <a:rPr lang="fa-IR" dirty="0" smtClean="0"/>
              <a:t>عزیزان انسان میتونه با درک و توجه به آیات و نشانه های خدا عاشق خدا بشه چرا که جهان مجموعه ای از نشانه ها و شگفتی های خداست ما وقتی این شگفتی هارو نگاه میکنیم عظمت خدا رو هم درک میکنیم و غیر از خدای بزرگ رو حقیر میبینیم دانشمندان روز به روز در مورد انسان تحقیق میکنن و هر روز به نتایج جدیدتر و شگفت انگیز تری میرسند ابعاد گوناگون ما هنوز برای بشر شناخته نشده به راستی ما چه موجود عجیبی هستیم و خداوند چه چیزی رو آفریده ؟ ما باید عظمت خدا را با قلبمان حس کنیم و این عظمت به قلب ما راه پیدا کند چون اگر عظمت خدا را با قلبمان حس کنیم اونو بیش تر از همه چیز و همه کس دوست خواهیم داشت ما به قدرت خداوند آگاهی داریم اما این شناخت به دل ما راه پیدا نکرده چون ما زمانی که در برابر شخص بزرگی قرار میگیریم احساس ضعف میکنیم اما در مقابل خدا احساس خضوع و خشوع نمیکنیم اتفاقا فلسفه تشریع عبادت این است که دل به تدریج و با تمرین و تلاش از مادیات فراتر بره و به مقام انس با خدا</a:t>
            </a:r>
          </a:p>
          <a:p>
            <a:pPr algn="r"/>
            <a:r>
              <a:rPr lang="fa-IR" dirty="0" smtClean="0"/>
              <a:t>برسه بنابر این خدا به ما دستور داده که نمازمون رو با الله اکبر شروع کنیم و به ما نشون میده که اگه میخواید بزرگی خدا رو درک کنید باید در دلتون بین خدا و سایر مخلوقات فرق بذاریم و مقایسه کنیم که عظمت کدوم بیشتره اگه به اطرافمون نیم نگاهی بیندازیم آثار عظمت خدا رو به وضوح میبینیم و این سوال رو از خودمون بپرسیم که آیا بی انصافی نسیت که انسان عاشق این خدا نشه و زمانی که عاشق شدی تمام کارهات بوی خدا میگیره و خدایی میشه و جز در راه رضای اون قدم بر نمیداری و مولوی چه زیبا گفته (( ای دوست قبولم کن و جانم بستان / مستم کن و وز هر دو جهانم بستان / با هر چه دلم قرار گیر بی تو آتش به من  اندر زن و آنم بستان ))</a:t>
            </a:r>
          </a:p>
          <a:p>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12</a:t>
            </a:fld>
            <a:endParaRPr lang="en-US"/>
          </a:p>
        </p:txBody>
      </p:sp>
    </p:spTree>
    <p:extLst>
      <p:ext uri="{BB962C8B-B14F-4D97-AF65-F5344CB8AC3E}">
        <p14:creationId xmlns:p14="http://schemas.microsoft.com/office/powerpoint/2010/main" val="35895114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smtClean="0"/>
              <a:t>سیارات</a:t>
            </a:r>
            <a:r>
              <a:rPr lang="fa-IR" baseline="0" dirty="0" smtClean="0"/>
              <a:t> به ترتیب بزرگی :عطارد . زهره.مریخ. ونوس .  زمین . نپتون. زحل . مشتری. خورشید شما .</a:t>
            </a:r>
          </a:p>
          <a:p>
            <a:r>
              <a:rPr lang="fa-IR" baseline="0" dirty="0" smtClean="0"/>
              <a:t>ستاره های از خورشید بزرگتر: سیروس بزرگ/ پولاکس / ستاره قزمز یا آرک تروس/آل دی برن/ ریگِل ستاره آبی/ ستاره پیستول/ آنتارس بزرگ /مو کافل/موکانس بزرگ/</a:t>
            </a:r>
          </a:p>
          <a:p>
            <a:endParaRPr lang="fa-IR" baseline="0" dirty="0" smtClean="0"/>
          </a:p>
          <a:p>
            <a:r>
              <a:rPr lang="fa-IR" baseline="0" dirty="0" smtClean="0"/>
              <a:t>بزرگترین ستاره کشف شده : موکانس بزرگ/ مشخصات:قطر 2 ملیارد و هشتصد ملیون کیلومتر </a:t>
            </a:r>
          </a:p>
          <a:p>
            <a:r>
              <a:rPr lang="fa-IR" baseline="0" dirty="0" smtClean="0"/>
              <a:t>اگر با یک هوا پیما با سرعت نهصد کیلومتر بر ساعت به دور آن بچرخیم در طول هزار و صد سال یک دور میتوان به دور آن چرخید.</a:t>
            </a:r>
          </a:p>
          <a:p>
            <a:r>
              <a:rPr lang="fa-IR" baseline="0" dirty="0" smtClean="0"/>
              <a:t>و این در حالی است که تنها در کمتر از چند ساعت میتوان یک دور به دور زمین با این سرعت چرخید.</a:t>
            </a:r>
          </a:p>
          <a:p>
            <a:r>
              <a:rPr lang="fa-IR" baseline="0" dirty="0" smtClean="0"/>
              <a:t>و اما کهکشان ها و ستاره های کشف نشده...</a:t>
            </a:r>
            <a:endParaRPr lang="fa-IR"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13</a:t>
            </a:fld>
            <a:endParaRPr lang="en-US"/>
          </a:p>
        </p:txBody>
      </p:sp>
    </p:spTree>
    <p:extLst>
      <p:ext uri="{BB962C8B-B14F-4D97-AF65-F5344CB8AC3E}">
        <p14:creationId xmlns:p14="http://schemas.microsoft.com/office/powerpoint/2010/main" val="25131822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fa-IR" dirty="0" smtClean="0"/>
              <a:t> دانشمندان روز به روز در مورد انسان تحقیق میکنن و هر روز به نتایج جدیدتر و شگفت انگیز تری میرسند ابعاد گوناگون ما هنوز برای بشر شناخته نشده به راستی ما چه موجود عجیبی هستیم و خداوند چه چیزی رو آفریده ؟ ما باید عظمت خدا را با قلبمان حس کنیم</a:t>
            </a:r>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14</a:t>
            </a:fld>
            <a:endParaRPr lang="en-US"/>
          </a:p>
        </p:txBody>
      </p:sp>
    </p:spTree>
    <p:extLst>
      <p:ext uri="{BB962C8B-B14F-4D97-AF65-F5344CB8AC3E}">
        <p14:creationId xmlns:p14="http://schemas.microsoft.com/office/powerpoint/2010/main" val="32202339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15</a:t>
            </a:fld>
            <a:endParaRPr lang="en-US"/>
          </a:p>
        </p:txBody>
      </p:sp>
    </p:spTree>
    <p:extLst>
      <p:ext uri="{BB962C8B-B14F-4D97-AF65-F5344CB8AC3E}">
        <p14:creationId xmlns:p14="http://schemas.microsoft.com/office/powerpoint/2010/main" val="3041982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smtClean="0"/>
              <a:t>معرفی کتاب توحید مفضل</a:t>
            </a:r>
          </a:p>
          <a:p>
            <a:endParaRPr lang="fa-IR" dirty="0" smtClean="0"/>
          </a:p>
          <a:p>
            <a:r>
              <a:rPr lang="fa-IR" dirty="0" smtClean="0"/>
              <a:t>فرازی از کتاب توحید</a:t>
            </a:r>
            <a:r>
              <a:rPr lang="fa-IR" baseline="0" dirty="0" smtClean="0"/>
              <a:t> مفضل</a:t>
            </a:r>
            <a:endParaRPr lang="fa-IR"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16</a:t>
            </a:fld>
            <a:endParaRPr lang="en-US"/>
          </a:p>
        </p:txBody>
      </p:sp>
    </p:spTree>
    <p:extLst>
      <p:ext uri="{BB962C8B-B14F-4D97-AF65-F5344CB8AC3E}">
        <p14:creationId xmlns:p14="http://schemas.microsoft.com/office/powerpoint/2010/main" val="26017652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fa-IR" dirty="0" smtClean="0"/>
              <a:t>اگه به اطرافمون نیم نگاهی بیندازیم آثار عظمت خدا رو به وضوح میبینیم و این سوال رو از خودمون بپرسیم که آیا بی انصافی نسیت که دلبر دل انسان همچین خدایی نباشه و زمانی که عاشق شدی تمام کارهات بوی خدا میگیره و خدایی میشه و جز در راه رضای اون قدم بر نمیداری </a:t>
            </a:r>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17</a:t>
            </a:fld>
            <a:endParaRPr lang="en-US"/>
          </a:p>
        </p:txBody>
      </p:sp>
    </p:spTree>
    <p:extLst>
      <p:ext uri="{BB962C8B-B14F-4D97-AF65-F5344CB8AC3E}">
        <p14:creationId xmlns:p14="http://schemas.microsoft.com/office/powerpoint/2010/main" val="21600191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fa-IR" dirty="0" smtClean="0"/>
          </a:p>
          <a:p>
            <a:pPr algn="r"/>
            <a:endParaRPr lang="fa-IR" dirty="0" smtClean="0"/>
          </a:p>
          <a:p>
            <a:pPr algn="r"/>
            <a:r>
              <a:rPr lang="fa-IR" dirty="0" smtClean="0"/>
              <a:t>روایت : شخصی از امیرالمؤمنین علیه السلام پرسید :خدا را دیده ای؟ حضرت فرمود :من خدایی را که نبینم نمی پرستم!</a:t>
            </a:r>
          </a:p>
          <a:p>
            <a:pPr algn="r"/>
            <a:endParaRPr lang="fa-IR" dirty="0" smtClean="0"/>
          </a:p>
          <a:p>
            <a:pPr marL="0" marR="0" lvl="0" indent="0" algn="r" defTabSz="457200" rtl="0" eaLnBrk="1" fontAlgn="auto" latinLnBrk="0" hangingPunct="1">
              <a:lnSpc>
                <a:spcPct val="150000"/>
              </a:lnSpc>
              <a:spcBef>
                <a:spcPts val="0"/>
              </a:spcBef>
              <a:spcAft>
                <a:spcPts val="0"/>
              </a:spcAft>
              <a:buClrTx/>
              <a:buSzTx/>
              <a:buFontTx/>
              <a:buNone/>
              <a:tabLst/>
              <a:defRPr/>
            </a:pPr>
            <a:r>
              <a:rPr kumimoji="0" lang="fa-IR" sz="3200" b="1" i="0" u="none" strike="noStrike" kern="1200" cap="none" spc="0" normalizeH="0" baseline="0" noProof="0" dirty="0" smtClean="0">
                <a:ln>
                  <a:noFill/>
                </a:ln>
                <a:solidFill>
                  <a:srgbClr val="C00000"/>
                </a:solidFill>
                <a:effectLst/>
                <a:uLnTx/>
                <a:uFillTx/>
                <a:latin typeface="Tw Cen MT" panose="020B0602020104020603"/>
                <a:ea typeface="+mn-ea"/>
                <a:cs typeface="B Mitra" panose="00000400000000000000" pitchFamily="2" charset="-78"/>
              </a:rPr>
              <a:t>هل رایتَ ربَّکَ یا امیرالمومین؟ </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fa-IR" sz="3200" b="1" i="0" u="none" strike="noStrike" kern="1200" cap="none" spc="0" normalizeH="0" baseline="0" noProof="0" dirty="0" smtClean="0">
                <a:ln>
                  <a:noFill/>
                </a:ln>
                <a:solidFill>
                  <a:srgbClr val="C00000"/>
                </a:solidFill>
                <a:effectLst/>
                <a:uLnTx/>
                <a:uFillTx/>
                <a:latin typeface="Tw Cen MT" panose="020B0602020104020603"/>
                <a:ea typeface="+mn-ea"/>
                <a:cs typeface="B Mitra" panose="00000400000000000000" pitchFamily="2" charset="-78"/>
              </a:rPr>
              <a:t>فقال: اَ فا عبُدُ ما لاَ ارَیَ؟</a:t>
            </a:r>
            <a:endParaRPr kumimoji="0" lang="en-US" sz="3200" b="1" i="0" u="none" strike="noStrike" kern="1200" cap="none" spc="0" normalizeH="0" baseline="0" noProof="0" dirty="0" smtClean="0">
              <a:ln>
                <a:noFill/>
              </a:ln>
              <a:solidFill>
                <a:srgbClr val="C00000"/>
              </a:solidFill>
              <a:effectLst/>
              <a:uLnTx/>
              <a:uFillTx/>
              <a:latin typeface="Tw Cen MT" panose="020B0602020104020603"/>
              <a:ea typeface="+mn-ea"/>
              <a:cs typeface="B Mitra" panose="00000400000000000000" pitchFamily="2" charset="-78"/>
            </a:endParaRPr>
          </a:p>
          <a:p>
            <a:pPr algn="r"/>
            <a:endParaRPr lang="fa-IR" dirty="0" smtClean="0"/>
          </a:p>
        </p:txBody>
      </p:sp>
      <p:sp>
        <p:nvSpPr>
          <p:cNvPr id="4" name="Slide Number Placeholder 3"/>
          <p:cNvSpPr>
            <a:spLocks noGrp="1"/>
          </p:cNvSpPr>
          <p:nvPr>
            <p:ph type="sldNum" sz="quarter" idx="10"/>
          </p:nvPr>
        </p:nvSpPr>
        <p:spPr/>
        <p:txBody>
          <a:bodyPr/>
          <a:lstStyle/>
          <a:p>
            <a:fld id="{5B8B9255-CB26-4167-BDCF-45D45909DBDD}" type="slidenum">
              <a:rPr lang="en-US" smtClean="0"/>
              <a:pPr/>
              <a:t>18</a:t>
            </a:fld>
            <a:endParaRPr lang="en-US"/>
          </a:p>
        </p:txBody>
      </p:sp>
    </p:spTree>
    <p:extLst>
      <p:ext uri="{BB962C8B-B14F-4D97-AF65-F5344CB8AC3E}">
        <p14:creationId xmlns:p14="http://schemas.microsoft.com/office/powerpoint/2010/main" val="29740772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ar-AE" dirty="0" smtClean="0"/>
              <a:t>چقدر خوب میشه در طول شبانه روزی وقتی رو با خدا خلوت کنیم و درد دلامونو با او بگیم و چه خوبه که این وقت سحر باشه </a:t>
            </a:r>
          </a:p>
          <a:p>
            <a:pPr algn="r"/>
            <a:r>
              <a:rPr lang="ar-AE" dirty="0" smtClean="0"/>
              <a:t>(هر که سحر ندارد                   از خود خبر ندارد) </a:t>
            </a:r>
          </a:p>
          <a:p>
            <a:pPr algn="r"/>
            <a:r>
              <a:rPr lang="ar-AE" dirty="0" smtClean="0"/>
              <a:t>با خودت فکر کن خدا چه لطف هایی در حقت کرده ؟ چه نعمتهایی بهت داده ؟ کجا بودی ؟ کجا هستی ؟ وبه کجا میری ؟ </a:t>
            </a:r>
          </a:p>
          <a:p>
            <a:pPr algn="r"/>
            <a:r>
              <a:rPr lang="ar-AE" dirty="0" smtClean="0"/>
              <a:t>(روز ها فکر من این است و همه شب سخنم   که چرا غافل از احوال دل خویشتنم </a:t>
            </a:r>
          </a:p>
          <a:p>
            <a:pPr algn="r"/>
            <a:r>
              <a:rPr lang="ar-AE" dirty="0" smtClean="0"/>
              <a:t>از کجا آمده ام آمدنم بهر چه بود     به کجا میروم آخر ننمایی وطنم) </a:t>
            </a:r>
          </a:p>
          <a:p>
            <a:pPr algn="r"/>
            <a:r>
              <a:rPr lang="ar-AE" dirty="0" smtClean="0"/>
              <a:t>تو دین ما خیلی به تفکر کردن اهمیت داده شده تا جایی که یک ساعت تفکر بالاتر از هفتاد سال عبادته  یک ساعت تفکر میتونه آدم شقی رو سعادتمند کنه میتونه آدم رو از قعر جهنم به اعلی علیین ببره مثل حر که روز عاشورا خودش رو بین بهشت وجهنم دید باید تصمیم میگرفت, حسین و کشته شدن و بهشت یا یزید و دنیا و جهنم, فکر کرد و تصمیم گرفت </a:t>
            </a:r>
          </a:p>
          <a:p>
            <a:endParaRPr lang="ar-AE" dirty="0" smtClean="0"/>
          </a:p>
          <a:p>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19</a:t>
            </a:fld>
            <a:endParaRPr lang="en-US"/>
          </a:p>
        </p:txBody>
      </p:sp>
    </p:spTree>
    <p:extLst>
      <p:ext uri="{BB962C8B-B14F-4D97-AF65-F5344CB8AC3E}">
        <p14:creationId xmlns:p14="http://schemas.microsoft.com/office/powerpoint/2010/main" val="3416077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2</a:t>
            </a:fld>
            <a:endParaRPr lang="en-US"/>
          </a:p>
        </p:txBody>
      </p:sp>
    </p:spTree>
    <p:extLst>
      <p:ext uri="{BB962C8B-B14F-4D97-AF65-F5344CB8AC3E}">
        <p14:creationId xmlns:p14="http://schemas.microsoft.com/office/powerpoint/2010/main" val="31497169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ar-AE" dirty="0" smtClean="0"/>
              <a:t>چقدر خوب میشه در طول شبانه روزی وقتی رو با خدا خلوت کنیم و درد دلامونو با او بگیم و چه خوبه که این وقت سحر باشه </a:t>
            </a:r>
          </a:p>
          <a:p>
            <a:pPr algn="r"/>
            <a:r>
              <a:rPr lang="ar-AE" dirty="0" smtClean="0"/>
              <a:t>(هر که سحر ندارد                   از خود خبر ندارد) </a:t>
            </a:r>
          </a:p>
          <a:p>
            <a:pPr algn="r"/>
            <a:r>
              <a:rPr lang="ar-AE" dirty="0" smtClean="0"/>
              <a:t>با خودت فکر کن خدا چه لطف هایی در حقت کرده ؟ چه نعمتهایی بهت داده ؟ کجا بودی ؟ کجا هستی ؟ وبه کجا میری ؟ </a:t>
            </a:r>
          </a:p>
          <a:p>
            <a:pPr algn="r"/>
            <a:r>
              <a:rPr lang="ar-AE" dirty="0" smtClean="0"/>
              <a:t>(روز ها فکر من این است و همه شب سخنم   که چرا غافل از احوال دل خویشتنم </a:t>
            </a:r>
          </a:p>
          <a:p>
            <a:pPr algn="r"/>
            <a:r>
              <a:rPr lang="ar-AE" dirty="0" smtClean="0"/>
              <a:t>از کجا آمده ام آمدنم بهر چه بود     به کجا میروم آخر ننمایی وطنم) </a:t>
            </a:r>
          </a:p>
          <a:p>
            <a:pPr algn="r"/>
            <a:r>
              <a:rPr lang="ar-AE" dirty="0" smtClean="0"/>
              <a:t>تو دین ما خیلی به تفکر کردن اهمیت داده شده تا جایی که یک ساعت تفکر بالاتر از هفتاد سال عبادته  یک ساعت تفکر میتونه آدم شقی رو سعادتمند کنه میتونه آدم رو از قعر جهنم به اعلی علیین ببره مثل حر که روز عاشورا خودش رو بین بهشت وجهنم دید باید تصمیم میگرفت, حسین و کشته شدن و بهشت یا یزید و دنیا و جهنم, فکر کرد و تصمیم گرفت </a:t>
            </a:r>
          </a:p>
          <a:p>
            <a:endParaRPr lang="ar-AE" dirty="0" smtClean="0"/>
          </a:p>
          <a:p>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20</a:t>
            </a:fld>
            <a:endParaRPr lang="en-US"/>
          </a:p>
        </p:txBody>
      </p:sp>
    </p:spTree>
    <p:extLst>
      <p:ext uri="{BB962C8B-B14F-4D97-AF65-F5344CB8AC3E}">
        <p14:creationId xmlns:p14="http://schemas.microsoft.com/office/powerpoint/2010/main" val="37239086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smtClean="0"/>
              <a:t>مناجاتک کوتاه</a:t>
            </a:r>
            <a:endParaRPr lang="fa-IR"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21</a:t>
            </a:fld>
            <a:endParaRPr lang="en-US"/>
          </a:p>
        </p:txBody>
      </p:sp>
    </p:spTree>
    <p:extLst>
      <p:ext uri="{BB962C8B-B14F-4D97-AF65-F5344CB8AC3E}">
        <p14:creationId xmlns:p14="http://schemas.microsoft.com/office/powerpoint/2010/main" val="41448731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smtClean="0"/>
              <a:t>روضه حضرت زینب</a:t>
            </a:r>
            <a:endParaRPr lang="fa-IR"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22</a:t>
            </a:fld>
            <a:endParaRPr lang="en-US"/>
          </a:p>
        </p:txBody>
      </p:sp>
    </p:spTree>
    <p:extLst>
      <p:ext uri="{BB962C8B-B14F-4D97-AF65-F5344CB8AC3E}">
        <p14:creationId xmlns:p14="http://schemas.microsoft.com/office/powerpoint/2010/main" val="1919641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dirty="0" smtClean="0">
                <a:solidFill>
                  <a:srgbClr val="FF0000"/>
                </a:solidFill>
                <a:cs typeface="B Titr" panose="00000700000000000000" pitchFamily="2" charset="-78"/>
              </a:rPr>
              <a:t>دلبری یعنی چی؟</a:t>
            </a:r>
            <a:endParaRPr lang="fa-IR" sz="1200" dirty="0" smtClean="0">
              <a:cs typeface="B Titr" panose="00000700000000000000" pitchFamily="2" charset="-78"/>
            </a:endParaRPr>
          </a:p>
          <a:p>
            <a:pPr algn="r" rtl="1"/>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3</a:t>
            </a:fld>
            <a:endParaRPr lang="en-US"/>
          </a:p>
        </p:txBody>
      </p:sp>
    </p:spTree>
    <p:extLst>
      <p:ext uri="{BB962C8B-B14F-4D97-AF65-F5344CB8AC3E}">
        <p14:creationId xmlns:p14="http://schemas.microsoft.com/office/powerpoint/2010/main" val="21163873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fa-IR" sz="1200" dirty="0" smtClean="0">
              <a:cs typeface="B Mitra" panose="00000400000000000000" pitchFamily="2" charset="-78"/>
            </a:endParaRPr>
          </a:p>
          <a:p>
            <a:pPr marL="0" marR="0" indent="0" algn="r" defTabSz="914400" rtl="0" eaLnBrk="1" fontAlgn="auto" latinLnBrk="0" hangingPunct="1">
              <a:lnSpc>
                <a:spcPct val="100000"/>
              </a:lnSpc>
              <a:spcBef>
                <a:spcPts val="0"/>
              </a:spcBef>
              <a:spcAft>
                <a:spcPts val="0"/>
              </a:spcAft>
              <a:buClrTx/>
              <a:buSzTx/>
              <a:buFontTx/>
              <a:buNone/>
              <a:tabLst/>
              <a:defRPr/>
            </a:pPr>
            <a:r>
              <a:rPr lang="fa-IR" sz="1200" dirty="0" smtClean="0">
                <a:cs typeface="B Mitra" panose="00000400000000000000" pitchFamily="2" charset="-78"/>
              </a:rPr>
              <a:t>این عکس رو کسی میشناسه؟!</a:t>
            </a:r>
          </a:p>
          <a:p>
            <a:pPr marL="0" marR="0" indent="0" algn="r" defTabSz="914400" rtl="0" eaLnBrk="1" fontAlgn="auto" latinLnBrk="0" hangingPunct="1">
              <a:lnSpc>
                <a:spcPct val="100000"/>
              </a:lnSpc>
              <a:spcBef>
                <a:spcPts val="0"/>
              </a:spcBef>
              <a:spcAft>
                <a:spcPts val="0"/>
              </a:spcAft>
              <a:buClrTx/>
              <a:buSzTx/>
              <a:buFontTx/>
              <a:buNone/>
              <a:tabLst/>
              <a:defRPr/>
            </a:pPr>
            <a:r>
              <a:rPr lang="fa-IR" sz="1200" dirty="0" smtClean="0">
                <a:cs typeface="B Mitra" panose="00000400000000000000" pitchFamily="2" charset="-78"/>
              </a:rPr>
              <a:t>این</a:t>
            </a:r>
            <a:r>
              <a:rPr lang="fa-IR" sz="1200" baseline="0" dirty="0" smtClean="0">
                <a:cs typeface="B Mitra" panose="00000400000000000000" pitchFamily="2" charset="-78"/>
              </a:rPr>
              <a:t> </a:t>
            </a:r>
            <a:r>
              <a:rPr lang="fa-IR" sz="1200" dirty="0" smtClean="0">
                <a:cs typeface="B Mitra" panose="00000400000000000000" pitchFamily="2" charset="-78"/>
              </a:rPr>
              <a:t>عکس زیباترین جوان ایران در سال 1338 است که بر روی جلد مجلات آن سال منتشر شده</a:t>
            </a:r>
          </a:p>
          <a:p>
            <a:pPr marL="0" marR="0" indent="0" algn="r" defTabSz="914400" rtl="0" eaLnBrk="1" fontAlgn="auto" latinLnBrk="0" hangingPunct="1">
              <a:lnSpc>
                <a:spcPct val="100000"/>
              </a:lnSpc>
              <a:spcBef>
                <a:spcPts val="0"/>
              </a:spcBef>
              <a:spcAft>
                <a:spcPts val="0"/>
              </a:spcAft>
              <a:buClrTx/>
              <a:buSzTx/>
              <a:buFontTx/>
              <a:buNone/>
              <a:tabLst/>
              <a:defRPr/>
            </a:pPr>
            <a:r>
              <a:rPr lang="fa-IR" sz="1200" dirty="0" smtClean="0">
                <a:cs typeface="B Mitra" panose="00000400000000000000" pitchFamily="2" charset="-78"/>
              </a:rPr>
              <a:t>خیلی</a:t>
            </a:r>
            <a:r>
              <a:rPr lang="fa-IR" sz="1200" baseline="0" dirty="0" smtClean="0">
                <a:cs typeface="B Mitra" panose="00000400000000000000" pitchFamily="2" charset="-78"/>
              </a:rPr>
              <a:t> زیبا و خیلی جذاب</a:t>
            </a:r>
          </a:p>
          <a:p>
            <a:pPr marL="0" marR="0" indent="0" algn="r" defTabSz="914400" rtl="0" eaLnBrk="1" fontAlgn="auto" latinLnBrk="0" hangingPunct="1">
              <a:lnSpc>
                <a:spcPct val="100000"/>
              </a:lnSpc>
              <a:spcBef>
                <a:spcPts val="0"/>
              </a:spcBef>
              <a:spcAft>
                <a:spcPts val="0"/>
              </a:spcAft>
              <a:buClrTx/>
              <a:buSzTx/>
              <a:buFontTx/>
              <a:buNone/>
              <a:tabLst/>
              <a:defRPr/>
            </a:pPr>
            <a:r>
              <a:rPr lang="fa-IR" sz="1200" baseline="0" dirty="0" smtClean="0">
                <a:cs typeface="B Mitra" panose="00000400000000000000" pitchFamily="2" charset="-78"/>
              </a:rPr>
              <a:t>این عکس چه کسیه؟!</a:t>
            </a:r>
          </a:p>
          <a:p>
            <a:pPr marL="0" marR="0" indent="0" algn="r" defTabSz="914400" rtl="0" eaLnBrk="1" fontAlgn="auto" latinLnBrk="0" hangingPunct="1">
              <a:lnSpc>
                <a:spcPct val="100000"/>
              </a:lnSpc>
              <a:spcBef>
                <a:spcPts val="0"/>
              </a:spcBef>
              <a:spcAft>
                <a:spcPts val="0"/>
              </a:spcAft>
              <a:buClrTx/>
              <a:buSzTx/>
              <a:buFontTx/>
              <a:buNone/>
              <a:tabLst/>
              <a:defRPr/>
            </a:pPr>
            <a:r>
              <a:rPr lang="fa-IR" sz="1200" baseline="0" dirty="0" smtClean="0">
                <a:cs typeface="B Mitra" panose="00000400000000000000" pitchFamily="2" charset="-78"/>
              </a:rPr>
              <a:t>چکار کرد؟!</a:t>
            </a:r>
          </a:p>
          <a:p>
            <a:pPr marL="0" marR="0" indent="0" algn="r" defTabSz="914400" rtl="0" eaLnBrk="1" fontAlgn="auto" latinLnBrk="0" hangingPunct="1">
              <a:lnSpc>
                <a:spcPct val="100000"/>
              </a:lnSpc>
              <a:spcBef>
                <a:spcPts val="0"/>
              </a:spcBef>
              <a:spcAft>
                <a:spcPts val="0"/>
              </a:spcAft>
              <a:buClrTx/>
              <a:buSzTx/>
              <a:buFontTx/>
              <a:buNone/>
              <a:tabLst/>
              <a:defRPr/>
            </a:pPr>
            <a:r>
              <a:rPr lang="fa-IR" sz="1200" baseline="0" dirty="0" smtClean="0">
                <a:cs typeface="B Mitra" panose="00000400000000000000" pitchFamily="2" charset="-78"/>
              </a:rPr>
              <a:t>بنظرتون کسی که زیبا ترین جوان سال شناخته بشه و معرفی بشه چکار می کنه؟!</a:t>
            </a:r>
          </a:p>
          <a:p>
            <a:pPr marL="0" marR="0" indent="0" algn="r" defTabSz="914400" rtl="0" eaLnBrk="1" fontAlgn="auto" latinLnBrk="0" hangingPunct="1">
              <a:lnSpc>
                <a:spcPct val="100000"/>
              </a:lnSpc>
              <a:spcBef>
                <a:spcPts val="0"/>
              </a:spcBef>
              <a:spcAft>
                <a:spcPts val="0"/>
              </a:spcAft>
              <a:buClrTx/>
              <a:buSzTx/>
              <a:buFontTx/>
              <a:buNone/>
              <a:tabLst/>
              <a:defRPr/>
            </a:pPr>
            <a:r>
              <a:rPr lang="fa-IR" sz="1200" baseline="0" dirty="0" smtClean="0">
                <a:cs typeface="B Mitra" panose="00000400000000000000" pitchFamily="2" charset="-78"/>
              </a:rPr>
              <a:t>جوونا شما ا/ه این نعمت رو خدا بهتون می داد باهاش چکار می کردید؟!</a:t>
            </a:r>
          </a:p>
          <a:p>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4</a:t>
            </a:fld>
            <a:endParaRPr lang="en-US"/>
          </a:p>
        </p:txBody>
      </p:sp>
    </p:spTree>
    <p:extLst>
      <p:ext uri="{BB962C8B-B14F-4D97-AF65-F5344CB8AC3E}">
        <p14:creationId xmlns:p14="http://schemas.microsoft.com/office/powerpoint/2010/main" val="3578930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fa-IR" sz="1200" dirty="0" smtClean="0">
                <a:solidFill>
                  <a:srgbClr val="FF0000"/>
                </a:solidFill>
                <a:latin typeface="IranNastaliq" pitchFamily="18" charset="0"/>
                <a:cs typeface="B Titr" panose="00000700000000000000" pitchFamily="2" charset="-78"/>
              </a:rPr>
              <a:t>شهید سید مجتبی هاشمی</a:t>
            </a:r>
          </a:p>
          <a:p>
            <a:pPr marL="0" marR="0" indent="0" algn="r" defTabSz="914400" rtl="0" eaLnBrk="1" fontAlgn="auto" latinLnBrk="0" hangingPunct="1">
              <a:lnSpc>
                <a:spcPct val="100000"/>
              </a:lnSpc>
              <a:spcBef>
                <a:spcPts val="0"/>
              </a:spcBef>
              <a:spcAft>
                <a:spcPts val="0"/>
              </a:spcAft>
              <a:buClrTx/>
              <a:buSzTx/>
              <a:buFontTx/>
              <a:buNone/>
              <a:tabLst/>
              <a:defRPr/>
            </a:pPr>
            <a:r>
              <a:rPr lang="fa-IR" sz="1200" dirty="0" smtClean="0">
                <a:solidFill>
                  <a:srgbClr val="FF0000"/>
                </a:solidFill>
                <a:latin typeface="IranNastaliq" pitchFamily="18" charset="0"/>
                <a:cs typeface="B Titr" panose="00000700000000000000" pitchFamily="2" charset="-78"/>
              </a:rPr>
              <a:t>از شهدای انقلاب و همرزم</a:t>
            </a:r>
            <a:r>
              <a:rPr lang="fa-IR" sz="1200" baseline="0" dirty="0" smtClean="0">
                <a:solidFill>
                  <a:srgbClr val="FF0000"/>
                </a:solidFill>
                <a:latin typeface="IranNastaliq" pitchFamily="18" charset="0"/>
                <a:cs typeface="B Titr" panose="00000700000000000000" pitchFamily="2" charset="-78"/>
              </a:rPr>
              <a:t> شهید چمران</a:t>
            </a:r>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5</a:t>
            </a:fld>
            <a:endParaRPr lang="en-US"/>
          </a:p>
        </p:txBody>
      </p:sp>
    </p:spTree>
    <p:extLst>
      <p:ext uri="{BB962C8B-B14F-4D97-AF65-F5344CB8AC3E}">
        <p14:creationId xmlns:p14="http://schemas.microsoft.com/office/powerpoint/2010/main" val="33430973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با همه ی وجود دنبال خدا بود و دلش جای دیگه ایی نرفت</a:t>
            </a:r>
          </a:p>
          <a:p>
            <a:pPr algn="r" rtl="1"/>
            <a:r>
              <a:rPr lang="fa-IR" dirty="0" smtClean="0"/>
              <a:t>نلغزید!</a:t>
            </a:r>
          </a:p>
          <a:p>
            <a:pPr algn="r" rtl="1"/>
            <a:endParaRPr lang="fa-IR" dirty="0" smtClean="0"/>
          </a:p>
          <a:p>
            <a:pPr algn="r" rtl="1"/>
            <a:r>
              <a:rPr lang="fa-IR" dirty="0" smtClean="0"/>
              <a:t>چرا؟!</a:t>
            </a:r>
          </a:p>
          <a:p>
            <a:pPr algn="r" rtl="1"/>
            <a:r>
              <a:rPr lang="fa-IR" dirty="0" smtClean="0"/>
              <a:t>چون دلش رو قبلا یکی دیگه برده بود، دلش پیش خدا بود</a:t>
            </a:r>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6</a:t>
            </a:fld>
            <a:endParaRPr lang="en-US"/>
          </a:p>
        </p:txBody>
      </p:sp>
    </p:spTree>
    <p:extLst>
      <p:ext uri="{BB962C8B-B14F-4D97-AF65-F5344CB8AC3E}">
        <p14:creationId xmlns:p14="http://schemas.microsoft.com/office/powerpoint/2010/main" val="2701933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r" defTabSz="914400" rtl="0" eaLnBrk="1" fontAlgn="auto" latinLnBrk="0" hangingPunct="1">
              <a:lnSpc>
                <a:spcPct val="150000"/>
              </a:lnSpc>
              <a:spcBef>
                <a:spcPts val="0"/>
              </a:spcBef>
              <a:spcAft>
                <a:spcPts val="0"/>
              </a:spcAft>
              <a:buClrTx/>
              <a:buSzTx/>
              <a:buFontTx/>
              <a:buNone/>
              <a:tabLst/>
              <a:defRPr/>
            </a:pPr>
            <a:r>
              <a:rPr lang="fa-IR" dirty="0" smtClean="0"/>
              <a:t>باید به جایی برسیم که از خدا  از ما دلبری کنیه و دلمون بره پیش خود خدا</a:t>
            </a:r>
          </a:p>
        </p:txBody>
      </p:sp>
      <p:sp>
        <p:nvSpPr>
          <p:cNvPr id="4" name="Slide Number Placeholder 3"/>
          <p:cNvSpPr>
            <a:spLocks noGrp="1"/>
          </p:cNvSpPr>
          <p:nvPr>
            <p:ph type="sldNum" sz="quarter" idx="10"/>
          </p:nvPr>
        </p:nvSpPr>
        <p:spPr/>
        <p:txBody>
          <a:bodyPr/>
          <a:lstStyle/>
          <a:p>
            <a:fld id="{5B8B9255-CB26-4167-BDCF-45D45909DBDD}" type="slidenum">
              <a:rPr lang="en-US" smtClean="0"/>
              <a:pPr/>
              <a:t>7</a:t>
            </a:fld>
            <a:endParaRPr lang="en-US"/>
          </a:p>
        </p:txBody>
      </p:sp>
    </p:spTree>
    <p:extLst>
      <p:ext uri="{BB962C8B-B14F-4D97-AF65-F5344CB8AC3E}">
        <p14:creationId xmlns:p14="http://schemas.microsoft.com/office/powerpoint/2010/main" val="12950015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این شهدا چکار کردن عاشق خدا شدن؟!</a:t>
            </a:r>
          </a:p>
          <a:p>
            <a:pPr algn="r" rtl="1"/>
            <a:r>
              <a:rPr lang="fa-IR" dirty="0" smtClean="0"/>
              <a:t>چجوری؟!</a:t>
            </a:r>
            <a:endParaRPr lang="en-US" dirty="0" smtClean="0"/>
          </a:p>
          <a:p>
            <a:pPr marL="0" marR="0" indent="0" algn="r" defTabSz="914400" rtl="0" eaLnBrk="1" fontAlgn="auto" latinLnBrk="0" hangingPunct="1">
              <a:lnSpc>
                <a:spcPct val="100000"/>
              </a:lnSpc>
              <a:spcBef>
                <a:spcPts val="0"/>
              </a:spcBef>
              <a:spcAft>
                <a:spcPts val="0"/>
              </a:spcAft>
              <a:buClrTx/>
              <a:buSzTx/>
              <a:buFontTx/>
              <a:buNone/>
              <a:tabLst/>
              <a:defRPr/>
            </a:pPr>
            <a:r>
              <a:rPr lang="fa-IR" sz="1200" dirty="0" smtClean="0">
                <a:solidFill>
                  <a:srgbClr val="FF1515"/>
                </a:solidFill>
                <a:cs typeface="B Titr" panose="00000700000000000000" pitchFamily="2" charset="-78"/>
              </a:rPr>
              <a:t>شهدا عظمت خدا را درک کردن و عاشق خدا شدن </a:t>
            </a:r>
            <a:endParaRPr lang="en-US" sz="1200" dirty="0" smtClean="0">
              <a:solidFill>
                <a:srgbClr val="FF1515"/>
              </a:solidFill>
              <a:cs typeface="B Titr" panose="00000700000000000000" pitchFamily="2" charset="-78"/>
            </a:endParaRPr>
          </a:p>
          <a:p>
            <a:pPr algn="r"/>
            <a:endParaRPr lang="en-US" dirty="0">
              <a:cs typeface="B Mitra" panose="00000400000000000000" pitchFamily="2" charset="-78"/>
            </a:endParaRPr>
          </a:p>
        </p:txBody>
      </p:sp>
      <p:sp>
        <p:nvSpPr>
          <p:cNvPr id="4" name="Slide Number Placeholder 3"/>
          <p:cNvSpPr>
            <a:spLocks noGrp="1"/>
          </p:cNvSpPr>
          <p:nvPr>
            <p:ph type="sldNum" sz="quarter" idx="10"/>
          </p:nvPr>
        </p:nvSpPr>
        <p:spPr/>
        <p:txBody>
          <a:bodyPr/>
          <a:lstStyle/>
          <a:p>
            <a:fld id="{5B8B9255-CB26-4167-BDCF-45D45909DBDD}" type="slidenum">
              <a:rPr lang="en-US" smtClean="0"/>
              <a:pPr/>
              <a:t>8</a:t>
            </a:fld>
            <a:endParaRPr lang="en-US"/>
          </a:p>
        </p:txBody>
      </p:sp>
    </p:spTree>
    <p:extLst>
      <p:ext uri="{BB962C8B-B14F-4D97-AF65-F5344CB8AC3E}">
        <p14:creationId xmlns:p14="http://schemas.microsoft.com/office/powerpoint/2010/main" val="15411012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fa-IR" dirty="0" smtClean="0">
                <a:solidFill>
                  <a:srgbClr val="FF0000"/>
                </a:solidFill>
              </a:rPr>
              <a:t>مجنون برای اینکه با لیلی ازدواج کند و به او برسد اینقدر تلاش کرد و به هر دری زد تا بلاخره  آنها توانستند مدتی در کنار هم باشند اما افسوس که مدتی نگذشت و چراغ عمر لیلی خاموش شد قبر لیلی را از مجنون مخفی کردند اما مجنون از خدا خواست که او را به لیلی برساند و گفت که آنقدر می گردم و آنقدر خاک هارا میبویم تا بوی لیلی را حس کنم و قبر  او را پیدا کنم  و چنین کرد تا قبر دلداده خودش را پیدا کرد مجنون بر سر قبر لیلی آن چنان گریه و زاری کرد تا روح از بدنش جدا شد و به لیلی رسید.  مجنون یک چشم و ابرویی از لیل دید و اینچنین عاشق شد و حتی زنده بودن بعد از لیلی و جدایی از لیلی برای او اینچنین سخت بود که نتوانست تحمل کند اما ما چرا عاشق نشده ایم و دلبری نکرده ایم از خداوند چون خدا رو نشناخته ایم </a:t>
            </a:r>
            <a:endParaRPr lang="en-US" dirty="0">
              <a:solidFill>
                <a:srgbClr val="FF0000"/>
              </a:solidFill>
            </a:endParaRPr>
          </a:p>
        </p:txBody>
      </p:sp>
      <p:sp>
        <p:nvSpPr>
          <p:cNvPr id="4" name="Slide Number Placeholder 3"/>
          <p:cNvSpPr>
            <a:spLocks noGrp="1"/>
          </p:cNvSpPr>
          <p:nvPr>
            <p:ph type="sldNum" sz="quarter" idx="10"/>
          </p:nvPr>
        </p:nvSpPr>
        <p:spPr/>
        <p:txBody>
          <a:bodyPr/>
          <a:lstStyle/>
          <a:p>
            <a:fld id="{5B8B9255-CB26-4167-BDCF-45D45909DBDD}" type="slidenum">
              <a:rPr lang="en-US" smtClean="0"/>
              <a:pPr/>
              <a:t>9</a:t>
            </a:fld>
            <a:endParaRPr lang="en-US"/>
          </a:p>
        </p:txBody>
      </p:sp>
    </p:spTree>
    <p:extLst>
      <p:ext uri="{BB962C8B-B14F-4D97-AF65-F5344CB8AC3E}">
        <p14:creationId xmlns:p14="http://schemas.microsoft.com/office/powerpoint/2010/main" val="20253702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E0153854-3491-4D67-949F-3B7EC16DD478}" type="datetimeFigureOut">
              <a:rPr lang="fa-IR" smtClean="0"/>
              <a:pPr/>
              <a:t>23/06/1439</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A5177626-8AB7-4730-ADB0-3799F96C580E}" type="slidenum">
              <a:rPr lang="fa-IR" smtClean="0"/>
              <a:pPr/>
              <a:t>‹#›</a:t>
            </a:fld>
            <a:endParaRPr lang="fa-IR"/>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6584909"/>
      </p:ext>
    </p:extLst>
  </p:cSld>
  <p:clrMapOvr>
    <a:masterClrMapping/>
  </p:clrMapOvr>
  <mc:AlternateContent xmlns:mc="http://schemas.openxmlformats.org/markup-compatibility/2006" xmlns:p14="http://schemas.microsoft.com/office/powerpoint/2010/main">
    <mc:Choice Requires="p14">
      <p:transition spd="slow" p14:dur="1500">
        <p14:glitter dir="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0153854-3491-4D67-949F-3B7EC16DD478}" type="datetimeFigureOut">
              <a:rPr lang="fa-IR" smtClean="0"/>
              <a:pPr/>
              <a:t>23/06/1439</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A5177626-8AB7-4730-ADB0-3799F96C580E}" type="slidenum">
              <a:rPr lang="fa-IR" smtClean="0"/>
              <a:pPr/>
              <a:t>‹#›</a:t>
            </a:fld>
            <a:endParaRPr lang="fa-IR"/>
          </a:p>
        </p:txBody>
      </p:sp>
    </p:spTree>
    <p:extLst>
      <p:ext uri="{BB962C8B-B14F-4D97-AF65-F5344CB8AC3E}">
        <p14:creationId xmlns:p14="http://schemas.microsoft.com/office/powerpoint/2010/main" val="996931283"/>
      </p:ext>
    </p:extLst>
  </p:cSld>
  <p:clrMapOvr>
    <a:masterClrMapping/>
  </p:clrMapOvr>
  <mc:AlternateContent xmlns:mc="http://schemas.openxmlformats.org/markup-compatibility/2006" xmlns:p14="http://schemas.microsoft.com/office/powerpoint/2010/main">
    <mc:Choice Requires="p14">
      <p:transition spd="slow" p14:dur="1500">
        <p14:glitter dir="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0153854-3491-4D67-949F-3B7EC16DD478}" type="datetimeFigureOut">
              <a:rPr lang="fa-IR" smtClean="0"/>
              <a:pPr/>
              <a:t>23/06/1439</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A5177626-8AB7-4730-ADB0-3799F96C580E}" type="slidenum">
              <a:rPr lang="fa-IR" smtClean="0"/>
              <a:pPr/>
              <a:t>‹#›</a:t>
            </a:fld>
            <a:endParaRPr lang="fa-IR"/>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3364027"/>
      </p:ext>
    </p:extLst>
  </p:cSld>
  <p:clrMapOvr>
    <a:masterClrMapping/>
  </p:clrMapOvr>
  <mc:AlternateContent xmlns:mc="http://schemas.openxmlformats.org/markup-compatibility/2006" xmlns:p14="http://schemas.microsoft.com/office/powerpoint/2010/main">
    <mc:Choice Requires="p14">
      <p:transition spd="slow" p14:dur="1500">
        <p14:glitter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0153854-3491-4D67-949F-3B7EC16DD478}" type="datetimeFigureOut">
              <a:rPr lang="fa-IR" smtClean="0"/>
              <a:pPr/>
              <a:t>23/06/1439</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A5177626-8AB7-4730-ADB0-3799F96C580E}" type="slidenum">
              <a:rPr lang="fa-IR" smtClean="0"/>
              <a:pPr/>
              <a:t>‹#›</a:t>
            </a:fld>
            <a:endParaRPr lang="fa-IR"/>
          </a:p>
        </p:txBody>
      </p:sp>
    </p:spTree>
    <p:extLst>
      <p:ext uri="{BB962C8B-B14F-4D97-AF65-F5344CB8AC3E}">
        <p14:creationId xmlns:p14="http://schemas.microsoft.com/office/powerpoint/2010/main" val="1641368390"/>
      </p:ext>
    </p:extLst>
  </p:cSld>
  <p:clrMapOvr>
    <a:masterClrMapping/>
  </p:clrMapOvr>
  <mc:AlternateContent xmlns:mc="http://schemas.openxmlformats.org/markup-compatibility/2006" xmlns:p14="http://schemas.microsoft.com/office/powerpoint/2010/main">
    <mc:Choice Requires="p14">
      <p:transition spd="slow" p14:dur="1500">
        <p14:glitter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0153854-3491-4D67-949F-3B7EC16DD478}" type="datetimeFigureOut">
              <a:rPr lang="fa-IR" smtClean="0"/>
              <a:pPr/>
              <a:t>23/06/1439</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A5177626-8AB7-4730-ADB0-3799F96C580E}" type="slidenum">
              <a:rPr lang="fa-IR" smtClean="0"/>
              <a:pPr/>
              <a:t>‹#›</a:t>
            </a:fld>
            <a:endParaRPr lang="fa-IR"/>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0505664"/>
      </p:ext>
    </p:extLst>
  </p:cSld>
  <p:clrMapOvr>
    <a:masterClrMapping/>
  </p:clrMapOvr>
  <mc:AlternateContent xmlns:mc="http://schemas.openxmlformats.org/markup-compatibility/2006" xmlns:p14="http://schemas.microsoft.com/office/powerpoint/2010/main">
    <mc:Choice Requires="p14">
      <p:transition spd="slow" p14:dur="1500">
        <p14:glitter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0153854-3491-4D67-949F-3B7EC16DD478}" type="datetimeFigureOut">
              <a:rPr lang="fa-IR" smtClean="0"/>
              <a:pPr/>
              <a:t>23/06/1439</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A5177626-8AB7-4730-ADB0-3799F96C580E}" type="slidenum">
              <a:rPr lang="fa-IR" smtClean="0"/>
              <a:pPr/>
              <a:t>‹#›</a:t>
            </a:fld>
            <a:endParaRPr lang="fa-IR"/>
          </a:p>
        </p:txBody>
      </p:sp>
    </p:spTree>
    <p:extLst>
      <p:ext uri="{BB962C8B-B14F-4D97-AF65-F5344CB8AC3E}">
        <p14:creationId xmlns:p14="http://schemas.microsoft.com/office/powerpoint/2010/main" val="2279426898"/>
      </p:ext>
    </p:extLst>
  </p:cSld>
  <p:clrMapOvr>
    <a:masterClrMapping/>
  </p:clrMapOvr>
  <mc:AlternateContent xmlns:mc="http://schemas.openxmlformats.org/markup-compatibility/2006" xmlns:p14="http://schemas.microsoft.com/office/powerpoint/2010/main">
    <mc:Choice Requires="p14">
      <p:transition spd="slow" p14:dur="1500">
        <p14:glitter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0153854-3491-4D67-949F-3B7EC16DD478}" type="datetimeFigureOut">
              <a:rPr lang="fa-IR" smtClean="0"/>
              <a:pPr/>
              <a:t>23/06/1439</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A5177626-8AB7-4730-ADB0-3799F96C580E}" type="slidenum">
              <a:rPr lang="fa-IR" smtClean="0"/>
              <a:pPr/>
              <a:t>‹#›</a:t>
            </a:fld>
            <a:endParaRPr lang="fa-IR"/>
          </a:p>
        </p:txBody>
      </p:sp>
    </p:spTree>
    <p:extLst>
      <p:ext uri="{BB962C8B-B14F-4D97-AF65-F5344CB8AC3E}">
        <p14:creationId xmlns:p14="http://schemas.microsoft.com/office/powerpoint/2010/main" val="4097794233"/>
      </p:ext>
    </p:extLst>
  </p:cSld>
  <p:clrMapOvr>
    <a:masterClrMapping/>
  </p:clrMapOvr>
  <mc:AlternateContent xmlns:mc="http://schemas.openxmlformats.org/markup-compatibility/2006" xmlns:p14="http://schemas.microsoft.com/office/powerpoint/2010/main">
    <mc:Choice Requires="p14">
      <p:transition spd="slow" p14:dur="1500">
        <p14:glitter dir="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0153854-3491-4D67-949F-3B7EC16DD478}" type="datetimeFigureOut">
              <a:rPr lang="fa-IR" smtClean="0"/>
              <a:pPr/>
              <a:t>23/06/1439</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A5177626-8AB7-4730-ADB0-3799F96C580E}" type="slidenum">
              <a:rPr lang="fa-IR" smtClean="0"/>
              <a:pPr/>
              <a:t>‹#›</a:t>
            </a:fld>
            <a:endParaRPr lang="fa-IR"/>
          </a:p>
        </p:txBody>
      </p:sp>
    </p:spTree>
    <p:extLst>
      <p:ext uri="{BB962C8B-B14F-4D97-AF65-F5344CB8AC3E}">
        <p14:creationId xmlns:p14="http://schemas.microsoft.com/office/powerpoint/2010/main" val="1701686735"/>
      </p:ext>
    </p:extLst>
  </p:cSld>
  <p:clrMapOvr>
    <a:masterClrMapping/>
  </p:clrMapOvr>
  <mc:AlternateContent xmlns:mc="http://schemas.openxmlformats.org/markup-compatibility/2006" xmlns:p14="http://schemas.microsoft.com/office/powerpoint/2010/main">
    <mc:Choice Requires="p14">
      <p:transition spd="slow" p14:dur="1500">
        <p14:glitter dir="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153854-3491-4D67-949F-3B7EC16DD478}" type="datetimeFigureOut">
              <a:rPr lang="fa-IR" smtClean="0"/>
              <a:pPr/>
              <a:t>23/06/1439</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A5177626-8AB7-4730-ADB0-3799F96C580E}" type="slidenum">
              <a:rPr lang="fa-IR" smtClean="0"/>
              <a:pPr/>
              <a:t>‹#›</a:t>
            </a:fld>
            <a:endParaRPr lang="fa-IR"/>
          </a:p>
        </p:txBody>
      </p:sp>
    </p:spTree>
    <p:extLst>
      <p:ext uri="{BB962C8B-B14F-4D97-AF65-F5344CB8AC3E}">
        <p14:creationId xmlns:p14="http://schemas.microsoft.com/office/powerpoint/2010/main" val="3737359610"/>
      </p:ext>
    </p:extLst>
  </p:cSld>
  <p:clrMapOvr>
    <a:masterClrMapping/>
  </p:clrMapOvr>
  <mc:AlternateContent xmlns:mc="http://schemas.openxmlformats.org/markup-compatibility/2006" xmlns:p14="http://schemas.microsoft.com/office/powerpoint/2010/main">
    <mc:Choice Requires="p14">
      <p:transition spd="slow" p14:dur="1500">
        <p14:glitter dir="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smtClean="0"/>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153854-3491-4D67-949F-3B7EC16DD478}" type="datetimeFigureOut">
              <a:rPr lang="fa-IR" smtClean="0"/>
              <a:pPr/>
              <a:t>23/06/1439</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A5177626-8AB7-4730-ADB0-3799F96C580E}" type="slidenum">
              <a:rPr lang="fa-IR" smtClean="0"/>
              <a:pPr/>
              <a:t>‹#›</a:t>
            </a:fld>
            <a:endParaRPr lang="fa-IR"/>
          </a:p>
        </p:txBody>
      </p:sp>
    </p:spTree>
    <p:extLst>
      <p:ext uri="{BB962C8B-B14F-4D97-AF65-F5344CB8AC3E}">
        <p14:creationId xmlns:p14="http://schemas.microsoft.com/office/powerpoint/2010/main" val="207767705"/>
      </p:ext>
    </p:extLst>
  </p:cSld>
  <p:clrMapOvr>
    <a:masterClrMapping/>
  </p:clrMapOvr>
  <mc:AlternateContent xmlns:mc="http://schemas.openxmlformats.org/markup-compatibility/2006" xmlns:p14="http://schemas.microsoft.com/office/powerpoint/2010/main">
    <mc:Choice Requires="p14">
      <p:transition spd="slow" p14:dur="1500">
        <p14:glitter dir="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153854-3491-4D67-949F-3B7EC16DD478}" type="datetimeFigureOut">
              <a:rPr lang="fa-IR" smtClean="0"/>
              <a:pPr/>
              <a:t>23/06/1439</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A5177626-8AB7-4730-ADB0-3799F96C580E}" type="slidenum">
              <a:rPr lang="fa-IR" smtClean="0"/>
              <a:pPr/>
              <a:t>‹#›</a:t>
            </a:fld>
            <a:endParaRPr lang="fa-IR"/>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6910853"/>
      </p:ext>
    </p:extLst>
  </p:cSld>
  <p:clrMapOvr>
    <a:masterClrMapping/>
  </p:clrMapOvr>
  <mc:AlternateContent xmlns:mc="http://schemas.openxmlformats.org/markup-compatibility/2006" xmlns:p14="http://schemas.microsoft.com/office/powerpoint/2010/main">
    <mc:Choice Requires="p14">
      <p:transition spd="slow" p14:dur="1500">
        <p14:glitter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E0153854-3491-4D67-949F-3B7EC16DD478}" type="datetimeFigureOut">
              <a:rPr lang="fa-IR" smtClean="0"/>
              <a:pPr/>
              <a:t>23/06/1439</a:t>
            </a:fld>
            <a:endParaRPr lang="fa-IR"/>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fa-IR"/>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A5177626-8AB7-4730-ADB0-3799F96C580E}" type="slidenum">
              <a:rPr lang="fa-IR" smtClean="0"/>
              <a:pPr/>
              <a:t>‹#›</a:t>
            </a:fld>
            <a:endParaRPr lang="fa-IR"/>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6983335"/>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500">
        <p14:glitter dir="r"/>
      </p:transition>
    </mc:Choice>
    <mc:Fallback xmlns="">
      <p:transition spd="slow">
        <p:fade/>
      </p:transition>
    </mc:Fallback>
  </mc:AlternateConten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2.mp4"/><Relationship Id="rId1" Type="http://schemas.openxmlformats.org/officeDocument/2006/relationships/video" Target="NULL" TargetMode="External"/><Relationship Id="rId5" Type="http://schemas.openxmlformats.org/officeDocument/2006/relationships/image" Target="../media/image19.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jp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3.mp4"/><Relationship Id="rId1" Type="http://schemas.openxmlformats.org/officeDocument/2006/relationships/video" Target="NULL" TargetMode="External"/><Relationship Id="rId5" Type="http://schemas.openxmlformats.org/officeDocument/2006/relationships/image" Target="../media/image24.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g"/><Relationship Id="rId4" Type="http://schemas.openxmlformats.org/officeDocument/2006/relationships/image" Target="../media/image27.jpg"/></Relationships>
</file>

<file path=ppt/slides/_rels/slide1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4.mp4"/><Relationship Id="rId1" Type="http://schemas.openxmlformats.org/officeDocument/2006/relationships/video" Target="NULL" TargetMode="Externa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5.mp4"/><Relationship Id="rId1" Type="http://schemas.openxmlformats.org/officeDocument/2006/relationships/video" Target="NULL" TargetMode="External"/><Relationship Id="rId5" Type="http://schemas.openxmlformats.org/officeDocument/2006/relationships/image" Target="../media/image34.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خدا تو رو دوس داره ( پناهیان)">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339752" y="980728"/>
            <a:ext cx="6437515" cy="357639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2" name="TextBox 1"/>
          <p:cNvSpPr txBox="1"/>
          <p:nvPr/>
        </p:nvSpPr>
        <p:spPr>
          <a:xfrm>
            <a:off x="2483768" y="4797152"/>
            <a:ext cx="5760640" cy="1015663"/>
          </a:xfrm>
          <a:prstGeom prst="rect">
            <a:avLst/>
          </a:prstGeom>
          <a:noFill/>
        </p:spPr>
        <p:txBody>
          <a:bodyPr wrap="square" rtlCol="1">
            <a:spAutoFit/>
          </a:bodyPr>
          <a:lstStyle/>
          <a:p>
            <a:pPr algn="ctr"/>
            <a:r>
              <a:rPr lang="fa-IR" sz="6000" dirty="0" smtClean="0">
                <a:solidFill>
                  <a:srgbClr val="002060"/>
                </a:solidFill>
                <a:effectLst>
                  <a:glow rad="127000">
                    <a:schemeClr val="bg1"/>
                  </a:glow>
                  <a:reflection blurRad="6350" stA="55000" endA="50" endPos="85000" dist="60007" dir="5400000" sy="-100000" algn="bl" rotWithShape="0"/>
                </a:effectLst>
                <a:cs typeface="A EntezareZohoor 5 **" panose="00000700000000000000" pitchFamily="2" charset="-78"/>
              </a:rPr>
              <a:t>خدا تو رو دوست داره</a:t>
            </a:r>
            <a:endParaRPr lang="fa-IR" sz="6000" dirty="0">
              <a:solidFill>
                <a:srgbClr val="002060"/>
              </a:solidFill>
              <a:effectLst>
                <a:glow rad="127000">
                  <a:schemeClr val="bg1"/>
                </a:glow>
                <a:reflection blurRad="6350" stA="55000" endA="50" endPos="85000" dist="60007" dir="5400000" sy="-100000" algn="bl" rotWithShape="0"/>
              </a:effectLst>
              <a:cs typeface="A EntezareZohoor 5 **" panose="00000700000000000000" pitchFamily="2" charset="-78"/>
            </a:endParaRPr>
          </a:p>
        </p:txBody>
      </p:sp>
    </p:spTree>
    <p:extLst>
      <p:ext uri="{BB962C8B-B14F-4D97-AF65-F5344CB8AC3E}">
        <p14:creationId xmlns:p14="http://schemas.microsoft.com/office/powerpoint/2010/main" val="3976802222"/>
      </p:ext>
    </p:extLst>
  </p:cSld>
  <p:clrMapOvr>
    <a:masterClrMapping/>
  </p:clrMapOvr>
  <p:transition spd="slow">
    <p:randomBar dir="vert"/>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35825" r="32675"/>
          <a:stretch/>
        </p:blipFill>
        <p:spPr>
          <a:xfrm>
            <a:off x="5724128" y="-113672"/>
            <a:ext cx="3419872" cy="6971672"/>
          </a:xfrm>
          <a:prstGeom prst="rect">
            <a:avLst/>
          </a:prstGeom>
        </p:spPr>
      </p:pic>
      <p:sp>
        <p:nvSpPr>
          <p:cNvPr id="2" name="Rectangle 1"/>
          <p:cNvSpPr/>
          <p:nvPr/>
        </p:nvSpPr>
        <p:spPr>
          <a:xfrm>
            <a:off x="1133477" y="1916832"/>
            <a:ext cx="6391493" cy="2677656"/>
          </a:xfrm>
          <a:prstGeom prst="rect">
            <a:avLst/>
          </a:prstGeom>
        </p:spPr>
        <p:txBody>
          <a:bodyPr wrap="none">
            <a:spAutoFit/>
          </a:bodyPr>
          <a:lstStyle/>
          <a:p>
            <a:pPr algn="ctr">
              <a:lnSpc>
                <a:spcPct val="200000"/>
              </a:lnSpc>
            </a:pPr>
            <a:r>
              <a:rPr lang="fa-IR" sz="2000" b="1" cap="all" spc="100" dirty="0">
                <a:effectLst>
                  <a:glow rad="127000">
                    <a:schemeClr val="bg1"/>
                  </a:glow>
                </a:effectLst>
                <a:latin typeface="IranNastaliq" pitchFamily="18" charset="0"/>
                <a:ea typeface="+mj-ea"/>
                <a:cs typeface="B Mitra" panose="00000400000000000000" pitchFamily="2" charset="-78"/>
              </a:rPr>
              <a:t>امیر مومنان در خطبه 103 نهج البلاغه میفرمایند:</a:t>
            </a:r>
          </a:p>
          <a:p>
            <a:pPr algn="ctr">
              <a:lnSpc>
                <a:spcPct val="200000"/>
              </a:lnSpc>
            </a:pPr>
            <a:r>
              <a:rPr lang="fa-IR" sz="4000" b="1" cap="all" spc="100" dirty="0">
                <a:solidFill>
                  <a:srgbClr val="C00000"/>
                </a:solidFill>
                <a:effectLst>
                  <a:glow rad="127000">
                    <a:schemeClr val="bg1"/>
                  </a:glow>
                </a:effectLst>
                <a:latin typeface="IranNastaliq" pitchFamily="18" charset="0"/>
                <a:ea typeface="+mj-ea"/>
                <a:cs typeface="B Titr" panose="00000700000000000000" pitchFamily="2" charset="-78"/>
              </a:rPr>
              <a:t>رحمَ اللهُ اِمرءً تفَکَّرَ فَاعتَبر</a:t>
            </a:r>
          </a:p>
          <a:p>
            <a:pPr algn="ctr">
              <a:lnSpc>
                <a:spcPct val="200000"/>
              </a:lnSpc>
            </a:pPr>
            <a:r>
              <a:rPr lang="fa-IR" sz="2400" b="1" cap="all" spc="100" dirty="0">
                <a:effectLst>
                  <a:glow rad="127000">
                    <a:schemeClr val="bg1"/>
                  </a:glow>
                </a:effectLst>
                <a:latin typeface="IranNastaliq" pitchFamily="18" charset="0"/>
                <a:ea typeface="+mj-ea"/>
                <a:cs typeface="B Mitra" panose="00000400000000000000" pitchFamily="2" charset="-78"/>
              </a:rPr>
              <a:t>رحمت </a:t>
            </a:r>
            <a:r>
              <a:rPr lang="fa-IR" sz="2400" b="1" cap="all" spc="100" dirty="0">
                <a:effectLst>
                  <a:glow rad="127000">
                    <a:schemeClr val="bg1"/>
                  </a:glow>
                </a:effectLst>
                <a:latin typeface="IranNastaliq" pitchFamily="18" charset="0"/>
                <a:ea typeface="+mj-ea"/>
                <a:cs typeface="B Mitra" panose="00000400000000000000" pitchFamily="2" charset="-78"/>
              </a:rPr>
              <a:t>خدا بر بنده ای که فکر کند و سپس عبرت </a:t>
            </a:r>
            <a:r>
              <a:rPr lang="fa-IR" sz="2400" b="1" cap="all" spc="100" dirty="0" smtClean="0">
                <a:effectLst>
                  <a:glow rad="127000">
                    <a:schemeClr val="bg1"/>
                  </a:glow>
                </a:effectLst>
                <a:latin typeface="IranNastaliq" pitchFamily="18" charset="0"/>
                <a:ea typeface="+mj-ea"/>
                <a:cs typeface="B Mitra" panose="00000400000000000000" pitchFamily="2" charset="-78"/>
              </a:rPr>
              <a:t>بگیرد</a:t>
            </a:r>
            <a:endParaRPr lang="fa-IR" sz="2400" b="1" cap="all" spc="100" dirty="0">
              <a:effectLst>
                <a:glow rad="127000">
                  <a:schemeClr val="bg1"/>
                </a:glow>
              </a:effectLst>
              <a:latin typeface="IranNastaliq" pitchFamily="18" charset="0"/>
              <a:ea typeface="+mj-ea"/>
              <a:cs typeface="B Mitra" panose="00000400000000000000" pitchFamily="2" charset="-78"/>
            </a:endParaRPr>
          </a:p>
        </p:txBody>
      </p:sp>
      <p:sp>
        <p:nvSpPr>
          <p:cNvPr id="3" name="Rectangle 2"/>
          <p:cNvSpPr/>
          <p:nvPr/>
        </p:nvSpPr>
        <p:spPr>
          <a:xfrm>
            <a:off x="2513227" y="941821"/>
            <a:ext cx="3613490" cy="584775"/>
          </a:xfrm>
          <a:prstGeom prst="rect">
            <a:avLst/>
          </a:prstGeom>
        </p:spPr>
        <p:txBody>
          <a:bodyPr wrap="none">
            <a:spAutoFit/>
          </a:bodyPr>
          <a:lstStyle/>
          <a:p>
            <a:r>
              <a:rPr lang="fa-IR" sz="3200" cap="all" spc="100" dirty="0">
                <a:solidFill>
                  <a:srgbClr val="002060"/>
                </a:solidFill>
                <a:effectLst>
                  <a:glow rad="127000">
                    <a:schemeClr val="bg1"/>
                  </a:glow>
                </a:effectLst>
                <a:latin typeface="IranNastaliq" pitchFamily="18" charset="0"/>
                <a:ea typeface="+mj-ea"/>
                <a:cs typeface="B Titr" panose="00000700000000000000" pitchFamily="2" charset="-78"/>
              </a:rPr>
              <a:t>اهمیت تفکر در روایات</a:t>
            </a:r>
          </a:p>
        </p:txBody>
      </p:sp>
      <p:sp>
        <p:nvSpPr>
          <p:cNvPr id="5" name="Rectangle 4"/>
          <p:cNvSpPr/>
          <p:nvPr/>
        </p:nvSpPr>
        <p:spPr>
          <a:xfrm>
            <a:off x="1547664" y="5445224"/>
            <a:ext cx="7183377" cy="923330"/>
          </a:xfrm>
          <a:prstGeom prst="rect">
            <a:avLst/>
          </a:prstGeom>
        </p:spPr>
        <p:txBody>
          <a:bodyPr wrap="none">
            <a:spAutoFit/>
          </a:bodyPr>
          <a:lstStyle/>
          <a:p>
            <a:r>
              <a:rPr lang="fa-IR" sz="5400" cap="all" spc="100" dirty="0">
                <a:solidFill>
                  <a:srgbClr val="FFFF00"/>
                </a:solidFill>
                <a:effectLst>
                  <a:glow rad="127000">
                    <a:schemeClr val="tx1"/>
                  </a:glow>
                </a:effectLst>
                <a:latin typeface="IranNastaliq" pitchFamily="18" charset="0"/>
                <a:ea typeface="+mj-ea"/>
                <a:cs typeface="B Titr" panose="00000700000000000000" pitchFamily="2" charset="-78"/>
              </a:rPr>
              <a:t>اما تفکر در مورد چه چیزی؟</a:t>
            </a:r>
          </a:p>
        </p:txBody>
      </p:sp>
    </p:spTree>
    <p:extLst>
      <p:ext uri="{BB962C8B-B14F-4D97-AF65-F5344CB8AC3E}">
        <p14:creationId xmlns:p14="http://schemas.microsoft.com/office/powerpoint/2010/main" val="2321664020"/>
      </p:ext>
    </p:extLst>
  </p:cSld>
  <p:clrMapOvr>
    <a:masterClrMapping/>
  </p:clrMapOvr>
  <mc:AlternateContent xmlns:mc="http://schemas.openxmlformats.org/markup-compatibility/2006">
    <mc:Choice xmlns:p14="http://schemas.microsoft.com/office/powerpoint/2010/main" Requires="p14">
      <p:transition spd="slow">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290">
                                          <p:stCondLst>
                                            <p:cond delay="0"/>
                                          </p:stCondLst>
                                        </p:cTn>
                                        <p:tgtEl>
                                          <p:spTgt spid="3"/>
                                        </p:tgtEl>
                                      </p:cBhvr>
                                    </p:animEffect>
                                    <p:anim calcmode="lin" valueType="num">
                                      <p:cBhvr>
                                        <p:cTn id="8" dur="911"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3"/>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3"/>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3"/>
                                        </p:tgtEl>
                                        <p:attrNameLst>
                                          <p:attrName>ppt_y</p:attrName>
                                        </p:attrNameLst>
                                      </p:cBhvr>
                                      <p:tavLst>
                                        <p:tav tm="0" fmla="#ppt_y-sin(pi*$)/81">
                                          <p:val>
                                            <p:fltVal val="0"/>
                                          </p:val>
                                        </p:tav>
                                        <p:tav tm="100000">
                                          <p:val>
                                            <p:fltVal val="1"/>
                                          </p:val>
                                        </p:tav>
                                      </p:tavLst>
                                    </p:anim>
                                    <p:animScale>
                                      <p:cBhvr>
                                        <p:cTn id="13" dur="13">
                                          <p:stCondLst>
                                            <p:cond delay="325"/>
                                          </p:stCondLst>
                                        </p:cTn>
                                        <p:tgtEl>
                                          <p:spTgt spid="3"/>
                                        </p:tgtEl>
                                      </p:cBhvr>
                                      <p:to x="100000" y="60000"/>
                                    </p:animScale>
                                    <p:animScale>
                                      <p:cBhvr>
                                        <p:cTn id="14" dur="83" decel="50000">
                                          <p:stCondLst>
                                            <p:cond delay="338"/>
                                          </p:stCondLst>
                                        </p:cTn>
                                        <p:tgtEl>
                                          <p:spTgt spid="3"/>
                                        </p:tgtEl>
                                      </p:cBhvr>
                                      <p:to x="100000" y="100000"/>
                                    </p:animScale>
                                    <p:animScale>
                                      <p:cBhvr>
                                        <p:cTn id="15" dur="13">
                                          <p:stCondLst>
                                            <p:cond delay="656"/>
                                          </p:stCondLst>
                                        </p:cTn>
                                        <p:tgtEl>
                                          <p:spTgt spid="3"/>
                                        </p:tgtEl>
                                      </p:cBhvr>
                                      <p:to x="100000" y="80000"/>
                                    </p:animScale>
                                    <p:animScale>
                                      <p:cBhvr>
                                        <p:cTn id="16" dur="83" decel="50000">
                                          <p:stCondLst>
                                            <p:cond delay="669"/>
                                          </p:stCondLst>
                                        </p:cTn>
                                        <p:tgtEl>
                                          <p:spTgt spid="3"/>
                                        </p:tgtEl>
                                      </p:cBhvr>
                                      <p:to x="100000" y="100000"/>
                                    </p:animScale>
                                    <p:animScale>
                                      <p:cBhvr>
                                        <p:cTn id="17" dur="13">
                                          <p:stCondLst>
                                            <p:cond delay="821"/>
                                          </p:stCondLst>
                                        </p:cTn>
                                        <p:tgtEl>
                                          <p:spTgt spid="3"/>
                                        </p:tgtEl>
                                      </p:cBhvr>
                                      <p:to x="100000" y="90000"/>
                                    </p:animScale>
                                    <p:animScale>
                                      <p:cBhvr>
                                        <p:cTn id="18" dur="83" decel="50000">
                                          <p:stCondLst>
                                            <p:cond delay="834"/>
                                          </p:stCondLst>
                                        </p:cTn>
                                        <p:tgtEl>
                                          <p:spTgt spid="3"/>
                                        </p:tgtEl>
                                      </p:cBhvr>
                                      <p:to x="100000" y="100000"/>
                                    </p:animScale>
                                    <p:animScale>
                                      <p:cBhvr>
                                        <p:cTn id="19" dur="13">
                                          <p:stCondLst>
                                            <p:cond delay="904"/>
                                          </p:stCondLst>
                                        </p:cTn>
                                        <p:tgtEl>
                                          <p:spTgt spid="3"/>
                                        </p:tgtEl>
                                      </p:cBhvr>
                                      <p:to x="100000" y="95000"/>
                                    </p:animScale>
                                    <p:animScale>
                                      <p:cBhvr>
                                        <p:cTn id="20" dur="83" decel="50000">
                                          <p:stCondLst>
                                            <p:cond delay="917"/>
                                          </p:stCondLst>
                                        </p:cTn>
                                        <p:tgtEl>
                                          <p:spTgt spid="3"/>
                                        </p:tgtEl>
                                      </p:cBhvr>
                                      <p:to x="100000" y="100000"/>
                                    </p:animScale>
                                  </p:childTnLst>
                                </p:cTn>
                              </p:par>
                            </p:childTnLst>
                          </p:cTn>
                        </p:par>
                        <p:par>
                          <p:cTn id="21" fill="hold">
                            <p:stCondLst>
                              <p:cond delay="1000"/>
                            </p:stCondLst>
                            <p:childTnLst>
                              <p:par>
                                <p:cTn id="22" presetID="42" presetClass="entr" presetSubtype="0" fill="hold" grpId="0" nodeType="afterEffect">
                                  <p:stCondLst>
                                    <p:cond delay="500"/>
                                  </p:stCondLst>
                                  <p:childTnLst>
                                    <p:set>
                                      <p:cBhvr>
                                        <p:cTn id="23" dur="1" fill="hold">
                                          <p:stCondLst>
                                            <p:cond delay="0"/>
                                          </p:stCondLst>
                                        </p:cTn>
                                        <p:tgtEl>
                                          <p:spTgt spid="2">
                                            <p:txEl>
                                              <p:pRg st="0" end="0"/>
                                            </p:txEl>
                                          </p:spTgt>
                                        </p:tgtEl>
                                        <p:attrNameLst>
                                          <p:attrName>style.visibility</p:attrName>
                                        </p:attrNameLst>
                                      </p:cBhvr>
                                      <p:to>
                                        <p:strVal val="visible"/>
                                      </p:to>
                                    </p:set>
                                    <p:animEffect transition="in" filter="fade">
                                      <p:cBhvr>
                                        <p:cTn id="24" dur="1000"/>
                                        <p:tgtEl>
                                          <p:spTgt spid="2">
                                            <p:txEl>
                                              <p:pRg st="0" end="0"/>
                                            </p:txEl>
                                          </p:spTgt>
                                        </p:tgtEl>
                                      </p:cBhvr>
                                    </p:animEffect>
                                    <p:anim calcmode="lin" valueType="num">
                                      <p:cBhvr>
                                        <p:cTn id="2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par>
                          <p:cTn id="27" fill="hold">
                            <p:stCondLst>
                              <p:cond delay="2500"/>
                            </p:stCondLst>
                            <p:childTnLst>
                              <p:par>
                                <p:cTn id="28" presetID="42" presetClass="entr" presetSubtype="0" fill="hold" grpId="0" nodeType="afterEffect">
                                  <p:stCondLst>
                                    <p:cond delay="0"/>
                                  </p:stCondLst>
                                  <p:childTnLst>
                                    <p:set>
                                      <p:cBhvr>
                                        <p:cTn id="29" dur="1" fill="hold">
                                          <p:stCondLst>
                                            <p:cond delay="0"/>
                                          </p:stCondLst>
                                        </p:cTn>
                                        <p:tgtEl>
                                          <p:spTgt spid="2">
                                            <p:txEl>
                                              <p:pRg st="1" end="1"/>
                                            </p:txEl>
                                          </p:spTgt>
                                        </p:tgtEl>
                                        <p:attrNameLst>
                                          <p:attrName>style.visibility</p:attrName>
                                        </p:attrNameLst>
                                      </p:cBhvr>
                                      <p:to>
                                        <p:strVal val="visible"/>
                                      </p:to>
                                    </p:set>
                                    <p:animEffect transition="in" filter="fade">
                                      <p:cBhvr>
                                        <p:cTn id="30" dur="1000"/>
                                        <p:tgtEl>
                                          <p:spTgt spid="2">
                                            <p:txEl>
                                              <p:pRg st="1" end="1"/>
                                            </p:txEl>
                                          </p:spTgt>
                                        </p:tgtEl>
                                      </p:cBhvr>
                                    </p:animEffect>
                                    <p:anim calcmode="lin" valueType="num">
                                      <p:cBhvr>
                                        <p:cTn id="31"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33" fill="hold">
                            <p:stCondLst>
                              <p:cond delay="3500"/>
                            </p:stCondLst>
                            <p:childTnLst>
                              <p:par>
                                <p:cTn id="34" presetID="42" presetClass="entr" presetSubtype="0" fill="hold" grpId="0" nodeType="afterEffect">
                                  <p:stCondLst>
                                    <p:cond delay="0"/>
                                  </p:stCondLst>
                                  <p:childTnLst>
                                    <p:set>
                                      <p:cBhvr>
                                        <p:cTn id="35" dur="1" fill="hold">
                                          <p:stCondLst>
                                            <p:cond delay="0"/>
                                          </p:stCondLst>
                                        </p:cTn>
                                        <p:tgtEl>
                                          <p:spTgt spid="2">
                                            <p:txEl>
                                              <p:pRg st="2" end="2"/>
                                            </p:txEl>
                                          </p:spTgt>
                                        </p:tgtEl>
                                        <p:attrNameLst>
                                          <p:attrName>style.visibility</p:attrName>
                                        </p:attrNameLst>
                                      </p:cBhvr>
                                      <p:to>
                                        <p:strVal val="visible"/>
                                      </p:to>
                                    </p:set>
                                    <p:animEffect transition="in" filter="fade">
                                      <p:cBhvr>
                                        <p:cTn id="36" dur="1000"/>
                                        <p:tgtEl>
                                          <p:spTgt spid="2">
                                            <p:txEl>
                                              <p:pRg st="2" end="2"/>
                                            </p:txEl>
                                          </p:spTgt>
                                        </p:tgtEl>
                                      </p:cBhvr>
                                    </p:animEffect>
                                    <p:anim calcmode="lin" valueType="num">
                                      <p:cBhvr>
                                        <p:cTn id="37"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8"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p:cTn id="43" dur="1000" fill="hold"/>
                                        <p:tgtEl>
                                          <p:spTgt spid="5"/>
                                        </p:tgtEl>
                                        <p:attrNameLst>
                                          <p:attrName>ppt_w</p:attrName>
                                        </p:attrNameLst>
                                      </p:cBhvr>
                                      <p:tavLst>
                                        <p:tav tm="0">
                                          <p:val>
                                            <p:fltVal val="0"/>
                                          </p:val>
                                        </p:tav>
                                        <p:tav tm="100000">
                                          <p:val>
                                            <p:strVal val="#ppt_w"/>
                                          </p:val>
                                        </p:tav>
                                      </p:tavLst>
                                    </p:anim>
                                    <p:anim calcmode="lin" valueType="num">
                                      <p:cBhvr>
                                        <p:cTn id="44" dur="1000" fill="hold"/>
                                        <p:tgtEl>
                                          <p:spTgt spid="5"/>
                                        </p:tgtEl>
                                        <p:attrNameLst>
                                          <p:attrName>ppt_h</p:attrName>
                                        </p:attrNameLst>
                                      </p:cBhvr>
                                      <p:tavLst>
                                        <p:tav tm="0">
                                          <p:val>
                                            <p:fltVal val="0"/>
                                          </p:val>
                                        </p:tav>
                                        <p:tav tm="100000">
                                          <p:val>
                                            <p:strVal val="#ppt_h"/>
                                          </p:val>
                                        </p:tav>
                                      </p:tavLst>
                                    </p:anim>
                                    <p:anim calcmode="lin" valueType="num">
                                      <p:cBhvr>
                                        <p:cTn id="45" dur="1000" fill="hold"/>
                                        <p:tgtEl>
                                          <p:spTgt spid="5"/>
                                        </p:tgtEl>
                                        <p:attrNameLst>
                                          <p:attrName>style.rotation</p:attrName>
                                        </p:attrNameLst>
                                      </p:cBhvr>
                                      <p:tavLst>
                                        <p:tav tm="0">
                                          <p:val>
                                            <p:fltVal val="90"/>
                                          </p:val>
                                        </p:tav>
                                        <p:tav tm="100000">
                                          <p:val>
                                            <p:fltVal val="0"/>
                                          </p:val>
                                        </p:tav>
                                      </p:tavLst>
                                    </p:anim>
                                    <p:animEffect transition="in" filter="fade">
                                      <p:cBhvr>
                                        <p:cTn id="4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42611" y="264754"/>
            <a:ext cx="3090911" cy="584775"/>
          </a:xfrm>
          <a:prstGeom prst="rect">
            <a:avLst/>
          </a:prstGeom>
        </p:spPr>
        <p:txBody>
          <a:bodyPr wrap="none">
            <a:spAutoFit/>
          </a:bodyPr>
          <a:lstStyle>
            <a:defPPr>
              <a:defRPr lang="en-US"/>
            </a:defPPr>
            <a:lvl1pPr>
              <a:defRPr sz="3200" cap="all" spc="100">
                <a:solidFill>
                  <a:srgbClr val="002060"/>
                </a:solidFill>
                <a:effectLst>
                  <a:glow rad="127000">
                    <a:schemeClr val="bg1"/>
                  </a:glow>
                </a:effectLst>
                <a:latin typeface="IranNastaliq" pitchFamily="18" charset="0"/>
                <a:ea typeface="+mj-ea"/>
                <a:cs typeface="B Titr" panose="00000700000000000000" pitchFamily="2" charset="-78"/>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fa-IR" dirty="0"/>
              <a:t>تفکر در آیات خدا:</a:t>
            </a:r>
            <a:endParaRPr lang="fa-IR" dirty="0"/>
          </a:p>
        </p:txBody>
      </p:sp>
      <p:sp>
        <p:nvSpPr>
          <p:cNvPr id="4" name="Rectangle 3"/>
          <p:cNvSpPr/>
          <p:nvPr/>
        </p:nvSpPr>
        <p:spPr>
          <a:xfrm>
            <a:off x="1763688" y="1005535"/>
            <a:ext cx="7225818" cy="2146742"/>
          </a:xfrm>
          <a:prstGeom prst="rect">
            <a:avLst/>
          </a:prstGeom>
        </p:spPr>
        <p:txBody>
          <a:bodyPr wrap="square">
            <a:spAutoFit/>
          </a:bodyPr>
          <a:lstStyle/>
          <a:p>
            <a:pPr lvl="0" algn="just" rtl="1">
              <a:lnSpc>
                <a:spcPct val="150000"/>
              </a:lnSpc>
            </a:pPr>
            <a:r>
              <a:rPr lang="ar-SA" sz="2800" b="1" cap="all" spc="100" dirty="0">
                <a:effectLst>
                  <a:glow rad="127000">
                    <a:schemeClr val="bg1"/>
                  </a:glow>
                </a:effectLst>
                <a:latin typeface="IranNastaliq" pitchFamily="18" charset="0"/>
                <a:ea typeface="+mj-ea"/>
                <a:cs typeface="B Mitra" panose="00000400000000000000" pitchFamily="2" charset="-78"/>
              </a:rPr>
              <a:t>و هو الذی مَدَ الارضَ و جَعَلَ فیها رواسِیَ و انهاراً و من کل الثمراتِ جَعَلَ فیها زَوجَینِ اثنَینِی یُغشی اللیلَ </a:t>
            </a:r>
            <a:r>
              <a:rPr lang="ar-SA" sz="2800" b="1" cap="all" spc="100" dirty="0">
                <a:effectLst>
                  <a:glow rad="127000">
                    <a:schemeClr val="bg1"/>
                  </a:glow>
                </a:effectLst>
                <a:latin typeface="IranNastaliq" pitchFamily="18" charset="0"/>
                <a:ea typeface="+mj-ea"/>
                <a:cs typeface="B Mitra" panose="00000400000000000000" pitchFamily="2" charset="-78"/>
              </a:rPr>
              <a:t>النهار </a:t>
            </a:r>
            <a:endParaRPr lang="fa-IR" sz="2800" b="1" cap="all" spc="100" dirty="0">
              <a:effectLst>
                <a:glow rad="127000">
                  <a:schemeClr val="bg1"/>
                </a:glow>
              </a:effectLst>
              <a:latin typeface="IranNastaliq" pitchFamily="18" charset="0"/>
              <a:ea typeface="+mj-ea"/>
              <a:cs typeface="B Mitra" panose="00000400000000000000" pitchFamily="2" charset="-78"/>
            </a:endParaRPr>
          </a:p>
          <a:p>
            <a:pPr lvl="0" algn="ctr" rtl="1">
              <a:lnSpc>
                <a:spcPct val="150000"/>
              </a:lnSpc>
            </a:pPr>
            <a:r>
              <a:rPr lang="ar-SA" sz="3600" b="1" cap="all" spc="100" dirty="0">
                <a:effectLst>
                  <a:glow rad="127000">
                    <a:schemeClr val="bg1"/>
                  </a:glow>
                </a:effectLst>
                <a:latin typeface="IranNastaliq" pitchFamily="18" charset="0"/>
                <a:ea typeface="+mj-ea"/>
                <a:cs typeface="B Mitra" panose="00000400000000000000" pitchFamily="2" charset="-78"/>
              </a:rPr>
              <a:t>اِنَ فی ذلکَ لایاتٍ لقومٍ یَتَفَکَرونَ</a:t>
            </a:r>
            <a:endParaRPr lang="fa-IR" sz="3600" b="1" cap="all" spc="100" dirty="0">
              <a:effectLst>
                <a:glow rad="127000">
                  <a:schemeClr val="bg1"/>
                </a:glow>
              </a:effectLst>
              <a:latin typeface="IranNastaliq" pitchFamily="18" charset="0"/>
              <a:ea typeface="+mj-ea"/>
              <a:cs typeface="B Mitra" panose="00000400000000000000" pitchFamily="2" charset="-78"/>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7233" y="3429000"/>
            <a:ext cx="2899451" cy="3196947"/>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6684" y="3429000"/>
            <a:ext cx="2718830" cy="3208392"/>
          </a:xfrm>
          <a:prstGeom prst="rect">
            <a:avLst/>
          </a:prstGeom>
        </p:spPr>
      </p:pic>
    </p:spTree>
    <p:extLst>
      <p:ext uri="{BB962C8B-B14F-4D97-AF65-F5344CB8AC3E}">
        <p14:creationId xmlns:p14="http://schemas.microsoft.com/office/powerpoint/2010/main" val="127690871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mph" presetSubtype="0" fill="hold" grpId="1" nodeType="afterEffect">
                                  <p:stCondLst>
                                    <p:cond delay="0"/>
                                  </p:stCondLst>
                                  <p:iterate type="lt">
                                    <p:tmPct val="4000"/>
                                  </p:iterate>
                                  <p:childTnLst>
                                    <p:set>
                                      <p:cBhvr override="childStyle">
                                        <p:cTn id="12" dur="2500" fill="hold"/>
                                        <p:tgtEl>
                                          <p:spTgt spid="4"/>
                                        </p:tgtEl>
                                        <p:attrNameLst>
                                          <p:attrName>style.color</p:attrName>
                                        </p:attrNameLst>
                                      </p:cBhvr>
                                      <p:to>
                                        <p:clrVal>
                                          <a:srgbClr val="FF0000"/>
                                        </p:clrVal>
                                      </p:to>
                                    </p:set>
                                    <p:set>
                                      <p:cBhvr>
                                        <p:cTn id="13" dur="2500" fill="hold"/>
                                        <p:tgtEl>
                                          <p:spTgt spid="4"/>
                                        </p:tgtEl>
                                        <p:attrNameLst>
                                          <p:attrName>fillcolor</p:attrName>
                                        </p:attrNameLst>
                                      </p:cBhvr>
                                      <p:to>
                                        <p:clrVal>
                                          <a:srgbClr val="FF0000"/>
                                        </p:clrVal>
                                      </p:to>
                                    </p:set>
                                    <p:set>
                                      <p:cBhvr>
                                        <p:cTn id="14" dur="2500" fill="hold"/>
                                        <p:tgtEl>
                                          <p:spTgt spid="4"/>
                                        </p:tgtEl>
                                        <p:attrNameLst>
                                          <p:attrName>fill.type</p:attrName>
                                        </p:attrNameLst>
                                      </p:cBhvr>
                                      <p:to>
                                        <p:strVal val="solid"/>
                                      </p:to>
                                    </p:set>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6056" y="548680"/>
            <a:ext cx="3913657" cy="3124799"/>
          </a:xfrm>
          <a:prstGeom prst="rect">
            <a:avLst/>
          </a:prstGeom>
          <a:ln>
            <a:noFill/>
          </a:ln>
          <a:effectLst>
            <a:softEdge rad="112500"/>
          </a:effec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05206" y="1268760"/>
            <a:ext cx="3711664" cy="3159659"/>
          </a:xfrm>
          <a:prstGeom prst="rect">
            <a:avLst/>
          </a:prstGeom>
          <a:ln>
            <a:noFill/>
          </a:ln>
          <a:effectLst>
            <a:softEdge rad="112500"/>
          </a:effectLst>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t="-1" b="7054"/>
          <a:stretch/>
        </p:blipFill>
        <p:spPr>
          <a:xfrm>
            <a:off x="3732363" y="2023701"/>
            <a:ext cx="3509885" cy="3124798"/>
          </a:xfrm>
          <a:prstGeom prst="rect">
            <a:avLst/>
          </a:prstGeom>
          <a:ln>
            <a:noFill/>
          </a:ln>
          <a:effectLst>
            <a:softEdge rad="112500"/>
          </a:effectLst>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45305" y="3018696"/>
            <a:ext cx="3701220" cy="3180655"/>
          </a:xfrm>
          <a:prstGeom prst="rect">
            <a:avLst/>
          </a:prstGeom>
          <a:ln>
            <a:noFill/>
          </a:ln>
          <a:effectLst>
            <a:softEdge rad="112500"/>
          </a:effectLst>
        </p:spPr>
      </p:pic>
      <p:sp>
        <p:nvSpPr>
          <p:cNvPr id="2" name="TextBox 1"/>
          <p:cNvSpPr txBox="1"/>
          <p:nvPr/>
        </p:nvSpPr>
        <p:spPr>
          <a:xfrm>
            <a:off x="2051720" y="972849"/>
            <a:ext cx="6565785" cy="4154984"/>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just" rtl="1">
              <a:lnSpc>
                <a:spcPct val="150000"/>
              </a:lnSpc>
            </a:pPr>
            <a:r>
              <a:rPr lang="ar-SA" sz="4400" b="1" cap="all" spc="100" dirty="0">
                <a:solidFill>
                  <a:srgbClr val="C00000"/>
                </a:solidFill>
                <a:effectLst>
                  <a:glow rad="127000">
                    <a:schemeClr val="bg1"/>
                  </a:glow>
                </a:effectLst>
                <a:latin typeface="IranNastaliq" pitchFamily="18" charset="0"/>
                <a:ea typeface="+mj-ea"/>
                <a:cs typeface="B Mitra" panose="00000400000000000000" pitchFamily="2" charset="-78"/>
              </a:rPr>
              <a:t>انسان میتونه با درک و توجه به آیات و نشانه های خدا </a:t>
            </a:r>
            <a:r>
              <a:rPr lang="fa-IR" sz="4400" b="1" cap="all" spc="100" dirty="0">
                <a:solidFill>
                  <a:srgbClr val="C00000"/>
                </a:solidFill>
                <a:effectLst>
                  <a:glow rad="127000">
                    <a:schemeClr val="bg1"/>
                  </a:glow>
                </a:effectLst>
                <a:latin typeface="IranNastaliq" pitchFamily="18" charset="0"/>
                <a:ea typeface="+mj-ea"/>
                <a:cs typeface="B Mitra" panose="00000400000000000000" pitchFamily="2" charset="-78"/>
              </a:rPr>
              <a:t>عظمت خدا را</a:t>
            </a:r>
            <a:r>
              <a:rPr lang="fa-IR" sz="4400" b="1" cap="all" spc="100" dirty="0">
                <a:solidFill>
                  <a:srgbClr val="C00000"/>
                </a:solidFill>
                <a:effectLst>
                  <a:glow rad="127000">
                    <a:schemeClr val="bg1"/>
                  </a:glow>
                </a:effectLst>
                <a:latin typeface="IranNastaliq" pitchFamily="18" charset="0"/>
                <a:ea typeface="+mj-ea"/>
                <a:cs typeface="B Mitra" panose="00000400000000000000" pitchFamily="2" charset="-78"/>
              </a:rPr>
              <a:t> </a:t>
            </a:r>
            <a:r>
              <a:rPr lang="fa-IR" sz="4400" b="1" cap="all" spc="100" dirty="0">
                <a:solidFill>
                  <a:srgbClr val="C00000"/>
                </a:solidFill>
                <a:effectLst>
                  <a:glow rad="127000">
                    <a:schemeClr val="bg1"/>
                  </a:glow>
                </a:effectLst>
                <a:latin typeface="IranNastaliq" pitchFamily="18" charset="0"/>
                <a:ea typeface="+mj-ea"/>
                <a:cs typeface="B Mitra" panose="00000400000000000000" pitchFamily="2" charset="-78"/>
              </a:rPr>
              <a:t>ببینه و</a:t>
            </a:r>
            <a:r>
              <a:rPr lang="ar-SA" sz="4400" b="1" cap="all" spc="100" dirty="0">
                <a:solidFill>
                  <a:srgbClr val="C00000"/>
                </a:solidFill>
                <a:effectLst>
                  <a:glow rad="127000">
                    <a:schemeClr val="bg1"/>
                  </a:glow>
                </a:effectLst>
                <a:latin typeface="IranNastaliq" pitchFamily="18" charset="0"/>
                <a:ea typeface="+mj-ea"/>
                <a:cs typeface="B Mitra" panose="00000400000000000000" pitchFamily="2" charset="-78"/>
              </a:rPr>
              <a:t> </a:t>
            </a:r>
            <a:r>
              <a:rPr lang="ar-SA" sz="4400" b="1" cap="all" spc="100" dirty="0">
                <a:solidFill>
                  <a:srgbClr val="C00000"/>
                </a:solidFill>
                <a:effectLst>
                  <a:glow rad="127000">
                    <a:schemeClr val="bg1"/>
                  </a:glow>
                </a:effectLst>
                <a:latin typeface="IranNastaliq" pitchFamily="18" charset="0"/>
                <a:ea typeface="+mj-ea"/>
                <a:cs typeface="B Mitra" panose="00000400000000000000" pitchFamily="2" charset="-78"/>
              </a:rPr>
              <a:t>غیر از خدای بزرگ رو حقیر می</a:t>
            </a:r>
            <a:r>
              <a:rPr lang="fa-IR" sz="4400" b="1" cap="all" spc="100" dirty="0">
                <a:solidFill>
                  <a:srgbClr val="C00000"/>
                </a:solidFill>
                <a:effectLst>
                  <a:glow rad="127000">
                    <a:schemeClr val="bg1"/>
                  </a:glow>
                </a:effectLst>
                <a:latin typeface="IranNastaliq" pitchFamily="18" charset="0"/>
                <a:ea typeface="+mj-ea"/>
                <a:cs typeface="B Mitra" panose="00000400000000000000" pitchFamily="2" charset="-78"/>
              </a:rPr>
              <a:t> </a:t>
            </a:r>
            <a:r>
              <a:rPr lang="fa-IR" sz="4400" b="1" cap="all" spc="100" dirty="0">
                <a:solidFill>
                  <a:srgbClr val="C00000"/>
                </a:solidFill>
                <a:effectLst>
                  <a:glow rad="127000">
                    <a:schemeClr val="bg1"/>
                  </a:glow>
                </a:effectLst>
                <a:latin typeface="IranNastaliq" pitchFamily="18" charset="0"/>
                <a:ea typeface="+mj-ea"/>
                <a:cs typeface="B Mitra" panose="00000400000000000000" pitchFamily="2" charset="-78"/>
              </a:rPr>
              <a:t>ببینه</a:t>
            </a:r>
            <a:endParaRPr lang="en-US" sz="4400" b="1" cap="all" spc="100" dirty="0">
              <a:solidFill>
                <a:srgbClr val="C00000"/>
              </a:solidFill>
              <a:effectLst>
                <a:glow rad="127000">
                  <a:schemeClr val="bg1"/>
                </a:glow>
              </a:effectLst>
              <a:latin typeface="IranNastaliq" pitchFamily="18" charset="0"/>
              <a:ea typeface="+mj-ea"/>
              <a:cs typeface="B Mitra" panose="00000400000000000000" pitchFamily="2" charset="-78"/>
            </a:endParaRPr>
          </a:p>
        </p:txBody>
      </p:sp>
    </p:spTree>
    <p:extLst>
      <p:ext uri="{BB962C8B-B14F-4D97-AF65-F5344CB8AC3E}">
        <p14:creationId xmlns:p14="http://schemas.microsoft.com/office/powerpoint/2010/main" val="296587807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2" presetClass="entr" presetSubtype="8" fill="hold" nodeType="afterEffect">
                                  <p:stCondLst>
                                    <p:cond delay="150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1000" fill="hold"/>
                                        <p:tgtEl>
                                          <p:spTgt spid="4"/>
                                        </p:tgtEl>
                                        <p:attrNameLst>
                                          <p:attrName>ppt_x</p:attrName>
                                        </p:attrNameLst>
                                      </p:cBhvr>
                                      <p:tavLst>
                                        <p:tav tm="0">
                                          <p:val>
                                            <p:strVal val="0-#ppt_w/2"/>
                                          </p:val>
                                        </p:tav>
                                        <p:tav tm="100000">
                                          <p:val>
                                            <p:strVal val="#ppt_x"/>
                                          </p:val>
                                        </p:tav>
                                      </p:tavLst>
                                    </p:anim>
                                    <p:anim calcmode="lin" valueType="num">
                                      <p:cBhvr additive="base">
                                        <p:cTn id="18" dur="1000" fill="hold"/>
                                        <p:tgtEl>
                                          <p:spTgt spid="4"/>
                                        </p:tgtEl>
                                        <p:attrNameLst>
                                          <p:attrName>ppt_y</p:attrName>
                                        </p:attrNameLst>
                                      </p:cBhvr>
                                      <p:tavLst>
                                        <p:tav tm="0">
                                          <p:val>
                                            <p:strVal val="#ppt_y"/>
                                          </p:val>
                                        </p:tav>
                                        <p:tav tm="100000">
                                          <p:val>
                                            <p:strVal val="#ppt_y"/>
                                          </p:val>
                                        </p:tav>
                                      </p:tavLst>
                                    </p:anim>
                                  </p:childTnLst>
                                </p:cTn>
                              </p:par>
                            </p:childTnLst>
                          </p:cTn>
                        </p:par>
                        <p:par>
                          <p:cTn id="19" fill="hold">
                            <p:stCondLst>
                              <p:cond delay="4000"/>
                            </p:stCondLst>
                            <p:childTnLst>
                              <p:par>
                                <p:cTn id="20" presetID="2" presetClass="entr" presetSubtype="2" fill="hold" nodeType="afterEffect">
                                  <p:stCondLst>
                                    <p:cond delay="150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1000" fill="hold"/>
                                        <p:tgtEl>
                                          <p:spTgt spid="5"/>
                                        </p:tgtEl>
                                        <p:attrNameLst>
                                          <p:attrName>ppt_x</p:attrName>
                                        </p:attrNameLst>
                                      </p:cBhvr>
                                      <p:tavLst>
                                        <p:tav tm="0">
                                          <p:val>
                                            <p:strVal val="1+#ppt_w/2"/>
                                          </p:val>
                                        </p:tav>
                                        <p:tav tm="100000">
                                          <p:val>
                                            <p:strVal val="#ppt_x"/>
                                          </p:val>
                                        </p:tav>
                                      </p:tavLst>
                                    </p:anim>
                                    <p:anim calcmode="lin" valueType="num">
                                      <p:cBhvr additive="base">
                                        <p:cTn id="23" dur="1000" fill="hold"/>
                                        <p:tgtEl>
                                          <p:spTgt spid="5"/>
                                        </p:tgtEl>
                                        <p:attrNameLst>
                                          <p:attrName>ppt_y</p:attrName>
                                        </p:attrNameLst>
                                      </p:cBhvr>
                                      <p:tavLst>
                                        <p:tav tm="0">
                                          <p:val>
                                            <p:strVal val="#ppt_y"/>
                                          </p:val>
                                        </p:tav>
                                        <p:tav tm="100000">
                                          <p:val>
                                            <p:strVal val="#ppt_y"/>
                                          </p:val>
                                        </p:tav>
                                      </p:tavLst>
                                    </p:anim>
                                  </p:childTnLst>
                                </p:cTn>
                              </p:par>
                            </p:childTnLst>
                          </p:cTn>
                        </p:par>
                        <p:par>
                          <p:cTn id="24" fill="hold">
                            <p:stCondLst>
                              <p:cond delay="6500"/>
                            </p:stCondLst>
                            <p:childTnLst>
                              <p:par>
                                <p:cTn id="25" presetID="47" presetClass="entr" presetSubtype="0" fill="hold" nodeType="afterEffect">
                                  <p:stCondLst>
                                    <p:cond delay="150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800"/>
                                        <p:tgtEl>
                                          <p:spTgt spid="6"/>
                                        </p:tgtEl>
                                      </p:cBhvr>
                                    </p:animEffect>
                                    <p:anim calcmode="lin" valueType="num">
                                      <p:cBhvr>
                                        <p:cTn id="28" dur="800" fill="hold"/>
                                        <p:tgtEl>
                                          <p:spTgt spid="6"/>
                                        </p:tgtEl>
                                        <p:attrNameLst>
                                          <p:attrName>ppt_x</p:attrName>
                                        </p:attrNameLst>
                                      </p:cBhvr>
                                      <p:tavLst>
                                        <p:tav tm="0">
                                          <p:val>
                                            <p:strVal val="#ppt_x"/>
                                          </p:val>
                                        </p:tav>
                                        <p:tav tm="100000">
                                          <p:val>
                                            <p:strVal val="#ppt_x"/>
                                          </p:val>
                                        </p:tav>
                                      </p:tavLst>
                                    </p:anim>
                                    <p:anim calcmode="lin" valueType="num">
                                      <p:cBhvr>
                                        <p:cTn id="29" dur="8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07904" y="476672"/>
            <a:ext cx="5197257" cy="584775"/>
          </a:xfrm>
          <a:prstGeom prst="rect">
            <a:avLst/>
          </a:prstGeom>
        </p:spPr>
        <p:txBody>
          <a:bodyPr wrap="none">
            <a:spAutoFit/>
          </a:bodyPr>
          <a:lstStyle>
            <a:defPPr>
              <a:defRPr lang="en-US"/>
            </a:defPPr>
            <a:lvl1pPr>
              <a:defRPr sz="3200" cap="all" spc="100">
                <a:solidFill>
                  <a:srgbClr val="002060"/>
                </a:solidFill>
                <a:effectLst>
                  <a:glow rad="127000">
                    <a:schemeClr val="bg1"/>
                  </a:glow>
                </a:effectLst>
                <a:latin typeface="IranNastaliq" pitchFamily="18" charset="0"/>
                <a:ea typeface="+mj-ea"/>
                <a:cs typeface="B Titr" panose="00000700000000000000" pitchFamily="2" charset="-78"/>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fa-IR" dirty="0" smtClean="0"/>
              <a:t>تفکر در خلقت </a:t>
            </a:r>
            <a:r>
              <a:rPr lang="fa-IR" dirty="0"/>
              <a:t>آسمان ها و </a:t>
            </a:r>
            <a:r>
              <a:rPr lang="fa-IR" dirty="0" smtClean="0"/>
              <a:t>زمین:</a:t>
            </a:r>
            <a:endParaRPr lang="fa-IR" dirty="0"/>
          </a:p>
        </p:txBody>
      </p:sp>
      <p:pic>
        <p:nvPicPr>
          <p:cNvPr id="3" name="خلقت آسمان">
            <a:hlinkClick r:id="" action="ppaction://media"/>
          </p:cNvPr>
          <p:cNvPicPr>
            <a:picLocks noChangeAspect="1"/>
          </p:cNvPicPr>
          <p:nvPr>
            <a:videoFile r:link="rId1"/>
            <p:extLst>
              <p:ext uri="{DAA4B4D4-6D71-4841-9C94-3DE7FCFB9230}">
                <p14:media xmlns:p14="http://schemas.microsoft.com/office/powerpoint/2010/main" r:embed="rId2">
                  <p14:trim st="11618"/>
                </p14:media>
              </p:ext>
            </p:extLst>
          </p:nvPr>
        </p:nvPicPr>
        <p:blipFill rotWithShape="1">
          <a:blip r:embed="rId5"/>
          <a:srcRect l="11813" t="10500" r="11407" b="11801"/>
          <a:stretch/>
        </p:blipFill>
        <p:spPr>
          <a:xfrm>
            <a:off x="2051720" y="1916832"/>
            <a:ext cx="6704528" cy="3816424"/>
          </a:xfrm>
          <a:prstGeom prst="round2DiagRect">
            <a:avLst>
              <a:gd name="adj1" fmla="val 21758"/>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92297342"/>
      </p:ext>
    </p:extLst>
  </p:cSld>
  <p:clrMapOvr>
    <a:masterClrMapping/>
  </p:clrMapOvr>
  <p:transition spd="slow">
    <p:randomBar dir="vert"/>
  </p:transition>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4128" y="1052736"/>
            <a:ext cx="3029156" cy="302915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9952" y="1988840"/>
            <a:ext cx="3706185" cy="28063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32805" y="2805476"/>
            <a:ext cx="3351152" cy="29582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29660" y="3613291"/>
            <a:ext cx="3508853" cy="29807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Rectangle 6"/>
          <p:cNvSpPr/>
          <p:nvPr/>
        </p:nvSpPr>
        <p:spPr>
          <a:xfrm rot="19743594">
            <a:off x="1830796" y="3013125"/>
            <a:ext cx="7215437" cy="1200329"/>
          </a:xfrm>
          <a:prstGeom prst="rect">
            <a:avLst/>
          </a:prstGeom>
        </p:spPr>
        <p:txBody>
          <a:bodyPr wrap="none">
            <a:spAutoFit/>
          </a:bodyPr>
          <a:lstStyle/>
          <a:p>
            <a:r>
              <a:rPr lang="fa-IR" sz="7200" cap="all" spc="100" dirty="0">
                <a:solidFill>
                  <a:srgbClr val="FF0000"/>
                </a:solidFill>
                <a:effectLst>
                  <a:glow rad="127000">
                    <a:schemeClr val="bg1"/>
                  </a:glow>
                </a:effectLst>
                <a:latin typeface="IranNastaliq" pitchFamily="18" charset="0"/>
                <a:ea typeface="+mj-ea"/>
                <a:cs typeface="B Titr" panose="00000700000000000000" pitchFamily="2" charset="-78"/>
              </a:rPr>
              <a:t>تفکر در خلقت </a:t>
            </a:r>
            <a:r>
              <a:rPr lang="fa-IR" sz="7200" cap="all" spc="100" dirty="0" smtClean="0">
                <a:solidFill>
                  <a:srgbClr val="FF0000"/>
                </a:solidFill>
                <a:effectLst>
                  <a:glow rad="127000">
                    <a:schemeClr val="bg1"/>
                  </a:glow>
                </a:effectLst>
                <a:latin typeface="IranNastaliq" pitchFamily="18" charset="0"/>
                <a:ea typeface="+mj-ea"/>
                <a:cs typeface="B Titr" panose="00000700000000000000" pitchFamily="2" charset="-78"/>
              </a:rPr>
              <a:t>انسان:</a:t>
            </a:r>
            <a:endParaRPr lang="en-US" sz="7200" cap="all" spc="100" dirty="0">
              <a:solidFill>
                <a:srgbClr val="FF0000"/>
              </a:solidFill>
              <a:effectLst>
                <a:glow rad="127000">
                  <a:schemeClr val="bg1"/>
                </a:glow>
              </a:effectLst>
              <a:latin typeface="IranNastaliq" pitchFamily="18" charset="0"/>
              <a:ea typeface="+mj-ea"/>
              <a:cs typeface="B Titr" panose="00000700000000000000" pitchFamily="2" charset="-78"/>
            </a:endParaRPr>
          </a:p>
        </p:txBody>
      </p:sp>
    </p:spTree>
    <p:extLst>
      <p:ext uri="{BB962C8B-B14F-4D97-AF65-F5344CB8AC3E}">
        <p14:creationId xmlns:p14="http://schemas.microsoft.com/office/powerpoint/2010/main" val="397880007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31" presetClass="entr" presetSubtype="0" fill="hold" nodeType="afterEffect">
                                  <p:stCondLst>
                                    <p:cond delay="150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fltVal val="0"/>
                                          </p:val>
                                        </p:tav>
                                        <p:tav tm="100000">
                                          <p:val>
                                            <p:strVal val="#ppt_w"/>
                                          </p:val>
                                        </p:tav>
                                      </p:tavLst>
                                    </p:anim>
                                    <p:anim calcmode="lin" valueType="num">
                                      <p:cBhvr>
                                        <p:cTn id="15" dur="1000" fill="hold"/>
                                        <p:tgtEl>
                                          <p:spTgt spid="4"/>
                                        </p:tgtEl>
                                        <p:attrNameLst>
                                          <p:attrName>ppt_h</p:attrName>
                                        </p:attrNameLst>
                                      </p:cBhvr>
                                      <p:tavLst>
                                        <p:tav tm="0">
                                          <p:val>
                                            <p:fltVal val="0"/>
                                          </p:val>
                                        </p:tav>
                                        <p:tav tm="100000">
                                          <p:val>
                                            <p:strVal val="#ppt_h"/>
                                          </p:val>
                                        </p:tav>
                                      </p:tavLst>
                                    </p:anim>
                                    <p:anim calcmode="lin" valueType="num">
                                      <p:cBhvr>
                                        <p:cTn id="16" dur="1000" fill="hold"/>
                                        <p:tgtEl>
                                          <p:spTgt spid="4"/>
                                        </p:tgtEl>
                                        <p:attrNameLst>
                                          <p:attrName>style.rotation</p:attrName>
                                        </p:attrNameLst>
                                      </p:cBhvr>
                                      <p:tavLst>
                                        <p:tav tm="0">
                                          <p:val>
                                            <p:fltVal val="90"/>
                                          </p:val>
                                        </p:tav>
                                        <p:tav tm="100000">
                                          <p:val>
                                            <p:fltVal val="0"/>
                                          </p:val>
                                        </p:tav>
                                      </p:tavLst>
                                    </p:anim>
                                    <p:animEffect transition="in" filter="fade">
                                      <p:cBhvr>
                                        <p:cTn id="17" dur="1000"/>
                                        <p:tgtEl>
                                          <p:spTgt spid="4"/>
                                        </p:tgtEl>
                                      </p:cBhvr>
                                    </p:animEffect>
                                  </p:childTnLst>
                                </p:cTn>
                              </p:par>
                            </p:childTnLst>
                          </p:cTn>
                        </p:par>
                        <p:par>
                          <p:cTn id="18" fill="hold">
                            <p:stCondLst>
                              <p:cond delay="3500"/>
                            </p:stCondLst>
                            <p:childTnLst>
                              <p:par>
                                <p:cTn id="19" presetID="31" presetClass="entr" presetSubtype="0" fill="hold" nodeType="afterEffect">
                                  <p:stCondLst>
                                    <p:cond delay="150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90"/>
                                          </p:val>
                                        </p:tav>
                                        <p:tav tm="100000">
                                          <p:val>
                                            <p:fltVal val="0"/>
                                          </p:val>
                                        </p:tav>
                                      </p:tavLst>
                                    </p:anim>
                                    <p:animEffect transition="in" filter="fade">
                                      <p:cBhvr>
                                        <p:cTn id="24" dur="1000"/>
                                        <p:tgtEl>
                                          <p:spTgt spid="5"/>
                                        </p:tgtEl>
                                      </p:cBhvr>
                                    </p:animEffect>
                                  </p:childTnLst>
                                </p:cTn>
                              </p:par>
                            </p:childTnLst>
                          </p:cTn>
                        </p:par>
                        <p:par>
                          <p:cTn id="25" fill="hold">
                            <p:stCondLst>
                              <p:cond delay="6000"/>
                            </p:stCondLst>
                            <p:childTnLst>
                              <p:par>
                                <p:cTn id="26" presetID="31" presetClass="entr" presetSubtype="0" fill="hold" nodeType="afterEffect">
                                  <p:stCondLst>
                                    <p:cond delay="1500"/>
                                  </p:stCondLst>
                                  <p:childTnLst>
                                    <p:set>
                                      <p:cBhvr>
                                        <p:cTn id="27" dur="1" fill="hold">
                                          <p:stCondLst>
                                            <p:cond delay="0"/>
                                          </p:stCondLst>
                                        </p:cTn>
                                        <p:tgtEl>
                                          <p:spTgt spid="6"/>
                                        </p:tgtEl>
                                        <p:attrNameLst>
                                          <p:attrName>style.visibility</p:attrName>
                                        </p:attrNameLst>
                                      </p:cBhvr>
                                      <p:to>
                                        <p:strVal val="visible"/>
                                      </p:to>
                                    </p:set>
                                    <p:anim calcmode="lin" valueType="num">
                                      <p:cBhvr>
                                        <p:cTn id="28" dur="1000" fill="hold"/>
                                        <p:tgtEl>
                                          <p:spTgt spid="6"/>
                                        </p:tgtEl>
                                        <p:attrNameLst>
                                          <p:attrName>ppt_w</p:attrName>
                                        </p:attrNameLst>
                                      </p:cBhvr>
                                      <p:tavLst>
                                        <p:tav tm="0">
                                          <p:val>
                                            <p:fltVal val="0"/>
                                          </p:val>
                                        </p:tav>
                                        <p:tav tm="100000">
                                          <p:val>
                                            <p:strVal val="#ppt_w"/>
                                          </p:val>
                                        </p:tav>
                                      </p:tavLst>
                                    </p:anim>
                                    <p:anim calcmode="lin" valueType="num">
                                      <p:cBhvr>
                                        <p:cTn id="29" dur="1000" fill="hold"/>
                                        <p:tgtEl>
                                          <p:spTgt spid="6"/>
                                        </p:tgtEl>
                                        <p:attrNameLst>
                                          <p:attrName>ppt_h</p:attrName>
                                        </p:attrNameLst>
                                      </p:cBhvr>
                                      <p:tavLst>
                                        <p:tav tm="0">
                                          <p:val>
                                            <p:fltVal val="0"/>
                                          </p:val>
                                        </p:tav>
                                        <p:tav tm="100000">
                                          <p:val>
                                            <p:strVal val="#ppt_h"/>
                                          </p:val>
                                        </p:tav>
                                      </p:tavLst>
                                    </p:anim>
                                    <p:anim calcmode="lin" valueType="num">
                                      <p:cBhvr>
                                        <p:cTn id="30" dur="1000" fill="hold"/>
                                        <p:tgtEl>
                                          <p:spTgt spid="6"/>
                                        </p:tgtEl>
                                        <p:attrNameLst>
                                          <p:attrName>style.rotation</p:attrName>
                                        </p:attrNameLst>
                                      </p:cBhvr>
                                      <p:tavLst>
                                        <p:tav tm="0">
                                          <p:val>
                                            <p:fltVal val="90"/>
                                          </p:val>
                                        </p:tav>
                                        <p:tav tm="100000">
                                          <p:val>
                                            <p:fltVal val="0"/>
                                          </p:val>
                                        </p:tav>
                                      </p:tavLst>
                                    </p:anim>
                                    <p:animEffect transition="in" filter="fade">
                                      <p:cBhvr>
                                        <p:cTn id="3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077438" y="332656"/>
            <a:ext cx="2693366" cy="769441"/>
          </a:xfrm>
          <a:prstGeom prst="rect">
            <a:avLst/>
          </a:prstGeom>
        </p:spPr>
        <p:txBody>
          <a:bodyPr wrap="none">
            <a:spAutoFit/>
          </a:bodyPr>
          <a:lstStyle/>
          <a:p>
            <a:r>
              <a:rPr lang="fa-IR" sz="4400" cap="all" spc="100" dirty="0">
                <a:solidFill>
                  <a:srgbClr val="002060"/>
                </a:solidFill>
                <a:effectLst>
                  <a:glow rad="127000">
                    <a:schemeClr val="bg1"/>
                  </a:glow>
                </a:effectLst>
                <a:latin typeface="IranNastaliq" pitchFamily="18" charset="0"/>
                <a:ea typeface="+mj-ea"/>
                <a:cs typeface="B Titr" panose="00000700000000000000" pitchFamily="2" charset="-78"/>
              </a:rPr>
              <a:t>خلقت انسان</a:t>
            </a:r>
          </a:p>
        </p:txBody>
      </p:sp>
      <p:pic>
        <p:nvPicPr>
          <p:cNvPr id="4" name="خلقت انسان1">
            <a:hlinkClick r:id="" action="ppaction://media"/>
          </p:cNvPr>
          <p:cNvPicPr>
            <a:picLocks noChangeAspect="1"/>
          </p:cNvPicPr>
          <p:nvPr>
            <a:videoFile r:link="rId1"/>
            <p:extLst>
              <p:ext uri="{DAA4B4D4-6D71-4841-9C94-3DE7FCFB9230}">
                <p14:media xmlns:p14="http://schemas.microsoft.com/office/powerpoint/2010/main" r:embed="rId2">
                  <p14:trim st="7973" end="10763"/>
                </p14:media>
              </p:ext>
            </p:extLst>
          </p:nvPr>
        </p:nvPicPr>
        <p:blipFill rotWithShape="1">
          <a:blip r:embed="rId5"/>
          <a:srcRect l="7370" r="5576"/>
          <a:stretch>
            <a:fillRect/>
          </a:stretch>
        </p:blipFill>
        <p:spPr>
          <a:xfrm>
            <a:off x="1907704" y="1196752"/>
            <a:ext cx="7032835" cy="45442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05480244"/>
      </p:ext>
    </p:extLst>
  </p:cSld>
  <p:clrMapOvr>
    <a:masterClrMapping/>
  </p:clrMapOvr>
  <p:transition spd="slow">
    <p:randomBar dir="vert"/>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9712" y="1916832"/>
            <a:ext cx="2435594" cy="3573016"/>
          </a:xfrm>
          <a:prstGeom prst="rect">
            <a:avLst/>
          </a:prstGeom>
        </p:spPr>
      </p:pic>
      <p:sp>
        <p:nvSpPr>
          <p:cNvPr id="3" name="Rectangle 2"/>
          <p:cNvSpPr/>
          <p:nvPr/>
        </p:nvSpPr>
        <p:spPr>
          <a:xfrm>
            <a:off x="4618125" y="721633"/>
            <a:ext cx="4362595" cy="5632311"/>
          </a:xfrm>
          <a:prstGeom prst="rect">
            <a:avLst/>
          </a:prstGeom>
          <a:solidFill>
            <a:schemeClr val="tx1">
              <a:alpha val="48000"/>
            </a:schemeClr>
          </a:solidFill>
        </p:spPr>
        <p:txBody>
          <a:bodyPr wrap="square">
            <a:spAutoFit/>
          </a:bodyPr>
          <a:lstStyle/>
          <a:p>
            <a:pPr algn="justLow" rtl="1">
              <a:spcAft>
                <a:spcPts val="0"/>
              </a:spcAft>
            </a:pPr>
            <a:r>
              <a:rPr lang="fa-IR" sz="2000" b="1" cap="all" spc="100" dirty="0">
                <a:effectLst>
                  <a:glow rad="127000">
                    <a:schemeClr val="bg1"/>
                  </a:glow>
                </a:effectLst>
                <a:latin typeface="IranNastaliq" pitchFamily="18" charset="0"/>
                <a:ea typeface="+mj-ea"/>
                <a:cs typeface="B Mitra" panose="00000400000000000000" pitchFamily="2" charset="-78"/>
              </a:rPr>
              <a:t>به </a:t>
            </a:r>
            <a:r>
              <a:rPr lang="fa-IR" sz="2000" b="1" cap="all" spc="100" dirty="0">
                <a:effectLst>
                  <a:glow rad="127000">
                    <a:schemeClr val="bg1"/>
                  </a:glow>
                </a:effectLst>
                <a:latin typeface="IranNastaliq" pitchFamily="18" charset="0"/>
                <a:ea typeface="+mj-ea"/>
                <a:cs typeface="B Mitra" panose="00000400000000000000" pitchFamily="2" charset="-78"/>
              </a:rPr>
              <a:t>اين كوه ها كه از سنگ و خاك پديد آمده بنگر. غافلان پنداشته‏‌اند كه آنها زايد و بى‏‌مصرفند، حال آنكه سود فراوان دارند.</a:t>
            </a:r>
            <a:endParaRPr lang="en-US" sz="2000" b="1" cap="all" spc="100" dirty="0">
              <a:effectLst>
                <a:glow rad="127000">
                  <a:schemeClr val="bg1"/>
                </a:glow>
              </a:effectLst>
              <a:latin typeface="IranNastaliq" pitchFamily="18" charset="0"/>
              <a:ea typeface="+mj-ea"/>
              <a:cs typeface="B Mitra" panose="00000400000000000000" pitchFamily="2" charset="-78"/>
            </a:endParaRPr>
          </a:p>
          <a:p>
            <a:pPr algn="justLow" rtl="1">
              <a:spcAft>
                <a:spcPts val="0"/>
              </a:spcAft>
            </a:pPr>
            <a:r>
              <a:rPr lang="en-US" sz="2000" b="1" cap="all" spc="100" dirty="0">
                <a:effectLst>
                  <a:glow rad="127000">
                    <a:schemeClr val="bg1"/>
                  </a:glow>
                </a:effectLst>
                <a:latin typeface="IranNastaliq" pitchFamily="18" charset="0"/>
                <a:ea typeface="+mj-ea"/>
                <a:cs typeface="B Mitra" panose="00000400000000000000" pitchFamily="2" charset="-78"/>
              </a:rPr>
              <a:t> </a:t>
            </a:r>
          </a:p>
          <a:p>
            <a:pPr algn="justLow" rtl="1">
              <a:spcAft>
                <a:spcPts val="0"/>
              </a:spcAft>
            </a:pPr>
            <a:r>
              <a:rPr lang="fa-IR" sz="2000" b="1" cap="all" spc="100" dirty="0">
                <a:effectLst>
                  <a:glow rad="127000">
                    <a:schemeClr val="bg1"/>
                  </a:glow>
                </a:effectLst>
                <a:latin typeface="IranNastaliq" pitchFamily="18" charset="0"/>
                <a:ea typeface="+mj-ea"/>
                <a:cs typeface="B Mitra" panose="00000400000000000000" pitchFamily="2" charset="-78"/>
              </a:rPr>
              <a:t>برف بالاى كوه ها مى‏‌نشيند تا آنان كه به آن محتاجند از آن بهره برند  و از آنچه كه ذوب مى‏‌شود چشمه‏‌ساران پر آب، مى‏‌جوشد چشمه‏‌ها، رودها و جويبارها پديد مى‌‏آيند. در نتيجه در كوه ها انواع رويندگان و گياهان دارويى كه در دشت نمى‏‌رويد ، مى‌‏رويد.</a:t>
            </a:r>
            <a:endParaRPr lang="en-US" sz="2000" b="1" cap="all" spc="100" dirty="0">
              <a:effectLst>
                <a:glow rad="127000">
                  <a:schemeClr val="bg1"/>
                </a:glow>
              </a:effectLst>
              <a:latin typeface="IranNastaliq" pitchFamily="18" charset="0"/>
              <a:ea typeface="+mj-ea"/>
              <a:cs typeface="B Mitra" panose="00000400000000000000" pitchFamily="2" charset="-78"/>
            </a:endParaRPr>
          </a:p>
          <a:p>
            <a:pPr algn="justLow" rtl="1">
              <a:spcAft>
                <a:spcPts val="0"/>
              </a:spcAft>
            </a:pPr>
            <a:r>
              <a:rPr lang="en-US" sz="2000" b="1" cap="all" spc="100" dirty="0">
                <a:effectLst>
                  <a:glow rad="127000">
                    <a:schemeClr val="bg1"/>
                  </a:glow>
                </a:effectLst>
                <a:latin typeface="IranNastaliq" pitchFamily="18" charset="0"/>
                <a:ea typeface="+mj-ea"/>
                <a:cs typeface="B Mitra" panose="00000400000000000000" pitchFamily="2" charset="-78"/>
              </a:rPr>
              <a:t> </a:t>
            </a:r>
          </a:p>
          <a:p>
            <a:pPr algn="justLow" rtl="1">
              <a:spcAft>
                <a:spcPts val="0"/>
              </a:spcAft>
            </a:pPr>
            <a:r>
              <a:rPr lang="fa-IR" sz="2000" b="1" cap="all" spc="100" dirty="0">
                <a:effectLst>
                  <a:glow rad="127000">
                    <a:schemeClr val="bg1"/>
                  </a:glow>
                </a:effectLst>
                <a:latin typeface="IranNastaliq" pitchFamily="18" charset="0"/>
                <a:ea typeface="+mj-ea"/>
                <a:cs typeface="B Mitra" panose="00000400000000000000" pitchFamily="2" charset="-78"/>
              </a:rPr>
              <a:t>غارها و دره‏‌هايى در آنهاست كه حيوانات وحشى و درندگان موذى را پناه داده. </a:t>
            </a:r>
            <a:endParaRPr lang="en-US" sz="2000" b="1" cap="all" spc="100" dirty="0">
              <a:effectLst>
                <a:glow rad="127000">
                  <a:schemeClr val="bg1"/>
                </a:glow>
              </a:effectLst>
              <a:latin typeface="IranNastaliq" pitchFamily="18" charset="0"/>
              <a:ea typeface="+mj-ea"/>
              <a:cs typeface="B Mitra" panose="00000400000000000000" pitchFamily="2" charset="-78"/>
            </a:endParaRPr>
          </a:p>
          <a:p>
            <a:pPr algn="justLow" rtl="1">
              <a:spcAft>
                <a:spcPts val="0"/>
              </a:spcAft>
            </a:pPr>
            <a:r>
              <a:rPr lang="en-US" sz="2000" b="1" cap="all" spc="100" dirty="0">
                <a:effectLst>
                  <a:glow rad="127000">
                    <a:schemeClr val="bg1"/>
                  </a:glow>
                </a:effectLst>
                <a:latin typeface="IranNastaliq" pitchFamily="18" charset="0"/>
                <a:ea typeface="+mj-ea"/>
                <a:cs typeface="B Mitra" panose="00000400000000000000" pitchFamily="2" charset="-78"/>
              </a:rPr>
              <a:t> </a:t>
            </a:r>
          </a:p>
          <a:p>
            <a:pPr algn="justLow" rtl="1">
              <a:spcAft>
                <a:spcPts val="0"/>
              </a:spcAft>
            </a:pPr>
            <a:r>
              <a:rPr lang="fa-IR" sz="2000" b="1" cap="all" spc="100" dirty="0">
                <a:effectLst>
                  <a:glow rad="127000">
                    <a:schemeClr val="bg1"/>
                  </a:glow>
                </a:effectLst>
                <a:latin typeface="IranNastaliq" pitchFamily="18" charset="0"/>
                <a:ea typeface="+mj-ea"/>
                <a:cs typeface="B Mitra" panose="00000400000000000000" pitchFamily="2" charset="-78"/>
              </a:rPr>
              <a:t>مردم از كوه ، در برابر دشمنانشان دژها و قلعه‏‌هاى سخت و محكم مى‏‌سازند. و از سنگ هاى آن براى به كارگيرى در ساختمان ها و ساخت سنگ آسياب استفاده مى‌‏كنند</a:t>
            </a:r>
            <a:endParaRPr lang="en-US" sz="2000" b="1" cap="all" spc="100" dirty="0">
              <a:effectLst>
                <a:glow rad="127000">
                  <a:schemeClr val="bg1"/>
                </a:glow>
              </a:effectLst>
              <a:latin typeface="IranNastaliq" pitchFamily="18" charset="0"/>
              <a:ea typeface="+mj-ea"/>
              <a:cs typeface="B Mitra" panose="00000400000000000000" pitchFamily="2" charset="-78"/>
            </a:endParaRPr>
          </a:p>
        </p:txBody>
      </p:sp>
      <p:sp>
        <p:nvSpPr>
          <p:cNvPr id="4" name="Rectangle 3"/>
          <p:cNvSpPr/>
          <p:nvPr/>
        </p:nvSpPr>
        <p:spPr>
          <a:xfrm>
            <a:off x="5522028" y="78631"/>
            <a:ext cx="2273379" cy="646331"/>
          </a:xfrm>
          <a:prstGeom prst="rect">
            <a:avLst/>
          </a:prstGeom>
        </p:spPr>
        <p:txBody>
          <a:bodyPr wrap="none">
            <a:spAutoFit/>
          </a:bodyPr>
          <a:lstStyle/>
          <a:p>
            <a:r>
              <a:rPr lang="fa-IR" sz="3600" cap="all" spc="100" dirty="0">
                <a:solidFill>
                  <a:srgbClr val="002060"/>
                </a:solidFill>
                <a:effectLst>
                  <a:glow rad="127000">
                    <a:schemeClr val="bg1"/>
                  </a:glow>
                </a:effectLst>
                <a:latin typeface="IranNastaliq" pitchFamily="18" charset="0"/>
                <a:ea typeface="+mj-ea"/>
                <a:cs typeface="B Titr" panose="00000700000000000000" pitchFamily="2" charset="-78"/>
              </a:rPr>
              <a:t>خلقت کوهها</a:t>
            </a:r>
          </a:p>
        </p:txBody>
      </p:sp>
      <p:sp>
        <p:nvSpPr>
          <p:cNvPr id="5" name="Rectangle 4"/>
          <p:cNvSpPr/>
          <p:nvPr/>
        </p:nvSpPr>
        <p:spPr>
          <a:xfrm>
            <a:off x="2121098" y="1412776"/>
            <a:ext cx="2292615" cy="400110"/>
          </a:xfrm>
          <a:prstGeom prst="rect">
            <a:avLst/>
          </a:prstGeom>
        </p:spPr>
        <p:txBody>
          <a:bodyPr wrap="none">
            <a:spAutoFit/>
          </a:bodyPr>
          <a:lstStyle/>
          <a:p>
            <a:r>
              <a:rPr lang="fa-IR" sz="2000" cap="all" spc="100" dirty="0">
                <a:solidFill>
                  <a:srgbClr val="002060"/>
                </a:solidFill>
                <a:effectLst>
                  <a:glow rad="127000">
                    <a:schemeClr val="bg1"/>
                  </a:glow>
                </a:effectLst>
                <a:latin typeface="IranNastaliq" pitchFamily="18" charset="0"/>
                <a:ea typeface="+mj-ea"/>
                <a:cs typeface="B Titr" panose="00000700000000000000" pitchFamily="2" charset="-78"/>
              </a:rPr>
              <a:t>فرازی از کتاب زیبای</a:t>
            </a:r>
          </a:p>
        </p:txBody>
      </p:sp>
    </p:spTree>
    <p:extLst>
      <p:ext uri="{BB962C8B-B14F-4D97-AF65-F5344CB8AC3E}">
        <p14:creationId xmlns:p14="http://schemas.microsoft.com/office/powerpoint/2010/main" val="3053594041"/>
      </p:ext>
    </p:extLst>
  </p:cSld>
  <p:clrMapOvr>
    <a:masterClrMapping/>
  </p:clrMapOvr>
  <mc:AlternateContent xmlns:mc="http://schemas.openxmlformats.org/markup-compatibility/2006">
    <mc:Choice xmlns:p15="http://schemas.microsoft.com/office/powerpoint/2012/main" Requires="p15">
      <p:transition spd="slow">
        <p15:prstTrans prst="fallOve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1000"/>
                                        <p:tgtEl>
                                          <p:spTgt spid="2"/>
                                        </p:tgtEl>
                                      </p:cBhvr>
                                    </p:animEffect>
                                  </p:childTnLst>
                                </p:cTn>
                              </p:par>
                            </p:childTnLst>
                          </p:cTn>
                        </p:par>
                        <p:par>
                          <p:cTn id="8" fill="hold">
                            <p:stCondLst>
                              <p:cond delay="1000"/>
                            </p:stCondLst>
                            <p:childTnLst>
                              <p:par>
                                <p:cTn id="9" presetID="22" presetClass="entr" presetSubtype="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1000"/>
                                        <p:tgtEl>
                                          <p:spTgt spid="5"/>
                                        </p:tgtEl>
                                      </p:cBhvr>
                                    </p:animEffect>
                                  </p:childTnLst>
                                </p:cTn>
                              </p:par>
                            </p:childTnLst>
                          </p:cTn>
                        </p:par>
                        <p:par>
                          <p:cTn id="12" fill="hold">
                            <p:stCondLst>
                              <p:cond delay="2000"/>
                            </p:stCondLst>
                            <p:childTnLst>
                              <p:par>
                                <p:cTn id="13" presetID="22" presetClass="entr" presetSubtype="4"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1000"/>
                                        <p:tgtEl>
                                          <p:spTgt spid="4"/>
                                        </p:tgtEl>
                                      </p:cBhvr>
                                    </p:animEffect>
                                  </p:childTnLst>
                                </p:cTn>
                              </p:par>
                            </p:childTnLst>
                          </p:cTn>
                        </p:par>
                        <p:par>
                          <p:cTn id="16" fill="hold">
                            <p:stCondLst>
                              <p:cond delay="3000"/>
                            </p:stCondLst>
                            <p:childTnLst>
                              <p:par>
                                <p:cTn id="17" presetID="22" presetClass="entr" presetSubtype="1" fill="hold" grpId="0" nodeType="afterEffect">
                                  <p:stCondLst>
                                    <p:cond delay="0"/>
                                  </p:stCondLst>
                                  <p:childTnLst>
                                    <p:set>
                                      <p:cBhvr>
                                        <p:cTn id="18" dur="1" fill="hold">
                                          <p:stCondLst>
                                            <p:cond delay="0"/>
                                          </p:stCondLst>
                                        </p:cTn>
                                        <p:tgtEl>
                                          <p:spTgt spid="3">
                                            <p:bg/>
                                          </p:spTgt>
                                        </p:tgtEl>
                                        <p:attrNameLst>
                                          <p:attrName>style.visibility</p:attrName>
                                        </p:attrNameLst>
                                      </p:cBhvr>
                                      <p:to>
                                        <p:strVal val="visible"/>
                                      </p:to>
                                    </p:set>
                                    <p:animEffect transition="in" filter="wipe(up)">
                                      <p:cBhvr>
                                        <p:cTn id="19" dur="1000"/>
                                        <p:tgtEl>
                                          <p:spTgt spid="3">
                                            <p:bg/>
                                          </p:spTgt>
                                        </p:tgtEl>
                                      </p:cBhvr>
                                    </p:animEffect>
                                  </p:childTnLst>
                                </p:cTn>
                              </p:par>
                            </p:childTnLst>
                          </p:cTn>
                        </p:par>
                        <p:par>
                          <p:cTn id="20" fill="hold">
                            <p:stCondLst>
                              <p:cond delay="4000"/>
                            </p:stCondLst>
                            <p:childTnLst>
                              <p:par>
                                <p:cTn id="21" presetID="22" presetClass="entr" presetSubtype="1" fill="hold" grpId="0" nodeType="after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wipe(up)">
                                      <p:cBhvr>
                                        <p:cTn id="23" dur="1000"/>
                                        <p:tgtEl>
                                          <p:spTgt spid="3">
                                            <p:txEl>
                                              <p:pRg st="0" end="0"/>
                                            </p:txEl>
                                          </p:spTgt>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Effect transition="in" filter="wipe(up)">
                                      <p:cBhvr>
                                        <p:cTn id="26" dur="500"/>
                                        <p:tgtEl>
                                          <p:spTgt spid="3">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wipe(up)">
                                      <p:cBhvr>
                                        <p:cTn id="31" dur="500"/>
                                        <p:tgtEl>
                                          <p:spTgt spid="3">
                                            <p:txEl>
                                              <p:pRg st="2" end="2"/>
                                            </p:txEl>
                                          </p:spTgt>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wipe(up)">
                                      <p:cBhvr>
                                        <p:cTn id="34" dur="5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wipe(up)">
                                      <p:cBhvr>
                                        <p:cTn id="39" dur="500"/>
                                        <p:tgtEl>
                                          <p:spTgt spid="3">
                                            <p:txEl>
                                              <p:pRg st="4" end="4"/>
                                            </p:txEl>
                                          </p:spTgt>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wipe(up)">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wipe(up)">
                                      <p:cBhvr>
                                        <p:cTn id="4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2858" y="788769"/>
            <a:ext cx="3296678" cy="268234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44098" y="2849481"/>
            <a:ext cx="3131839" cy="31430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r="5292" b="14786"/>
          <a:stretch/>
        </p:blipFill>
        <p:spPr>
          <a:xfrm>
            <a:off x="5227366" y="835474"/>
            <a:ext cx="3672835" cy="274590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83180" y="3306436"/>
            <a:ext cx="3563888" cy="325300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Rectangle 2"/>
          <p:cNvSpPr/>
          <p:nvPr/>
        </p:nvSpPr>
        <p:spPr>
          <a:xfrm rot="2357252">
            <a:off x="1407909" y="2996952"/>
            <a:ext cx="7402989" cy="1200329"/>
          </a:xfrm>
          <a:prstGeom prst="rect">
            <a:avLst/>
          </a:prstGeom>
        </p:spPr>
        <p:txBody>
          <a:bodyPr wrap="none">
            <a:spAutoFit/>
          </a:bodyPr>
          <a:lstStyle/>
          <a:p>
            <a:r>
              <a:rPr lang="fa-IR" sz="7200" cap="all" spc="100" dirty="0">
                <a:solidFill>
                  <a:srgbClr val="FF0000"/>
                </a:solidFill>
                <a:effectLst>
                  <a:glow rad="127000">
                    <a:schemeClr val="bg1"/>
                  </a:glow>
                </a:effectLst>
                <a:latin typeface="IranNastaliq" pitchFamily="18" charset="0"/>
                <a:ea typeface="+mj-ea"/>
                <a:cs typeface="B Titr" panose="00000700000000000000" pitchFamily="2" charset="-78"/>
              </a:rPr>
              <a:t>تفکر در مخلوقات </a:t>
            </a:r>
            <a:r>
              <a:rPr lang="fa-IR" sz="7200" cap="all" spc="100" dirty="0" smtClean="0">
                <a:solidFill>
                  <a:srgbClr val="FF0000"/>
                </a:solidFill>
                <a:effectLst>
                  <a:glow rad="127000">
                    <a:schemeClr val="bg1"/>
                  </a:glow>
                </a:effectLst>
                <a:latin typeface="IranNastaliq" pitchFamily="18" charset="0"/>
                <a:ea typeface="+mj-ea"/>
                <a:cs typeface="B Titr" panose="00000700000000000000" pitchFamily="2" charset="-78"/>
              </a:rPr>
              <a:t>خدا</a:t>
            </a:r>
            <a:endParaRPr lang="en-US" sz="7200" cap="all" spc="100" dirty="0">
              <a:solidFill>
                <a:srgbClr val="FF0000"/>
              </a:solidFill>
              <a:effectLst>
                <a:glow rad="127000">
                  <a:schemeClr val="bg1"/>
                </a:glow>
              </a:effectLst>
              <a:latin typeface="IranNastaliq" pitchFamily="18" charset="0"/>
              <a:ea typeface="+mj-ea"/>
              <a:cs typeface="B Titr" panose="00000700000000000000" pitchFamily="2" charset="-78"/>
            </a:endParaRPr>
          </a:p>
        </p:txBody>
      </p:sp>
    </p:spTree>
    <p:extLst>
      <p:ext uri="{BB962C8B-B14F-4D97-AF65-F5344CB8AC3E}">
        <p14:creationId xmlns:p14="http://schemas.microsoft.com/office/powerpoint/2010/main" val="1166461649"/>
      </p:ext>
    </p:extLst>
  </p:cSld>
  <p:clrMapOvr>
    <a:masterClrMapping/>
  </p:clrMapOvr>
  <mc:AlternateContent xmlns:mc="http://schemas.openxmlformats.org/markup-compatibility/2006">
    <mc:Choice xmlns:p14="http://schemas.microsoft.com/office/powerpoint/2010/main" Requires="p14">
      <p:transition spd="slow">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1000"/>
                                        <p:tgtEl>
                                          <p:spTgt spid="3"/>
                                        </p:tgtEl>
                                      </p:cBhvr>
                                    </p:animEffect>
                                  </p:childTnLst>
                                </p:cTn>
                              </p:par>
                            </p:childTnLst>
                          </p:cTn>
                        </p:par>
                        <p:par>
                          <p:cTn id="8" fill="hold">
                            <p:stCondLst>
                              <p:cond delay="1000"/>
                            </p:stCondLst>
                            <p:childTnLst>
                              <p:par>
                                <p:cTn id="9" presetID="21"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heel(1)">
                                      <p:cBhvr>
                                        <p:cTn id="11" dur="1000"/>
                                        <p:tgtEl>
                                          <p:spTgt spid="2"/>
                                        </p:tgtEl>
                                      </p:cBhvr>
                                    </p:animEffect>
                                  </p:childTnLst>
                                </p:cTn>
                              </p:par>
                            </p:childTnLst>
                          </p:cTn>
                        </p:par>
                        <p:par>
                          <p:cTn id="12" fill="hold">
                            <p:stCondLst>
                              <p:cond delay="2000"/>
                            </p:stCondLst>
                            <p:childTnLst>
                              <p:par>
                                <p:cTn id="13" presetID="21" presetClass="entr" presetSubtype="1"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heel(1)">
                                      <p:cBhvr>
                                        <p:cTn id="15" dur="1000"/>
                                        <p:tgtEl>
                                          <p:spTgt spid="4"/>
                                        </p:tgtEl>
                                      </p:cBhvr>
                                    </p:animEffect>
                                  </p:childTnLst>
                                </p:cTn>
                              </p:par>
                            </p:childTnLst>
                          </p:cTn>
                        </p:par>
                        <p:par>
                          <p:cTn id="16" fill="hold">
                            <p:stCondLst>
                              <p:cond delay="3000"/>
                            </p:stCondLst>
                            <p:childTnLst>
                              <p:par>
                                <p:cTn id="17" presetID="21" presetClass="entr" presetSubtype="1"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heel(1)">
                                      <p:cBhvr>
                                        <p:cTn id="19" dur="1000"/>
                                        <p:tgtEl>
                                          <p:spTgt spid="5"/>
                                        </p:tgtEl>
                                      </p:cBhvr>
                                    </p:animEffect>
                                  </p:childTnLst>
                                </p:cTn>
                              </p:par>
                            </p:childTnLst>
                          </p:cTn>
                        </p:par>
                        <p:par>
                          <p:cTn id="20" fill="hold">
                            <p:stCondLst>
                              <p:cond delay="4000"/>
                            </p:stCondLst>
                            <p:childTnLst>
                              <p:par>
                                <p:cTn id="21" presetID="21" presetClass="entr" presetSubtype="1"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heel(1)">
                                      <p:cBhvr>
                                        <p:cTn id="2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662161" y="348221"/>
            <a:ext cx="5163593" cy="523220"/>
          </a:xfrm>
          <a:prstGeom prst="rect">
            <a:avLst/>
          </a:prstGeom>
        </p:spPr>
        <p:txBody>
          <a:bodyPr wrap="none">
            <a:spAutoFit/>
          </a:bodyPr>
          <a:lstStyle/>
          <a:p>
            <a:r>
              <a:rPr lang="fa-IR" sz="2800" cap="all" spc="100" dirty="0">
                <a:solidFill>
                  <a:srgbClr val="002060"/>
                </a:solidFill>
                <a:effectLst>
                  <a:glow rad="127000">
                    <a:schemeClr val="bg1"/>
                  </a:glow>
                </a:effectLst>
                <a:latin typeface="IranNastaliq" pitchFamily="18" charset="0"/>
                <a:ea typeface="+mj-ea"/>
                <a:cs typeface="B Titr" panose="00000700000000000000" pitchFamily="2" charset="-78"/>
              </a:rPr>
              <a:t>چکار کنیم که خدا از ما </a:t>
            </a:r>
            <a:r>
              <a:rPr lang="fa-IR" sz="2800" cap="all" spc="100" dirty="0">
                <a:solidFill>
                  <a:srgbClr val="FF0000"/>
                </a:solidFill>
                <a:effectLst>
                  <a:glow rad="127000">
                    <a:schemeClr val="bg1"/>
                  </a:glow>
                </a:effectLst>
                <a:latin typeface="IranNastaliq" pitchFamily="18" charset="0"/>
                <a:ea typeface="+mj-ea"/>
                <a:cs typeface="B Titr" panose="00000700000000000000" pitchFamily="2" charset="-78"/>
              </a:rPr>
              <a:t>دلبری</a:t>
            </a:r>
            <a:r>
              <a:rPr lang="fa-IR" sz="2800" cap="all" spc="100" dirty="0">
                <a:solidFill>
                  <a:srgbClr val="002060"/>
                </a:solidFill>
                <a:effectLst>
                  <a:glow rad="127000">
                    <a:schemeClr val="bg1"/>
                  </a:glow>
                </a:effectLst>
                <a:latin typeface="IranNastaliq" pitchFamily="18" charset="0"/>
                <a:ea typeface="+mj-ea"/>
                <a:cs typeface="B Titr" panose="00000700000000000000" pitchFamily="2" charset="-78"/>
              </a:rPr>
              <a:t> کنه ؟ </a:t>
            </a:r>
            <a:endParaRPr lang="en-US" sz="2800" cap="all" spc="100" dirty="0">
              <a:solidFill>
                <a:srgbClr val="002060"/>
              </a:solidFill>
              <a:effectLst>
                <a:glow rad="127000">
                  <a:schemeClr val="bg1"/>
                </a:glow>
              </a:effectLst>
              <a:latin typeface="IranNastaliq" pitchFamily="18" charset="0"/>
              <a:ea typeface="+mj-ea"/>
              <a:cs typeface="B Titr" panose="00000700000000000000" pitchFamily="2" charset="-78"/>
            </a:endParaRPr>
          </a:p>
        </p:txBody>
      </p:sp>
      <p:sp>
        <p:nvSpPr>
          <p:cNvPr id="3" name="Rectangle 2"/>
          <p:cNvSpPr/>
          <p:nvPr/>
        </p:nvSpPr>
        <p:spPr>
          <a:xfrm>
            <a:off x="1043608" y="609831"/>
            <a:ext cx="7192995" cy="1477328"/>
          </a:xfrm>
          <a:prstGeom prst="rect">
            <a:avLst/>
          </a:prstGeom>
        </p:spPr>
        <p:txBody>
          <a:bodyPr wrap="none">
            <a:spAutoFit/>
          </a:bodyPr>
          <a:lstStyle/>
          <a:p>
            <a:pPr algn="ctr">
              <a:lnSpc>
                <a:spcPct val="150000"/>
              </a:lnSpc>
            </a:pPr>
            <a:r>
              <a:rPr lang="fa-IR" sz="3200" b="1" cap="all" spc="100" dirty="0">
                <a:effectLst>
                  <a:glow rad="127000">
                    <a:schemeClr val="bg1"/>
                  </a:glow>
                </a:effectLst>
                <a:latin typeface="IranNastaliq" pitchFamily="18" charset="0"/>
                <a:ea typeface="+mj-ea"/>
                <a:cs typeface="B Mitra" panose="00000400000000000000" pitchFamily="2" charset="-78"/>
              </a:rPr>
              <a:t>هرکسی رو </a:t>
            </a:r>
            <a:r>
              <a:rPr lang="fa-IR" sz="6000" b="1" cap="all" spc="100" dirty="0">
                <a:solidFill>
                  <a:srgbClr val="C00000"/>
                </a:solidFill>
                <a:effectLst>
                  <a:glow rad="127000">
                    <a:schemeClr val="bg1"/>
                  </a:glow>
                </a:effectLst>
                <a:latin typeface="IranNastaliq" pitchFamily="18" charset="0"/>
                <a:ea typeface="+mj-ea"/>
                <a:cs typeface="B Mitra" panose="00000400000000000000" pitchFamily="2" charset="-78"/>
              </a:rPr>
              <a:t>بزرگ</a:t>
            </a:r>
            <a:r>
              <a:rPr lang="fa-IR" sz="6000" b="1" cap="all" spc="100" dirty="0">
                <a:effectLst>
                  <a:glow rad="127000">
                    <a:schemeClr val="bg1"/>
                  </a:glow>
                </a:effectLst>
                <a:latin typeface="IranNastaliq" pitchFamily="18" charset="0"/>
                <a:ea typeface="+mj-ea"/>
                <a:cs typeface="B Mitra" panose="00000400000000000000" pitchFamily="2" charset="-78"/>
              </a:rPr>
              <a:t> </a:t>
            </a:r>
            <a:r>
              <a:rPr lang="fa-IR" sz="3200" b="1" cap="all" spc="100" dirty="0">
                <a:effectLst>
                  <a:glow rad="127000">
                    <a:schemeClr val="bg1"/>
                  </a:glow>
                </a:effectLst>
                <a:latin typeface="IranNastaliq" pitchFamily="18" charset="0"/>
                <a:ea typeface="+mj-ea"/>
                <a:cs typeface="B Mitra" panose="00000400000000000000" pitchFamily="2" charset="-78"/>
              </a:rPr>
              <a:t>ببینی دلت برای اون میره</a:t>
            </a:r>
          </a:p>
        </p:txBody>
      </p:sp>
      <p:sp>
        <p:nvSpPr>
          <p:cNvPr id="5" name="Rectangle 4"/>
          <p:cNvSpPr/>
          <p:nvPr/>
        </p:nvSpPr>
        <p:spPr>
          <a:xfrm>
            <a:off x="371737" y="4168677"/>
            <a:ext cx="8246168" cy="854080"/>
          </a:xfrm>
          <a:prstGeom prst="rect">
            <a:avLst/>
          </a:prstGeom>
        </p:spPr>
        <p:txBody>
          <a:bodyPr wrap="none">
            <a:spAutoFit/>
          </a:bodyPr>
          <a:lstStyle/>
          <a:p>
            <a:pPr algn="ctr">
              <a:lnSpc>
                <a:spcPct val="150000"/>
              </a:lnSpc>
            </a:pPr>
            <a:r>
              <a:rPr lang="fa-IR" sz="3600" b="1" cap="all" spc="100" dirty="0">
                <a:effectLst>
                  <a:glow rad="127000">
                    <a:schemeClr val="bg1"/>
                  </a:glow>
                </a:effectLst>
                <a:latin typeface="IranNastaliq" pitchFamily="18" charset="0"/>
                <a:ea typeface="+mj-ea"/>
                <a:cs typeface="B Mitra" panose="00000400000000000000" pitchFamily="2" charset="-78"/>
              </a:rPr>
              <a:t>عظم الخالق فی انفسهم فصغر ما دونه فی </a:t>
            </a:r>
            <a:r>
              <a:rPr lang="fa-IR" sz="3600" b="1" cap="all" spc="100" dirty="0">
                <a:effectLst>
                  <a:glow rad="127000">
                    <a:schemeClr val="bg1"/>
                  </a:glow>
                </a:effectLst>
                <a:latin typeface="IranNastaliq" pitchFamily="18" charset="0"/>
                <a:ea typeface="+mj-ea"/>
                <a:cs typeface="B Mitra" panose="00000400000000000000" pitchFamily="2" charset="-78"/>
              </a:rPr>
              <a:t>اعینهم</a:t>
            </a:r>
          </a:p>
        </p:txBody>
      </p:sp>
      <p:sp>
        <p:nvSpPr>
          <p:cNvPr id="4" name="Rectangle 3"/>
          <p:cNvSpPr/>
          <p:nvPr/>
        </p:nvSpPr>
        <p:spPr>
          <a:xfrm>
            <a:off x="426877" y="5375940"/>
            <a:ext cx="8191028" cy="954107"/>
          </a:xfrm>
          <a:prstGeom prst="rect">
            <a:avLst/>
          </a:prstGeom>
        </p:spPr>
        <p:txBody>
          <a:bodyPr wrap="square">
            <a:spAutoFit/>
          </a:bodyPr>
          <a:lstStyle/>
          <a:p>
            <a:pPr algn="ctr" rtl="1">
              <a:spcAft>
                <a:spcPts val="0"/>
              </a:spcAft>
            </a:pPr>
            <a:r>
              <a:rPr lang="ar-SA" sz="2000" b="1" cap="all" spc="100" dirty="0">
                <a:effectLst>
                  <a:glow rad="127000">
                    <a:schemeClr val="bg1"/>
                  </a:glow>
                </a:effectLst>
                <a:latin typeface="IranNastaliq" pitchFamily="18" charset="0"/>
                <a:ea typeface="+mj-ea"/>
                <a:cs typeface="B Mitra" panose="00000400000000000000" pitchFamily="2" charset="-78"/>
              </a:rPr>
              <a:t>خدا را در دل­های خود به عظمت شناختند و غیر خدا در نظر این­ها کوچک </a:t>
            </a:r>
            <a:r>
              <a:rPr lang="ar-SA" sz="2000" b="1" cap="all" spc="100" dirty="0">
                <a:effectLst>
                  <a:glow rad="127000">
                    <a:schemeClr val="bg1"/>
                  </a:glow>
                </a:effectLst>
                <a:latin typeface="IranNastaliq" pitchFamily="18" charset="0"/>
                <a:ea typeface="+mj-ea"/>
                <a:cs typeface="B Mitra" panose="00000400000000000000" pitchFamily="2" charset="-78"/>
              </a:rPr>
              <a:t>است</a:t>
            </a:r>
            <a:r>
              <a:rPr lang="en-US" sz="2000" b="1" cap="all" spc="100" dirty="0">
                <a:effectLst>
                  <a:glow rad="127000">
                    <a:schemeClr val="bg1"/>
                  </a:glow>
                </a:effectLst>
                <a:latin typeface="IranNastaliq" pitchFamily="18" charset="0"/>
                <a:ea typeface="+mj-ea"/>
                <a:cs typeface="B Mitra" panose="00000400000000000000" pitchFamily="2" charset="-78"/>
              </a:rPr>
              <a:t>.</a:t>
            </a:r>
          </a:p>
          <a:p>
            <a:pPr algn="ctr" rtl="1">
              <a:spcAft>
                <a:spcPts val="0"/>
              </a:spcAft>
            </a:pPr>
            <a:endParaRPr lang="en-US" sz="2000" b="1" cap="all" spc="100" dirty="0">
              <a:effectLst>
                <a:glow rad="127000">
                  <a:schemeClr val="bg1"/>
                </a:glow>
              </a:effectLst>
              <a:latin typeface="IranNastaliq" pitchFamily="18" charset="0"/>
              <a:ea typeface="+mj-ea"/>
              <a:cs typeface="B Mitra" panose="00000400000000000000" pitchFamily="2" charset="-78"/>
            </a:endParaRPr>
          </a:p>
          <a:p>
            <a:pPr algn="ctr" rtl="1">
              <a:spcAft>
                <a:spcPts val="0"/>
              </a:spcAft>
            </a:pPr>
            <a:r>
              <a:rPr lang="en-US" sz="1600" b="1" cap="all" spc="100" dirty="0">
                <a:effectLst>
                  <a:glow rad="127000">
                    <a:schemeClr val="bg1"/>
                  </a:glow>
                </a:effectLst>
                <a:latin typeface="IranNastaliq" pitchFamily="18" charset="0"/>
                <a:ea typeface="+mj-ea"/>
                <a:cs typeface="B Mitra" panose="00000400000000000000" pitchFamily="2" charset="-78"/>
              </a:rPr>
              <a:t> </a:t>
            </a:r>
            <a:r>
              <a:rPr lang="fa-IR" sz="1600" b="1" cap="all" spc="100" dirty="0">
                <a:effectLst>
                  <a:glow rad="127000">
                    <a:schemeClr val="bg1"/>
                  </a:glow>
                </a:effectLst>
                <a:latin typeface="IranNastaliq" pitchFamily="18" charset="0"/>
                <a:ea typeface="+mj-ea"/>
                <a:cs typeface="B Mitra" panose="00000400000000000000" pitchFamily="2" charset="-78"/>
              </a:rPr>
              <a:t>خطبه 193 نهج البلاغه</a:t>
            </a:r>
            <a:endParaRPr lang="en-US" sz="1600" b="1" cap="all" spc="100" dirty="0">
              <a:effectLst>
                <a:glow rad="127000">
                  <a:schemeClr val="bg1"/>
                </a:glow>
              </a:effectLst>
              <a:latin typeface="IranNastaliq" pitchFamily="18" charset="0"/>
              <a:ea typeface="+mj-ea"/>
              <a:cs typeface="B Mitra" panose="00000400000000000000" pitchFamily="2" charset="-78"/>
            </a:endParaRPr>
          </a:p>
        </p:txBody>
      </p:sp>
    </p:spTree>
    <p:extLst>
      <p:ext uri="{BB962C8B-B14F-4D97-AF65-F5344CB8AC3E}">
        <p14:creationId xmlns:p14="http://schemas.microsoft.com/office/powerpoint/2010/main" val="2896331586"/>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iterate type="lt">
                                    <p:tmPct val="0"/>
                                  </p:iterate>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1500" fill="hold"/>
                                        <p:tgtEl>
                                          <p:spTgt spid="5"/>
                                        </p:tgtEl>
                                        <p:attrNameLst>
                                          <p:attrName>ppt_x</p:attrName>
                                        </p:attrNameLst>
                                      </p:cBhvr>
                                      <p:tavLst>
                                        <p:tav tm="0">
                                          <p:val>
                                            <p:strVal val="#ppt_x"/>
                                          </p:val>
                                        </p:tav>
                                        <p:tav tm="100000">
                                          <p:val>
                                            <p:strVal val="#ppt_x"/>
                                          </p:val>
                                        </p:tav>
                                      </p:tavLst>
                                    </p:anim>
                                    <p:anim calcmode="lin" valueType="num">
                                      <p:cBhvr additive="base">
                                        <p:cTn id="15" dur="1500" fill="hold"/>
                                        <p:tgtEl>
                                          <p:spTgt spid="5"/>
                                        </p:tgtEl>
                                        <p:attrNameLst>
                                          <p:attrName>ppt_y</p:attrName>
                                        </p:attrNameLst>
                                      </p:cBhvr>
                                      <p:tavLst>
                                        <p:tav tm="0">
                                          <p:val>
                                            <p:strVal val="1+#ppt_h/2"/>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9632" y="1238994"/>
            <a:ext cx="7811743" cy="3270126"/>
          </a:xfrm>
          <a:prstGeom prst="rect">
            <a:avLst/>
          </a:prstGeom>
        </p:spPr>
        <p:txBody>
          <a:bodyPr wrap="square">
            <a:spAutoFit/>
          </a:bodyPr>
          <a:lstStyle/>
          <a:p>
            <a:pPr marL="914400" lvl="1" indent="-457200" algn="r" rtl="1">
              <a:lnSpc>
                <a:spcPct val="150000"/>
              </a:lnSpc>
              <a:buFont typeface="Wingdings" panose="05000000000000000000" pitchFamily="2" charset="2"/>
              <a:buChar char="§"/>
            </a:pPr>
            <a:r>
              <a:rPr lang="fa-IR" sz="2800" b="1" cap="all" spc="100" dirty="0">
                <a:effectLst>
                  <a:glow rad="127000">
                    <a:schemeClr val="bg1"/>
                  </a:glow>
                </a:effectLst>
                <a:latin typeface="IranNastaliq" pitchFamily="18" charset="0"/>
                <a:ea typeface="+mj-ea"/>
                <a:cs typeface="B Mitra" panose="00000400000000000000" pitchFamily="2" charset="-78"/>
              </a:rPr>
              <a:t>خدا </a:t>
            </a:r>
            <a:r>
              <a:rPr lang="fa-IR" sz="2800" b="1" cap="all" spc="100" dirty="0">
                <a:effectLst>
                  <a:glow rad="127000">
                    <a:schemeClr val="bg1"/>
                  </a:glow>
                </a:effectLst>
                <a:latin typeface="IranNastaliq" pitchFamily="18" charset="0"/>
                <a:ea typeface="+mj-ea"/>
                <a:cs typeface="B Mitra" panose="00000400000000000000" pitchFamily="2" charset="-78"/>
              </a:rPr>
              <a:t>چه لطف هایی در حقت کرده ؟ </a:t>
            </a:r>
          </a:p>
          <a:p>
            <a:pPr marL="914400" lvl="1" indent="-457200" algn="r" rtl="1">
              <a:lnSpc>
                <a:spcPct val="150000"/>
              </a:lnSpc>
              <a:buFont typeface="Wingdings" panose="05000000000000000000" pitchFamily="2" charset="2"/>
              <a:buChar char="§"/>
            </a:pPr>
            <a:r>
              <a:rPr lang="fa-IR" sz="2800" b="1" cap="all" spc="100" dirty="0">
                <a:effectLst>
                  <a:glow rad="127000">
                    <a:schemeClr val="bg1"/>
                  </a:glow>
                </a:effectLst>
                <a:latin typeface="IranNastaliq" pitchFamily="18" charset="0"/>
                <a:ea typeface="+mj-ea"/>
                <a:cs typeface="B Mitra" panose="00000400000000000000" pitchFamily="2" charset="-78"/>
              </a:rPr>
              <a:t>چه نعمتهایی بهت داده ؟ </a:t>
            </a:r>
            <a:endParaRPr lang="fa-IR" sz="2800" b="1" cap="all" spc="100" dirty="0">
              <a:effectLst>
                <a:glow rad="127000">
                  <a:schemeClr val="bg1"/>
                </a:glow>
              </a:effectLst>
              <a:latin typeface="IranNastaliq" pitchFamily="18" charset="0"/>
              <a:ea typeface="+mj-ea"/>
              <a:cs typeface="B Mitra" panose="00000400000000000000" pitchFamily="2" charset="-78"/>
            </a:endParaRPr>
          </a:p>
          <a:p>
            <a:pPr marL="914400" lvl="1" indent="-457200" algn="r" rtl="1">
              <a:lnSpc>
                <a:spcPct val="150000"/>
              </a:lnSpc>
              <a:buFont typeface="Wingdings" panose="05000000000000000000" pitchFamily="2" charset="2"/>
              <a:buChar char="§"/>
            </a:pPr>
            <a:r>
              <a:rPr lang="fa-IR" sz="2800" b="1" cap="all" spc="100" dirty="0">
                <a:effectLst>
                  <a:glow rad="127000">
                    <a:schemeClr val="bg1"/>
                  </a:glow>
                </a:effectLst>
                <a:latin typeface="IranNastaliq" pitchFamily="18" charset="0"/>
                <a:ea typeface="+mj-ea"/>
                <a:cs typeface="B Mitra" panose="00000400000000000000" pitchFamily="2" charset="-78"/>
              </a:rPr>
              <a:t>کجا </a:t>
            </a:r>
            <a:r>
              <a:rPr lang="fa-IR" sz="2800" b="1" cap="all" spc="100" dirty="0">
                <a:effectLst>
                  <a:glow rad="127000">
                    <a:schemeClr val="bg1"/>
                  </a:glow>
                </a:effectLst>
                <a:latin typeface="IranNastaliq" pitchFamily="18" charset="0"/>
                <a:ea typeface="+mj-ea"/>
                <a:cs typeface="B Mitra" panose="00000400000000000000" pitchFamily="2" charset="-78"/>
              </a:rPr>
              <a:t>بودی ؟ </a:t>
            </a:r>
            <a:endParaRPr lang="fa-IR" sz="2800" b="1" cap="all" spc="100" dirty="0">
              <a:effectLst>
                <a:glow rad="127000">
                  <a:schemeClr val="bg1"/>
                </a:glow>
              </a:effectLst>
              <a:latin typeface="IranNastaliq" pitchFamily="18" charset="0"/>
              <a:ea typeface="+mj-ea"/>
              <a:cs typeface="B Mitra" panose="00000400000000000000" pitchFamily="2" charset="-78"/>
            </a:endParaRPr>
          </a:p>
          <a:p>
            <a:pPr marL="914400" lvl="1" indent="-457200" algn="r" rtl="1">
              <a:lnSpc>
                <a:spcPct val="150000"/>
              </a:lnSpc>
              <a:buFont typeface="Wingdings" panose="05000000000000000000" pitchFamily="2" charset="2"/>
              <a:buChar char="§"/>
            </a:pPr>
            <a:r>
              <a:rPr lang="fa-IR" sz="2800" b="1" cap="all" spc="100" dirty="0">
                <a:effectLst>
                  <a:glow rad="127000">
                    <a:schemeClr val="bg1"/>
                  </a:glow>
                </a:effectLst>
                <a:latin typeface="IranNastaliq" pitchFamily="18" charset="0"/>
                <a:ea typeface="+mj-ea"/>
                <a:cs typeface="B Mitra" panose="00000400000000000000" pitchFamily="2" charset="-78"/>
              </a:rPr>
              <a:t>کجا </a:t>
            </a:r>
            <a:r>
              <a:rPr lang="fa-IR" sz="2800" b="1" cap="all" spc="100" dirty="0">
                <a:effectLst>
                  <a:glow rad="127000">
                    <a:schemeClr val="bg1"/>
                  </a:glow>
                </a:effectLst>
                <a:latin typeface="IranNastaliq" pitchFamily="18" charset="0"/>
                <a:ea typeface="+mj-ea"/>
                <a:cs typeface="B Mitra" panose="00000400000000000000" pitchFamily="2" charset="-78"/>
              </a:rPr>
              <a:t>هستی ؟ </a:t>
            </a:r>
            <a:endParaRPr lang="fa-IR" sz="2800" b="1" cap="all" spc="100" dirty="0">
              <a:effectLst>
                <a:glow rad="127000">
                  <a:schemeClr val="bg1"/>
                </a:glow>
              </a:effectLst>
              <a:latin typeface="IranNastaliq" pitchFamily="18" charset="0"/>
              <a:ea typeface="+mj-ea"/>
              <a:cs typeface="B Mitra" panose="00000400000000000000" pitchFamily="2" charset="-78"/>
            </a:endParaRPr>
          </a:p>
          <a:p>
            <a:pPr marL="914400" lvl="1" indent="-457200" algn="r" rtl="1">
              <a:lnSpc>
                <a:spcPct val="150000"/>
              </a:lnSpc>
              <a:buFont typeface="Wingdings" panose="05000000000000000000" pitchFamily="2" charset="2"/>
              <a:buChar char="§"/>
            </a:pPr>
            <a:r>
              <a:rPr lang="fa-IR" sz="2800" b="1" cap="all" spc="100" dirty="0">
                <a:effectLst>
                  <a:glow rad="127000">
                    <a:schemeClr val="bg1"/>
                  </a:glow>
                </a:effectLst>
                <a:latin typeface="IranNastaliq" pitchFamily="18" charset="0"/>
                <a:ea typeface="+mj-ea"/>
                <a:cs typeface="B Mitra" panose="00000400000000000000" pitchFamily="2" charset="-78"/>
              </a:rPr>
              <a:t>به </a:t>
            </a:r>
            <a:r>
              <a:rPr lang="fa-IR" sz="2800" b="1" cap="all" spc="100" dirty="0">
                <a:effectLst>
                  <a:glow rad="127000">
                    <a:schemeClr val="bg1"/>
                  </a:glow>
                </a:effectLst>
                <a:latin typeface="IranNastaliq" pitchFamily="18" charset="0"/>
                <a:ea typeface="+mj-ea"/>
                <a:cs typeface="B Mitra" panose="00000400000000000000" pitchFamily="2" charset="-78"/>
              </a:rPr>
              <a:t>کجا میری؟</a:t>
            </a:r>
          </a:p>
        </p:txBody>
      </p:sp>
      <p:sp>
        <p:nvSpPr>
          <p:cNvPr id="4" name="Down Arrow Callout 3"/>
          <p:cNvSpPr/>
          <p:nvPr/>
        </p:nvSpPr>
        <p:spPr>
          <a:xfrm>
            <a:off x="2555776" y="183367"/>
            <a:ext cx="6408712" cy="1440160"/>
          </a:xfrm>
          <a:prstGeom prst="downArrowCallo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r">
              <a:lnSpc>
                <a:spcPct val="150000"/>
              </a:lnSpc>
            </a:pPr>
            <a:r>
              <a:rPr lang="fa-IR" sz="2800" cap="all" spc="100" dirty="0">
                <a:solidFill>
                  <a:srgbClr val="002060"/>
                </a:solidFill>
                <a:effectLst>
                  <a:glow rad="127000">
                    <a:schemeClr val="bg1"/>
                  </a:glow>
                </a:effectLst>
                <a:latin typeface="IranNastaliq" pitchFamily="18" charset="0"/>
                <a:ea typeface="+mj-ea"/>
                <a:cs typeface="B Titr" panose="00000700000000000000" pitchFamily="2" charset="-78"/>
              </a:rPr>
              <a:t>تو این فرصت طلایی بشین با </a:t>
            </a:r>
            <a:r>
              <a:rPr lang="fa-IR" sz="2800" cap="all" spc="100" dirty="0">
                <a:solidFill>
                  <a:srgbClr val="002060"/>
                </a:solidFill>
                <a:effectLst>
                  <a:glow rad="127000">
                    <a:schemeClr val="bg1"/>
                  </a:glow>
                </a:effectLst>
                <a:latin typeface="IranNastaliq" pitchFamily="18" charset="0"/>
                <a:ea typeface="+mj-ea"/>
                <a:cs typeface="B Titr" panose="00000700000000000000" pitchFamily="2" charset="-78"/>
              </a:rPr>
              <a:t>خودت فکر کن </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44574"/>
          <a:stretch/>
        </p:blipFill>
        <p:spPr>
          <a:xfrm>
            <a:off x="1907704" y="4509120"/>
            <a:ext cx="5715000" cy="220674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844148166"/>
      </p:ext>
    </p:extLst>
  </p:cSld>
  <p:clrMapOvr>
    <a:masterClrMapping/>
  </p:clrMapOvr>
  <mc:AlternateContent xmlns:mc="http://schemas.openxmlformats.org/markup-compatibility/2006">
    <mc:Choice xmlns:p14="http://schemas.microsoft.com/office/powerpoint/2010/main" Requires="p14">
      <p:transition spd="slow">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2" presetClass="entr" presetSubtype="2" fill="hold"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 calcmode="lin" valueType="num">
                                      <p:cBhvr additive="base">
                                        <p:cTn id="11" dur="1000" fill="hold"/>
                                        <p:tgtEl>
                                          <p:spTgt spid="2">
                                            <p:txEl>
                                              <p:pRg st="0" end="0"/>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500"/>
                            </p:stCondLst>
                            <p:childTnLst>
                              <p:par>
                                <p:cTn id="14" presetID="2" presetClass="entr" presetSubtype="2" fill="hold" nodeType="afterEffect">
                                  <p:stCondLst>
                                    <p:cond delay="1500"/>
                                  </p:stCondLst>
                                  <p:childTnLst>
                                    <p:set>
                                      <p:cBhvr>
                                        <p:cTn id="15" dur="1" fill="hold">
                                          <p:stCondLst>
                                            <p:cond delay="0"/>
                                          </p:stCondLst>
                                        </p:cTn>
                                        <p:tgtEl>
                                          <p:spTgt spid="2">
                                            <p:txEl>
                                              <p:pRg st="1" end="1"/>
                                            </p:txEl>
                                          </p:spTgt>
                                        </p:tgtEl>
                                        <p:attrNameLst>
                                          <p:attrName>style.visibility</p:attrName>
                                        </p:attrNameLst>
                                      </p:cBhvr>
                                      <p:to>
                                        <p:strVal val="visible"/>
                                      </p:to>
                                    </p:set>
                                    <p:anim calcmode="lin" valueType="num">
                                      <p:cBhvr additive="base">
                                        <p:cTn id="16" dur="1000" fill="hold"/>
                                        <p:tgtEl>
                                          <p:spTgt spid="2">
                                            <p:txEl>
                                              <p:pRg st="1" end="1"/>
                                            </p:txEl>
                                          </p:spTgt>
                                        </p:tgtEl>
                                        <p:attrNameLst>
                                          <p:attrName>ppt_x</p:attrName>
                                        </p:attrNameLst>
                                      </p:cBhvr>
                                      <p:tavLst>
                                        <p:tav tm="0">
                                          <p:val>
                                            <p:strVal val="1+#ppt_w/2"/>
                                          </p:val>
                                        </p:tav>
                                        <p:tav tm="100000">
                                          <p:val>
                                            <p:strVal val="#ppt_x"/>
                                          </p:val>
                                        </p:tav>
                                      </p:tavLst>
                                    </p:anim>
                                    <p:anim calcmode="lin" valueType="num">
                                      <p:cBhvr additive="base">
                                        <p:cTn id="17" dur="10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4000"/>
                            </p:stCondLst>
                            <p:childTnLst>
                              <p:par>
                                <p:cTn id="19" presetID="2" presetClass="entr" presetSubtype="2" fill="hold" nodeType="afterEffect">
                                  <p:stCondLst>
                                    <p:cond delay="1500"/>
                                  </p:stCondLst>
                                  <p:childTnLst>
                                    <p:set>
                                      <p:cBhvr>
                                        <p:cTn id="20" dur="1" fill="hold">
                                          <p:stCondLst>
                                            <p:cond delay="0"/>
                                          </p:stCondLst>
                                        </p:cTn>
                                        <p:tgtEl>
                                          <p:spTgt spid="2">
                                            <p:txEl>
                                              <p:pRg st="2" end="2"/>
                                            </p:txEl>
                                          </p:spTgt>
                                        </p:tgtEl>
                                        <p:attrNameLst>
                                          <p:attrName>style.visibility</p:attrName>
                                        </p:attrNameLst>
                                      </p:cBhvr>
                                      <p:to>
                                        <p:strVal val="visible"/>
                                      </p:to>
                                    </p:set>
                                    <p:anim calcmode="lin" valueType="num">
                                      <p:cBhvr additive="base">
                                        <p:cTn id="21" dur="1000" fill="hold"/>
                                        <p:tgtEl>
                                          <p:spTgt spid="2">
                                            <p:txEl>
                                              <p:pRg st="2" end="2"/>
                                            </p:txEl>
                                          </p:spTgt>
                                        </p:tgtEl>
                                        <p:attrNameLst>
                                          <p:attrName>ppt_x</p:attrName>
                                        </p:attrNameLst>
                                      </p:cBhvr>
                                      <p:tavLst>
                                        <p:tav tm="0">
                                          <p:val>
                                            <p:strVal val="1+#ppt_w/2"/>
                                          </p:val>
                                        </p:tav>
                                        <p:tav tm="100000">
                                          <p:val>
                                            <p:strVal val="#ppt_x"/>
                                          </p:val>
                                        </p:tav>
                                      </p:tavLst>
                                    </p:anim>
                                    <p:anim calcmode="lin" valueType="num">
                                      <p:cBhvr additive="base">
                                        <p:cTn id="22" dur="10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par>
                          <p:cTn id="23" fill="hold">
                            <p:stCondLst>
                              <p:cond delay="6500"/>
                            </p:stCondLst>
                            <p:childTnLst>
                              <p:par>
                                <p:cTn id="24" presetID="2" presetClass="entr" presetSubtype="2" fill="hold" nodeType="afterEffect">
                                  <p:stCondLst>
                                    <p:cond delay="1500"/>
                                  </p:stCondLst>
                                  <p:childTnLst>
                                    <p:set>
                                      <p:cBhvr>
                                        <p:cTn id="25" dur="1" fill="hold">
                                          <p:stCondLst>
                                            <p:cond delay="0"/>
                                          </p:stCondLst>
                                        </p:cTn>
                                        <p:tgtEl>
                                          <p:spTgt spid="2">
                                            <p:txEl>
                                              <p:pRg st="3" end="3"/>
                                            </p:txEl>
                                          </p:spTgt>
                                        </p:tgtEl>
                                        <p:attrNameLst>
                                          <p:attrName>style.visibility</p:attrName>
                                        </p:attrNameLst>
                                      </p:cBhvr>
                                      <p:to>
                                        <p:strVal val="visible"/>
                                      </p:to>
                                    </p:set>
                                    <p:anim calcmode="lin" valueType="num">
                                      <p:cBhvr additive="base">
                                        <p:cTn id="26" dur="1000" fill="hold"/>
                                        <p:tgtEl>
                                          <p:spTgt spid="2">
                                            <p:txEl>
                                              <p:pRg st="3" end="3"/>
                                            </p:txEl>
                                          </p:spTgt>
                                        </p:tgtEl>
                                        <p:attrNameLst>
                                          <p:attrName>ppt_x</p:attrName>
                                        </p:attrNameLst>
                                      </p:cBhvr>
                                      <p:tavLst>
                                        <p:tav tm="0">
                                          <p:val>
                                            <p:strVal val="1+#ppt_w/2"/>
                                          </p:val>
                                        </p:tav>
                                        <p:tav tm="100000">
                                          <p:val>
                                            <p:strVal val="#ppt_x"/>
                                          </p:val>
                                        </p:tav>
                                      </p:tavLst>
                                    </p:anim>
                                    <p:anim calcmode="lin" valueType="num">
                                      <p:cBhvr additive="base">
                                        <p:cTn id="27" dur="1000" fill="hold"/>
                                        <p:tgtEl>
                                          <p:spTgt spid="2">
                                            <p:txEl>
                                              <p:pRg st="3" end="3"/>
                                            </p:txEl>
                                          </p:spTgt>
                                        </p:tgtEl>
                                        <p:attrNameLst>
                                          <p:attrName>ppt_y</p:attrName>
                                        </p:attrNameLst>
                                      </p:cBhvr>
                                      <p:tavLst>
                                        <p:tav tm="0">
                                          <p:val>
                                            <p:strVal val="#ppt_y"/>
                                          </p:val>
                                        </p:tav>
                                        <p:tav tm="100000">
                                          <p:val>
                                            <p:strVal val="#ppt_y"/>
                                          </p:val>
                                        </p:tav>
                                      </p:tavLst>
                                    </p:anim>
                                  </p:childTnLst>
                                </p:cTn>
                              </p:par>
                            </p:childTnLst>
                          </p:cTn>
                        </p:par>
                        <p:par>
                          <p:cTn id="28" fill="hold">
                            <p:stCondLst>
                              <p:cond delay="9000"/>
                            </p:stCondLst>
                            <p:childTnLst>
                              <p:par>
                                <p:cTn id="29" presetID="2" presetClass="entr" presetSubtype="2" fill="hold" nodeType="afterEffect">
                                  <p:stCondLst>
                                    <p:cond delay="150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1000" fill="hold"/>
                                        <p:tgtEl>
                                          <p:spTgt spid="2">
                                            <p:txEl>
                                              <p:pRg st="4" end="4"/>
                                            </p:txEl>
                                          </p:spTgt>
                                        </p:tgtEl>
                                        <p:attrNameLst>
                                          <p:attrName>ppt_x</p:attrName>
                                        </p:attrNameLst>
                                      </p:cBhvr>
                                      <p:tavLst>
                                        <p:tav tm="0">
                                          <p:val>
                                            <p:strVal val="1+#ppt_w/2"/>
                                          </p:val>
                                        </p:tav>
                                        <p:tav tm="100000">
                                          <p:val>
                                            <p:strVal val="#ppt_x"/>
                                          </p:val>
                                        </p:tav>
                                      </p:tavLst>
                                    </p:anim>
                                    <p:anim calcmode="lin" valueType="num">
                                      <p:cBhvr additive="base">
                                        <p:cTn id="32" dur="1000" fill="hold"/>
                                        <p:tgtEl>
                                          <p:spTgt spid="2">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a:xfrm>
            <a:off x="457200" y="6356350"/>
            <a:ext cx="2133600" cy="365125"/>
          </a:xfrm>
          <a:prstGeom prst="rect">
            <a:avLst/>
          </a:prstGeom>
        </p:spPr>
        <p:txBody>
          <a:bodyPr/>
          <a:lstStyle/>
          <a:p>
            <a:fld id="{4B34DFD4-42D5-4F23-8670-3039A887A182}" type="slidenum">
              <a:rPr lang="ar-SA"/>
              <a:pPr/>
              <a:t>2</a:t>
            </a:fld>
            <a:endParaRPr lang="en-US"/>
          </a:p>
        </p:txBody>
      </p:sp>
    </p:spTree>
    <p:extLst>
      <p:ext uri="{BB962C8B-B14F-4D97-AF65-F5344CB8AC3E}">
        <p14:creationId xmlns:p14="http://schemas.microsoft.com/office/powerpoint/2010/main" val="4177087847"/>
      </p:ext>
    </p:extLst>
  </p:cSld>
  <p:clrMapOvr>
    <a:masterClrMapping/>
  </p:clrMapOvr>
  <mc:AlternateContent xmlns:mc="http://schemas.openxmlformats.org/markup-compatibility/2006">
    <mc:Choice xmlns:p14="http://schemas.microsoft.com/office/powerpoint/2010/main" Requires="p14">
      <p:transition spd="slow">
        <p14:doors dir="vert"/>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0528" y="1412776"/>
            <a:ext cx="8964488" cy="3554819"/>
          </a:xfrm>
          <a:prstGeom prst="rect">
            <a:avLst/>
          </a:prstGeom>
          <a:noFill/>
        </p:spPr>
        <p:txBody>
          <a:bodyPr wrap="square" rtlCol="1">
            <a:spAutoFit/>
          </a:bodyPr>
          <a:lstStyle/>
          <a:p>
            <a:pPr algn="r">
              <a:lnSpc>
                <a:spcPct val="200000"/>
              </a:lnSpc>
            </a:pPr>
            <a:r>
              <a:rPr lang="fa-IR" sz="3200" dirty="0">
                <a:solidFill>
                  <a:schemeClr val="accent1">
                    <a:lumMod val="50000"/>
                  </a:schemeClr>
                </a:solidFill>
                <a:latin typeface="0 Titr Bold"/>
                <a:cs typeface="B Titr" panose="00000700000000000000" pitchFamily="2" charset="-78"/>
              </a:rPr>
              <a:t>	</a:t>
            </a:r>
            <a:r>
              <a:rPr lang="fa-IR" sz="3200" dirty="0" smtClean="0">
                <a:solidFill>
                  <a:schemeClr val="accent1">
                    <a:lumMod val="50000"/>
                  </a:schemeClr>
                </a:solidFill>
                <a:latin typeface="0 Titr Bold"/>
                <a:cs typeface="B Titr" panose="00000700000000000000" pitchFamily="2" charset="-78"/>
              </a:rPr>
              <a:t>					</a:t>
            </a:r>
            <a:r>
              <a:rPr lang="fa-IR" sz="2800" cap="all" spc="100" dirty="0">
                <a:solidFill>
                  <a:srgbClr val="002060"/>
                </a:solidFill>
                <a:effectLst>
                  <a:glow rad="127000">
                    <a:schemeClr val="bg1"/>
                  </a:glow>
                </a:effectLst>
                <a:latin typeface="IranNastaliq" pitchFamily="18" charset="0"/>
                <a:ea typeface="+mj-ea"/>
                <a:cs typeface="B Titr" panose="00000700000000000000" pitchFamily="2" charset="-78"/>
              </a:rPr>
              <a:t>روز </a:t>
            </a:r>
            <a:r>
              <a:rPr lang="fa-IR" sz="2800" cap="all" spc="100" dirty="0">
                <a:solidFill>
                  <a:srgbClr val="002060"/>
                </a:solidFill>
                <a:effectLst>
                  <a:glow rad="127000">
                    <a:schemeClr val="bg1"/>
                  </a:glow>
                </a:effectLst>
                <a:latin typeface="IranNastaliq" pitchFamily="18" charset="0"/>
                <a:ea typeface="+mj-ea"/>
                <a:cs typeface="B Titr" panose="00000700000000000000" pitchFamily="2" charset="-78"/>
              </a:rPr>
              <a:t>ها فکر من این است و همه شب </a:t>
            </a:r>
            <a:r>
              <a:rPr lang="fa-IR" sz="2800" cap="all" spc="100" dirty="0">
                <a:solidFill>
                  <a:srgbClr val="002060"/>
                </a:solidFill>
                <a:effectLst>
                  <a:glow rad="127000">
                    <a:schemeClr val="bg1"/>
                  </a:glow>
                </a:effectLst>
                <a:latin typeface="IranNastaliq" pitchFamily="18" charset="0"/>
                <a:ea typeface="+mj-ea"/>
                <a:cs typeface="B Titr" panose="00000700000000000000" pitchFamily="2" charset="-78"/>
              </a:rPr>
              <a:t>سخنم </a:t>
            </a:r>
          </a:p>
          <a:p>
            <a:pPr lvl="2" algn="ctr">
              <a:lnSpc>
                <a:spcPct val="200000"/>
              </a:lnSpc>
            </a:pPr>
            <a:r>
              <a:rPr lang="fa-IR" sz="2800" cap="all" spc="100" dirty="0">
                <a:solidFill>
                  <a:srgbClr val="002060"/>
                </a:solidFill>
                <a:effectLst>
                  <a:glow rad="127000">
                    <a:schemeClr val="bg1"/>
                  </a:glow>
                </a:effectLst>
                <a:latin typeface="IranNastaliq" pitchFamily="18" charset="0"/>
                <a:ea typeface="+mj-ea"/>
                <a:cs typeface="B Titr" panose="00000700000000000000" pitchFamily="2" charset="-78"/>
              </a:rPr>
              <a:t>که چرا غافل از احوال دل خویشتنم</a:t>
            </a:r>
          </a:p>
          <a:p>
            <a:pPr algn="r">
              <a:lnSpc>
                <a:spcPct val="200000"/>
              </a:lnSpc>
            </a:pPr>
            <a:r>
              <a:rPr lang="fa-IR" sz="2800" cap="all" spc="100" dirty="0">
                <a:solidFill>
                  <a:srgbClr val="002060"/>
                </a:solidFill>
                <a:effectLst>
                  <a:glow rad="127000">
                    <a:schemeClr val="bg1"/>
                  </a:glow>
                </a:effectLst>
                <a:latin typeface="IranNastaliq" pitchFamily="18" charset="0"/>
                <a:ea typeface="+mj-ea"/>
                <a:cs typeface="B Titr" panose="00000700000000000000" pitchFamily="2" charset="-78"/>
              </a:rPr>
              <a:t>ز کجا آمده ام آمدنم بهر چه بود     </a:t>
            </a:r>
          </a:p>
          <a:p>
            <a:pPr>
              <a:lnSpc>
                <a:spcPct val="200000"/>
              </a:lnSpc>
            </a:pPr>
            <a:r>
              <a:rPr lang="fa-IR" sz="2800" cap="all" spc="100" dirty="0">
                <a:solidFill>
                  <a:srgbClr val="002060"/>
                </a:solidFill>
                <a:effectLst>
                  <a:glow rad="127000">
                    <a:schemeClr val="bg1"/>
                  </a:glow>
                </a:effectLst>
                <a:latin typeface="IranNastaliq" pitchFamily="18" charset="0"/>
                <a:ea typeface="+mj-ea"/>
                <a:cs typeface="B Titr" panose="00000700000000000000" pitchFamily="2" charset="-78"/>
              </a:rPr>
              <a:t>					    	          به کجا میروم آخر ننمایی وطنم</a:t>
            </a:r>
            <a:endParaRPr lang="fa-IR" sz="2800" cap="all" spc="100" dirty="0">
              <a:solidFill>
                <a:srgbClr val="002060"/>
              </a:solidFill>
              <a:effectLst>
                <a:glow rad="127000">
                  <a:schemeClr val="bg1"/>
                </a:glow>
              </a:effectLst>
              <a:latin typeface="IranNastaliq" pitchFamily="18" charset="0"/>
              <a:ea typeface="+mj-ea"/>
              <a:cs typeface="B Titr" panose="00000700000000000000" pitchFamily="2" charset="-78"/>
            </a:endParaRPr>
          </a:p>
        </p:txBody>
      </p:sp>
    </p:spTree>
    <p:extLst>
      <p:ext uri="{BB962C8B-B14F-4D97-AF65-F5344CB8AC3E}">
        <p14:creationId xmlns:p14="http://schemas.microsoft.com/office/powerpoint/2010/main" val="158666871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150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fade">
                                      <p:cBhvr>
                                        <p:cTn id="13" dur="1000"/>
                                        <p:tgtEl>
                                          <p:spTgt spid="4">
                                            <p:txEl>
                                              <p:pRg st="1" end="1"/>
                                            </p:txEl>
                                          </p:spTgt>
                                        </p:tgtEl>
                                      </p:cBhvr>
                                    </p:animEffect>
                                    <p:anim calcmode="lin" valueType="num">
                                      <p:cBhvr>
                                        <p:cTn id="14"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3500"/>
                            </p:stCondLst>
                            <p:childTnLst>
                              <p:par>
                                <p:cTn id="17" presetID="42" presetClass="entr" presetSubtype="0" fill="hold" grpId="0" nodeType="afterEffect">
                                  <p:stCondLst>
                                    <p:cond delay="150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
                                        <p:tgtEl>
                                          <p:spTgt spid="4">
                                            <p:txEl>
                                              <p:pRg st="2" end="2"/>
                                            </p:txEl>
                                          </p:spTgt>
                                        </p:tgtEl>
                                      </p:cBhvr>
                                    </p:animEffect>
                                    <p:anim calcmode="lin" valueType="num">
                                      <p:cBhvr>
                                        <p:cTn id="2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6000"/>
                            </p:stCondLst>
                            <p:childTnLst>
                              <p:par>
                                <p:cTn id="23" presetID="42" presetClass="entr" presetSubtype="0" fill="hold" grpId="0" nodeType="afterEffect">
                                  <p:stCondLst>
                                    <p:cond delay="150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fade">
                                      <p:cBhvr>
                                        <p:cTn id="25" dur="1000"/>
                                        <p:tgtEl>
                                          <p:spTgt spid="4">
                                            <p:txEl>
                                              <p:pRg st="3" end="3"/>
                                            </p:txEl>
                                          </p:spTgt>
                                        </p:tgtEl>
                                      </p:cBhvr>
                                    </p:animEffect>
                                    <p:anim calcmode="lin" valueType="num">
                                      <p:cBhvr>
                                        <p:cTn id="26"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مناجاتی با خدای مهربان">
            <a:hlinkClick r:id="" action="ppaction://media"/>
          </p:cNvPr>
          <p:cNvPicPr>
            <a:picLocks noChangeAspect="1"/>
          </p:cNvPicPr>
          <p:nvPr>
            <a:videoFile r:link="rId1"/>
            <p:extLst>
              <p:ext uri="{DAA4B4D4-6D71-4841-9C94-3DE7FCFB9230}">
                <p14:media xmlns:p14="http://schemas.microsoft.com/office/powerpoint/2010/main" r:embed="rId2">
                  <p14:trim st="15606"/>
                </p14:media>
              </p:ext>
            </p:extLst>
          </p:nvPr>
        </p:nvPicPr>
        <p:blipFill>
          <a:blip r:embed="rId5"/>
          <a:stretch>
            <a:fillRect/>
          </a:stretch>
        </p:blipFill>
        <p:spPr>
          <a:xfrm>
            <a:off x="2123728" y="2276872"/>
            <a:ext cx="6656740" cy="3744416"/>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4" name="Picture 3"/>
          <p:cNvPicPr>
            <a:picLocks noChangeAspect="1"/>
          </p:cNvPicPr>
          <p:nvPr/>
        </p:nvPicPr>
        <p:blipFill rotWithShape="1">
          <a:blip r:embed="rId6" cstate="print">
            <a:extLst>
              <a:ext uri="{28A0092B-C50C-407E-A947-70E740481C1C}">
                <a14:useLocalDpi xmlns:a14="http://schemas.microsoft.com/office/drawing/2010/main" val="0"/>
              </a:ext>
            </a:extLst>
          </a:blip>
          <a:srcRect l="15923" r="17727"/>
          <a:stretch/>
        </p:blipFill>
        <p:spPr>
          <a:xfrm>
            <a:off x="4644007" y="476672"/>
            <a:ext cx="1800201" cy="14022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21333182"/>
      </p:ext>
    </p:extLst>
  </p:cSld>
  <p:clrMapOvr>
    <a:masterClrMapping/>
  </p:clrMapOvr>
  <p:transition spd="slow">
    <p:randomBar dir="ver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fullScrn="1">
              <p:cMediaNode vol="100000">
                <p:cTn id="7" fill="hold" display="0">
                  <p:stCondLst>
                    <p:cond delay="indefinite"/>
                  </p:stCondLst>
                </p:cTn>
                <p:tgtEl>
                  <p:spTgt spid="2"/>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992d5ab454d4f79149184e153cb96e033241065-360p__15603">
            <a:hlinkClick r:id="" action="ppaction://media"/>
          </p:cNvPr>
          <p:cNvPicPr>
            <a:picLocks noChangeAspect="1"/>
          </p:cNvPicPr>
          <p:nvPr>
            <a:videoFile r:link="rId1"/>
            <p:extLst>
              <p:ext uri="{DAA4B4D4-6D71-4841-9C94-3DE7FCFB9230}">
                <p14:media xmlns:p14="http://schemas.microsoft.com/office/powerpoint/2010/main" r:embed="rId2">
                  <p14:trim st="6488"/>
                </p14:media>
              </p:ext>
            </p:extLst>
          </p:nvPr>
        </p:nvPicPr>
        <p:blipFill>
          <a:blip r:embed="rId5"/>
          <a:stretch>
            <a:fillRect/>
          </a:stretch>
        </p:blipFill>
        <p:spPr>
          <a:xfrm>
            <a:off x="2555776" y="1700808"/>
            <a:ext cx="6096000" cy="3429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07630018"/>
      </p:ext>
    </p:extLst>
  </p:cSld>
  <p:clrMapOvr>
    <a:masterClrMapping/>
  </p:clrMapOvr>
  <p:transition spd="slow">
    <p:randomBar dir="ver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fullScrn="1">
              <p:cMediaNode vol="100000">
                <p:cTn id="7" fill="hold" display="0">
                  <p:stCondLst>
                    <p:cond delay="indefinite"/>
                  </p:stCondLst>
                </p:cTn>
                <p:tgtEl>
                  <p:spTgt spid="2"/>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fa-IR"/>
          </a:p>
        </p:txBody>
      </p:sp>
    </p:spTree>
    <p:extLst>
      <p:ext uri="{BB962C8B-B14F-4D97-AF65-F5344CB8AC3E}">
        <p14:creationId xmlns:p14="http://schemas.microsoft.com/office/powerpoint/2010/main" val="1747820293"/>
      </p:ext>
    </p:extLst>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107505" y="188640"/>
            <a:ext cx="4104456" cy="3633687"/>
          </a:xfrm>
          <a:prstGeom prst="rect">
            <a:avLst/>
          </a:prstGeom>
          <a:noFill/>
        </p:spPr>
        <p:txBody>
          <a:bodyPr wrap="square" rtlCol="0">
            <a:spAutoFit/>
          </a:bodyPr>
          <a:lstStyle/>
          <a:p>
            <a:pPr algn="r"/>
            <a:r>
              <a:rPr lang="fa-IR" sz="7200" b="1" dirty="0">
                <a:solidFill>
                  <a:srgbClr val="00FFFF"/>
                </a:solidFill>
                <a:effectLst>
                  <a:glow rad="127000">
                    <a:schemeClr val="tx1"/>
                  </a:glow>
                </a:effectLst>
                <a:latin typeface="IranNastaliq" pitchFamily="18" charset="0"/>
                <a:cs typeface="IranNastaliq" pitchFamily="18" charset="0"/>
              </a:rPr>
              <a:t>قدم دوم:</a:t>
            </a:r>
          </a:p>
          <a:p>
            <a:pPr>
              <a:lnSpc>
                <a:spcPct val="150000"/>
              </a:lnSpc>
            </a:pPr>
            <a:r>
              <a:rPr lang="fa-IR" sz="11500" dirty="0" smtClean="0">
                <a:solidFill>
                  <a:srgbClr val="FFFF00"/>
                </a:solidFill>
                <a:cs typeface="B Titr" panose="00000700000000000000" pitchFamily="2" charset="-78"/>
              </a:rPr>
              <a:t> </a:t>
            </a:r>
            <a:r>
              <a:rPr lang="fa-IR" sz="7200" dirty="0">
                <a:solidFill>
                  <a:srgbClr val="FFFF00"/>
                </a:solidFill>
                <a:effectLst>
                  <a:glow rad="127000">
                    <a:schemeClr val="tx1"/>
                  </a:glow>
                </a:effectLst>
                <a:latin typeface="IranNastaliq" pitchFamily="18" charset="0"/>
                <a:cs typeface="B Titr" panose="00000700000000000000" pitchFamily="2" charset="-78"/>
              </a:rPr>
              <a:t>د</a:t>
            </a:r>
            <a:r>
              <a:rPr lang="fa-IR" sz="7200" dirty="0">
                <a:solidFill>
                  <a:srgbClr val="FFFF00"/>
                </a:solidFill>
                <a:effectLst>
                  <a:glow rad="127000">
                    <a:schemeClr val="tx1"/>
                  </a:glow>
                </a:effectLst>
                <a:latin typeface="IranNastaliq" pitchFamily="18" charset="0"/>
                <a:cs typeface="B Titr" panose="00000700000000000000" pitchFamily="2" charset="-78"/>
              </a:rPr>
              <a:t>لبـ</a:t>
            </a:r>
            <a:r>
              <a:rPr lang="fa-IR" sz="7200" dirty="0">
                <a:solidFill>
                  <a:srgbClr val="FFFF00"/>
                </a:solidFill>
                <a:effectLst>
                  <a:glow rad="127000">
                    <a:schemeClr val="tx1"/>
                  </a:glow>
                </a:effectLst>
                <a:latin typeface="IranNastaliq" pitchFamily="18" charset="0"/>
                <a:cs typeface="B Titr" panose="00000700000000000000" pitchFamily="2" charset="-78"/>
              </a:rPr>
              <a:t>ری</a:t>
            </a:r>
            <a:r>
              <a:rPr lang="fa-IR" sz="11500" dirty="0" smtClean="0">
                <a:solidFill>
                  <a:srgbClr val="FFFF00"/>
                </a:solidFill>
                <a:cs typeface="B Titr" panose="00000700000000000000" pitchFamily="2" charset="-78"/>
              </a:rPr>
              <a:t> </a:t>
            </a:r>
            <a:endParaRPr lang="en-US" sz="11500" dirty="0">
              <a:solidFill>
                <a:srgbClr val="FFFF00"/>
              </a:solidFill>
              <a:cs typeface="B Titr" panose="00000700000000000000" pitchFamily="2" charset="-78"/>
            </a:endParaRPr>
          </a:p>
        </p:txBody>
      </p:sp>
    </p:spTree>
    <p:extLst>
      <p:ext uri="{BB962C8B-B14F-4D97-AF65-F5344CB8AC3E}">
        <p14:creationId xmlns:p14="http://schemas.microsoft.com/office/powerpoint/2010/main" val="329259568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000">
        <p15:prstTrans prst="curtains"/>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3275856" y="188640"/>
            <a:ext cx="5363669" cy="1069374"/>
          </a:xfrm>
        </p:spPr>
        <p:txBody>
          <a:bodyPr>
            <a:noAutofit/>
          </a:bodyPr>
          <a:lstStyle/>
          <a:p>
            <a:pPr algn="r"/>
            <a:r>
              <a:rPr lang="fa-IR" sz="4000" dirty="0">
                <a:solidFill>
                  <a:srgbClr val="C00000"/>
                </a:solidFill>
                <a:effectLst>
                  <a:glow rad="127000">
                    <a:schemeClr val="bg1"/>
                  </a:glow>
                </a:effectLst>
                <a:latin typeface="IranNastaliq" pitchFamily="18" charset="0"/>
                <a:cs typeface="B Titr" panose="00000700000000000000" pitchFamily="2" charset="-78"/>
              </a:rPr>
              <a:t>زیباترین جوان </a:t>
            </a:r>
            <a:r>
              <a:rPr lang="fa-IR" sz="4000" dirty="0" smtClean="0">
                <a:solidFill>
                  <a:srgbClr val="C00000"/>
                </a:solidFill>
                <a:effectLst>
                  <a:glow rad="127000">
                    <a:schemeClr val="bg1"/>
                  </a:glow>
                </a:effectLst>
                <a:latin typeface="IranNastaliq" pitchFamily="18" charset="0"/>
                <a:cs typeface="B Titr" panose="00000700000000000000" pitchFamily="2" charset="-78"/>
              </a:rPr>
              <a:t>سال 1338</a:t>
            </a:r>
            <a:endParaRPr lang="fa-IR" sz="4000" dirty="0">
              <a:solidFill>
                <a:srgbClr val="C00000"/>
              </a:solidFill>
              <a:effectLst>
                <a:glow rad="127000">
                  <a:schemeClr val="bg1"/>
                </a:glow>
              </a:effectLst>
              <a:latin typeface="IranNastaliq" pitchFamily="18" charset="0"/>
              <a:cs typeface="B Titr" panose="00000700000000000000" pitchFamily="2" charset="-78"/>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7784" y="1340768"/>
            <a:ext cx="4433928" cy="4821077"/>
          </a:xfrm>
          <a:prstGeom prst="round2DiagRect">
            <a:avLst>
              <a:gd name="adj1" fmla="val 0"/>
              <a:gd name="adj2" fmla="val 35713"/>
            </a:avLst>
          </a:prstGeom>
          <a:ln w="88900" cap="sq">
            <a:solidFill>
              <a:srgbClr val="FFFF00"/>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63631403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26" presetClass="entr" presetSubtype="0" fill="hold" grpId="0" nodeType="afterEffect">
                                  <p:stCondLst>
                                    <p:cond delay="0"/>
                                  </p:stCondLst>
                                  <p:iterate type="wd">
                                    <p:tmPct val="23000"/>
                                  </p:iterate>
                                  <p:childTnLst>
                                    <p:set>
                                      <p:cBhvr>
                                        <p:cTn id="10" dur="1" fill="hold">
                                          <p:stCondLst>
                                            <p:cond delay="0"/>
                                          </p:stCondLst>
                                        </p:cTn>
                                        <p:tgtEl>
                                          <p:spTgt spid="4"/>
                                        </p:tgtEl>
                                        <p:attrNameLst>
                                          <p:attrName>style.visibility</p:attrName>
                                        </p:attrNameLst>
                                      </p:cBhvr>
                                      <p:to>
                                        <p:strVal val="visible"/>
                                      </p:to>
                                    </p:set>
                                    <p:animEffect transition="in" filter="wipe(down)">
                                      <p:cBhvr>
                                        <p:cTn id="11" dur="580">
                                          <p:stCondLst>
                                            <p:cond delay="0"/>
                                          </p:stCondLst>
                                        </p:cTn>
                                        <p:tgtEl>
                                          <p:spTgt spid="4"/>
                                        </p:tgtEl>
                                      </p:cBhvr>
                                    </p:animEffect>
                                    <p:anim calcmode="lin" valueType="num">
                                      <p:cBhvr>
                                        <p:cTn id="12"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7" dur="26">
                                          <p:stCondLst>
                                            <p:cond delay="650"/>
                                          </p:stCondLst>
                                        </p:cTn>
                                        <p:tgtEl>
                                          <p:spTgt spid="4"/>
                                        </p:tgtEl>
                                      </p:cBhvr>
                                      <p:to x="100000" y="60000"/>
                                    </p:animScale>
                                    <p:animScale>
                                      <p:cBhvr>
                                        <p:cTn id="18" dur="166" decel="50000">
                                          <p:stCondLst>
                                            <p:cond delay="676"/>
                                          </p:stCondLst>
                                        </p:cTn>
                                        <p:tgtEl>
                                          <p:spTgt spid="4"/>
                                        </p:tgtEl>
                                      </p:cBhvr>
                                      <p:to x="100000" y="100000"/>
                                    </p:animScale>
                                    <p:animScale>
                                      <p:cBhvr>
                                        <p:cTn id="19" dur="26">
                                          <p:stCondLst>
                                            <p:cond delay="1312"/>
                                          </p:stCondLst>
                                        </p:cTn>
                                        <p:tgtEl>
                                          <p:spTgt spid="4"/>
                                        </p:tgtEl>
                                      </p:cBhvr>
                                      <p:to x="100000" y="80000"/>
                                    </p:animScale>
                                    <p:animScale>
                                      <p:cBhvr>
                                        <p:cTn id="20" dur="166" decel="50000">
                                          <p:stCondLst>
                                            <p:cond delay="1338"/>
                                          </p:stCondLst>
                                        </p:cTn>
                                        <p:tgtEl>
                                          <p:spTgt spid="4"/>
                                        </p:tgtEl>
                                      </p:cBhvr>
                                      <p:to x="100000" y="100000"/>
                                    </p:animScale>
                                    <p:animScale>
                                      <p:cBhvr>
                                        <p:cTn id="21" dur="26">
                                          <p:stCondLst>
                                            <p:cond delay="1642"/>
                                          </p:stCondLst>
                                        </p:cTn>
                                        <p:tgtEl>
                                          <p:spTgt spid="4"/>
                                        </p:tgtEl>
                                      </p:cBhvr>
                                      <p:to x="100000" y="90000"/>
                                    </p:animScale>
                                    <p:animScale>
                                      <p:cBhvr>
                                        <p:cTn id="22" dur="166" decel="50000">
                                          <p:stCondLst>
                                            <p:cond delay="1668"/>
                                          </p:stCondLst>
                                        </p:cTn>
                                        <p:tgtEl>
                                          <p:spTgt spid="4"/>
                                        </p:tgtEl>
                                      </p:cBhvr>
                                      <p:to x="100000" y="100000"/>
                                    </p:animScale>
                                    <p:animScale>
                                      <p:cBhvr>
                                        <p:cTn id="23" dur="26">
                                          <p:stCondLst>
                                            <p:cond delay="1808"/>
                                          </p:stCondLst>
                                        </p:cTn>
                                        <p:tgtEl>
                                          <p:spTgt spid="4"/>
                                        </p:tgtEl>
                                      </p:cBhvr>
                                      <p:to x="100000" y="95000"/>
                                    </p:animScale>
                                    <p:animScale>
                                      <p:cBhvr>
                                        <p:cTn id="24"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572180" y="-286999"/>
            <a:ext cx="8406469" cy="1659552"/>
          </a:xfrm>
        </p:spPr>
        <p:txBody>
          <a:bodyPr vert="horz" lIns="91440" tIns="45720" rIns="91440" bIns="45720" rtlCol="0" anchor="ctr">
            <a:noAutofit/>
          </a:bodyPr>
          <a:lstStyle/>
          <a:p>
            <a:pPr algn="r"/>
            <a:r>
              <a:rPr lang="fa-IR" sz="4000" dirty="0">
                <a:solidFill>
                  <a:schemeClr val="accent4">
                    <a:lumMod val="50000"/>
                  </a:schemeClr>
                </a:solidFill>
                <a:effectLst>
                  <a:glow rad="127000">
                    <a:schemeClr val="bg1"/>
                  </a:glow>
                </a:effectLst>
                <a:latin typeface="IranNastaliq" pitchFamily="18" charset="0"/>
                <a:cs typeface="B Titr" panose="00000700000000000000" pitchFamily="2" charset="-78"/>
              </a:rPr>
              <a:t>این نعمت رو تقدیم </a:t>
            </a:r>
            <a:r>
              <a:rPr lang="fa-IR" sz="4000" dirty="0">
                <a:solidFill>
                  <a:srgbClr val="FF0000"/>
                </a:solidFill>
                <a:effectLst>
                  <a:glow rad="127000">
                    <a:schemeClr val="bg1"/>
                  </a:glow>
                </a:effectLst>
                <a:latin typeface="IranNastaliq" pitchFamily="18" charset="0"/>
                <a:cs typeface="B Titr" panose="00000700000000000000" pitchFamily="2" charset="-78"/>
              </a:rPr>
              <a:t>معشوقش</a:t>
            </a:r>
            <a:r>
              <a:rPr lang="fa-IR" sz="4000" dirty="0">
                <a:solidFill>
                  <a:srgbClr val="C00000"/>
                </a:solidFill>
                <a:effectLst>
                  <a:glow rad="127000">
                    <a:schemeClr val="bg1"/>
                  </a:glow>
                </a:effectLst>
                <a:latin typeface="IranNastaliq" pitchFamily="18" charset="0"/>
                <a:cs typeface="B Titr" panose="00000700000000000000" pitchFamily="2" charset="-78"/>
              </a:rPr>
              <a:t> </a:t>
            </a:r>
            <a:r>
              <a:rPr lang="fa-IR" sz="4000" dirty="0">
                <a:solidFill>
                  <a:schemeClr val="accent4">
                    <a:lumMod val="50000"/>
                  </a:schemeClr>
                </a:solidFill>
                <a:effectLst>
                  <a:glow rad="127000">
                    <a:schemeClr val="bg1"/>
                  </a:glow>
                </a:effectLst>
                <a:latin typeface="IranNastaliq" pitchFamily="18" charset="0"/>
                <a:cs typeface="B Titr" panose="00000700000000000000" pitchFamily="2" charset="-78"/>
              </a:rPr>
              <a:t>کرد... </a:t>
            </a:r>
            <a:endParaRPr lang="fa-IR" sz="4000" dirty="0">
              <a:solidFill>
                <a:schemeClr val="accent4">
                  <a:lumMod val="50000"/>
                </a:schemeClr>
              </a:solidFill>
              <a:effectLst>
                <a:glow rad="127000">
                  <a:schemeClr val="bg1"/>
                </a:glow>
              </a:effectLst>
              <a:latin typeface="IranNastaliq" pitchFamily="18" charset="0"/>
              <a:cs typeface="B Titr" panose="00000700000000000000" pitchFamily="2" charset="-78"/>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75415" y="1200120"/>
            <a:ext cx="3950578" cy="4295524"/>
          </a:xfrm>
          <a:prstGeom prst="round2DiagRect">
            <a:avLst>
              <a:gd name="adj1" fmla="val 0"/>
              <a:gd name="adj2" fmla="val 35713"/>
            </a:avLst>
          </a:prstGeom>
          <a:ln w="88900" cap="sq">
            <a:solidFill>
              <a:srgbClr val="FFFF00"/>
            </a:solidFill>
            <a:miter lim="800000"/>
          </a:ln>
          <a:effectLst>
            <a:outerShdw blurRad="254000" algn="tl" rotWithShape="0">
              <a:srgbClr val="000000">
                <a:alpha val="43000"/>
              </a:srgbClr>
            </a:outerShdw>
          </a:effectLst>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r="21052"/>
          <a:stretch/>
        </p:blipFill>
        <p:spPr>
          <a:xfrm>
            <a:off x="2974587" y="1106352"/>
            <a:ext cx="3096344" cy="5011188"/>
          </a:xfrm>
          <a:prstGeom prst="round2DiagRect">
            <a:avLst>
              <a:gd name="adj1" fmla="val 47273"/>
              <a:gd name="adj2" fmla="val 0"/>
            </a:avLst>
          </a:prstGeom>
          <a:ln w="88900" cap="sq">
            <a:solidFill>
              <a:srgbClr val="FF0000"/>
            </a:solidFill>
            <a:miter lim="800000"/>
          </a:ln>
          <a:effectLst>
            <a:outerShdw blurRad="254000" algn="tl" rotWithShape="0">
              <a:srgbClr val="000000">
                <a:alpha val="43000"/>
              </a:srgbClr>
            </a:outerShdw>
          </a:effectLst>
        </p:spPr>
      </p:pic>
      <p:sp>
        <p:nvSpPr>
          <p:cNvPr id="2" name="Rectangle 1"/>
          <p:cNvSpPr/>
          <p:nvPr/>
        </p:nvSpPr>
        <p:spPr>
          <a:xfrm>
            <a:off x="173274" y="5809763"/>
            <a:ext cx="8970726" cy="615553"/>
          </a:xfrm>
          <a:prstGeom prst="rect">
            <a:avLst/>
          </a:prstGeom>
        </p:spPr>
        <p:txBody>
          <a:bodyPr vert="horz" lIns="91440" tIns="45720" rIns="91440" bIns="45720" rtlCol="0" anchor="ctr">
            <a:noAutofit/>
          </a:bodyPr>
          <a:lstStyle/>
          <a:p>
            <a:pPr algn="ctr" defTabSz="914400">
              <a:lnSpc>
                <a:spcPct val="80000"/>
              </a:lnSpc>
              <a:spcBef>
                <a:spcPct val="0"/>
              </a:spcBef>
            </a:pPr>
            <a:r>
              <a:rPr lang="fa-IR" sz="4000" b="1" cap="all" spc="100" dirty="0" smtClean="0">
                <a:solidFill>
                  <a:srgbClr val="FF0000"/>
                </a:solidFill>
                <a:effectLst>
                  <a:glow rad="127000">
                    <a:schemeClr val="bg1"/>
                  </a:glow>
                </a:effectLst>
                <a:latin typeface="IranNastaliq" pitchFamily="18" charset="0"/>
                <a:ea typeface="+mj-ea"/>
                <a:cs typeface="B Mitra" panose="00000400000000000000" pitchFamily="2" charset="-78"/>
              </a:rPr>
              <a:t>شهید </a:t>
            </a:r>
            <a:r>
              <a:rPr lang="fa-IR" sz="4000" b="1" cap="all" spc="100" dirty="0">
                <a:solidFill>
                  <a:schemeClr val="accent5">
                    <a:lumMod val="50000"/>
                  </a:schemeClr>
                </a:solidFill>
                <a:effectLst>
                  <a:glow rad="127000">
                    <a:schemeClr val="bg1"/>
                  </a:glow>
                </a:effectLst>
                <a:latin typeface="IranNastaliq" pitchFamily="18" charset="0"/>
                <a:ea typeface="+mj-ea"/>
                <a:cs typeface="B Mitra" panose="00000400000000000000" pitchFamily="2" charset="-78"/>
              </a:rPr>
              <a:t>سید مجتبی </a:t>
            </a:r>
            <a:r>
              <a:rPr lang="fa-IR" sz="4000" b="1" cap="all" spc="100" dirty="0" smtClean="0">
                <a:solidFill>
                  <a:schemeClr val="accent5">
                    <a:lumMod val="50000"/>
                  </a:schemeClr>
                </a:solidFill>
                <a:effectLst>
                  <a:glow rad="127000">
                    <a:schemeClr val="bg1"/>
                  </a:glow>
                </a:effectLst>
                <a:latin typeface="IranNastaliq" pitchFamily="18" charset="0"/>
                <a:ea typeface="+mj-ea"/>
                <a:cs typeface="B Mitra" panose="00000400000000000000" pitchFamily="2" charset="-78"/>
              </a:rPr>
              <a:t>هاشمی</a:t>
            </a:r>
          </a:p>
          <a:p>
            <a:pPr algn="ctr" defTabSz="914400">
              <a:lnSpc>
                <a:spcPct val="80000"/>
              </a:lnSpc>
              <a:spcBef>
                <a:spcPct val="0"/>
              </a:spcBef>
            </a:pPr>
            <a:r>
              <a:rPr lang="fa-IR" sz="4000" b="1" cap="all" spc="100" dirty="0" smtClean="0">
                <a:effectLst>
                  <a:glow rad="127000">
                    <a:schemeClr val="bg1"/>
                  </a:glow>
                </a:effectLst>
                <a:latin typeface="IranNastaliq" pitchFamily="18" charset="0"/>
                <a:ea typeface="+mj-ea"/>
                <a:cs typeface="B Mitra" panose="00000400000000000000" pitchFamily="2" charset="-78"/>
              </a:rPr>
              <a:t> </a:t>
            </a:r>
            <a:r>
              <a:rPr lang="fa-IR" sz="2000" b="1" cap="all" spc="100" dirty="0" smtClean="0">
                <a:effectLst>
                  <a:glow rad="127000">
                    <a:schemeClr val="bg1"/>
                  </a:glow>
                </a:effectLst>
                <a:latin typeface="IranNastaliq" pitchFamily="18" charset="0"/>
                <a:ea typeface="+mj-ea"/>
                <a:cs typeface="B Mitra" panose="00000400000000000000" pitchFamily="2" charset="-78"/>
              </a:rPr>
              <a:t>(</a:t>
            </a:r>
            <a:r>
              <a:rPr lang="fa-IR" sz="2000" b="1" cap="all" spc="100" dirty="0">
                <a:effectLst>
                  <a:glow rad="127000">
                    <a:schemeClr val="bg1"/>
                  </a:glow>
                </a:effectLst>
                <a:latin typeface="IranNastaliq" pitchFamily="18" charset="0"/>
                <a:cs typeface="B Mitra" panose="00000400000000000000" pitchFamily="2" charset="-78"/>
              </a:rPr>
              <a:t>همرزم شهید چمران </a:t>
            </a:r>
            <a:r>
              <a:rPr lang="fa-IR" sz="2000" b="1" cap="all" spc="100" dirty="0" smtClean="0">
                <a:effectLst>
                  <a:glow rad="127000">
                    <a:schemeClr val="bg1"/>
                  </a:glow>
                </a:effectLst>
                <a:latin typeface="IranNastaliq" pitchFamily="18" charset="0"/>
                <a:cs typeface="B Mitra" panose="00000400000000000000" pitchFamily="2" charset="-78"/>
              </a:rPr>
              <a:t>)</a:t>
            </a:r>
            <a:endParaRPr lang="fa-IR" sz="4000" b="1" cap="all" spc="100" dirty="0">
              <a:effectLst>
                <a:glow rad="127000">
                  <a:schemeClr val="bg1"/>
                </a:glow>
              </a:effectLst>
              <a:latin typeface="IranNastaliq" pitchFamily="18" charset="0"/>
              <a:ea typeface="+mj-ea"/>
              <a:cs typeface="B Mitra" panose="00000400000000000000" pitchFamily="2" charset="-78"/>
            </a:endParaRPr>
          </a:p>
        </p:txBody>
      </p:sp>
    </p:spTree>
    <p:extLst>
      <p:ext uri="{BB962C8B-B14F-4D97-AF65-F5344CB8AC3E}">
        <p14:creationId xmlns:p14="http://schemas.microsoft.com/office/powerpoint/2010/main" val="200214034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nodeType="clickEffect">
                                  <p:stCondLst>
                                    <p:cond delay="0"/>
                                  </p:stCondLst>
                                  <p:childTnLst>
                                    <p:animEffect transition="out" filter="fade">
                                      <p:cBhvr>
                                        <p:cTn id="13" dur="1000"/>
                                        <p:tgtEl>
                                          <p:spTgt spid="3"/>
                                        </p:tgtEl>
                                      </p:cBhvr>
                                    </p:animEffect>
                                    <p:anim calcmode="lin" valueType="num">
                                      <p:cBhvr>
                                        <p:cTn id="14" dur="1000"/>
                                        <p:tgtEl>
                                          <p:spTgt spid="3"/>
                                        </p:tgtEl>
                                        <p:attrNameLst>
                                          <p:attrName>ppt_x</p:attrName>
                                        </p:attrNameLst>
                                      </p:cBhvr>
                                      <p:tavLst>
                                        <p:tav tm="0">
                                          <p:val>
                                            <p:strVal val="ppt_x"/>
                                          </p:val>
                                        </p:tav>
                                        <p:tav tm="100000">
                                          <p:val>
                                            <p:strVal val="ppt_x"/>
                                          </p:val>
                                        </p:tav>
                                      </p:tavLst>
                                    </p:anim>
                                    <p:anim calcmode="lin" valueType="num">
                                      <p:cBhvr>
                                        <p:cTn id="15" dur="1000"/>
                                        <p:tgtEl>
                                          <p:spTgt spid="3"/>
                                        </p:tgtEl>
                                        <p:attrNameLst>
                                          <p:attrName>ppt_y</p:attrName>
                                        </p:attrNameLst>
                                      </p:cBhvr>
                                      <p:tavLst>
                                        <p:tav tm="0">
                                          <p:val>
                                            <p:strVal val="ppt_y"/>
                                          </p:val>
                                        </p:tav>
                                        <p:tav tm="100000">
                                          <p:val>
                                            <p:strVal val="ppt_y+.1"/>
                                          </p:val>
                                        </p:tav>
                                      </p:tavLst>
                                    </p:anim>
                                    <p:set>
                                      <p:cBhvr>
                                        <p:cTn id="16" dur="1" fill="hold">
                                          <p:stCondLst>
                                            <p:cond delay="999"/>
                                          </p:stCondLst>
                                        </p:cTn>
                                        <p:tgtEl>
                                          <p:spTgt spid="3"/>
                                        </p:tgtEl>
                                        <p:attrNameLst>
                                          <p:attrName>style.visibility</p:attrName>
                                        </p:attrNameLst>
                                      </p:cBhvr>
                                      <p:to>
                                        <p:strVal val="hidden"/>
                                      </p:to>
                                    </p:set>
                                  </p:childTnLst>
                                </p:cTn>
                              </p:par>
                            </p:childTnLst>
                          </p:cTn>
                        </p:par>
                        <p:par>
                          <p:cTn id="17" fill="hold">
                            <p:stCondLst>
                              <p:cond delay="1000"/>
                            </p:stCondLst>
                            <p:childTnLst>
                              <p:par>
                                <p:cTn id="18" presetID="42" presetClass="entr" presetSubtype="0"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r="51575"/>
          <a:stretch/>
        </p:blipFill>
        <p:spPr>
          <a:xfrm>
            <a:off x="3059832" y="1290132"/>
            <a:ext cx="4326091" cy="49631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Rectangle 1"/>
          <p:cNvSpPr/>
          <p:nvPr/>
        </p:nvSpPr>
        <p:spPr>
          <a:xfrm>
            <a:off x="143508" y="699343"/>
            <a:ext cx="7560840" cy="615553"/>
          </a:xfrm>
          <a:prstGeom prst="rect">
            <a:avLst/>
          </a:prstGeom>
        </p:spPr>
        <p:txBody>
          <a:bodyPr vert="horz" lIns="91440" tIns="45720" rIns="91440" bIns="45720" rtlCol="0" anchor="ctr">
            <a:noAutofit/>
          </a:bodyPr>
          <a:lstStyle/>
          <a:p>
            <a:pPr algn="r" defTabSz="914400">
              <a:lnSpc>
                <a:spcPct val="80000"/>
              </a:lnSpc>
              <a:spcBef>
                <a:spcPct val="0"/>
              </a:spcBef>
            </a:pPr>
            <a:r>
              <a:rPr lang="fa-IR" sz="2800" cap="all" spc="100" dirty="0">
                <a:solidFill>
                  <a:schemeClr val="accent3">
                    <a:lumMod val="50000"/>
                  </a:schemeClr>
                </a:solidFill>
                <a:effectLst>
                  <a:glow rad="127000">
                    <a:schemeClr val="bg1"/>
                  </a:glow>
                </a:effectLst>
                <a:latin typeface="IranNastaliq" pitchFamily="18" charset="0"/>
                <a:ea typeface="+mj-ea"/>
                <a:cs typeface="B Titr" panose="00000700000000000000" pitchFamily="2" charset="-78"/>
              </a:rPr>
              <a:t>بخشی از وصیت نامه </a:t>
            </a:r>
            <a:r>
              <a:rPr lang="fa-IR" sz="2800" cap="all" spc="100" dirty="0">
                <a:solidFill>
                  <a:srgbClr val="C00000"/>
                </a:solidFill>
                <a:effectLst>
                  <a:glow rad="127000">
                    <a:schemeClr val="bg1"/>
                  </a:glow>
                </a:effectLst>
                <a:latin typeface="IranNastaliq" pitchFamily="18" charset="0"/>
                <a:ea typeface="+mj-ea"/>
                <a:cs typeface="B Titr" panose="00000700000000000000" pitchFamily="2" charset="-78"/>
              </a:rPr>
              <a:t>شهید </a:t>
            </a:r>
            <a:r>
              <a:rPr lang="fa-IR" sz="2800" cap="all" spc="100" dirty="0">
                <a:solidFill>
                  <a:srgbClr val="C00000"/>
                </a:solidFill>
                <a:effectLst>
                  <a:glow rad="127000">
                    <a:schemeClr val="bg1"/>
                  </a:glow>
                </a:effectLst>
                <a:latin typeface="IranNastaliq" pitchFamily="18" charset="0"/>
                <a:ea typeface="+mj-ea"/>
                <a:cs typeface="B Titr" panose="00000700000000000000" pitchFamily="2" charset="-78"/>
              </a:rPr>
              <a:t>هاشمی</a:t>
            </a:r>
            <a:endParaRPr lang="en-US" sz="2800" cap="all" spc="100" dirty="0">
              <a:solidFill>
                <a:srgbClr val="C00000"/>
              </a:solidFill>
              <a:effectLst>
                <a:glow rad="127000">
                  <a:schemeClr val="bg1"/>
                </a:glow>
              </a:effectLst>
              <a:latin typeface="IranNastaliq" pitchFamily="18" charset="0"/>
              <a:ea typeface="+mj-ea"/>
              <a:cs typeface="B Titr" panose="00000700000000000000" pitchFamily="2" charset="-78"/>
            </a:endParaRPr>
          </a:p>
        </p:txBody>
      </p:sp>
      <p:sp>
        <p:nvSpPr>
          <p:cNvPr id="4" name="Rectangle 3"/>
          <p:cNvSpPr/>
          <p:nvPr/>
        </p:nvSpPr>
        <p:spPr>
          <a:xfrm>
            <a:off x="1835696" y="1591158"/>
            <a:ext cx="6606500" cy="4385816"/>
          </a:xfrm>
          <a:prstGeom prst="rect">
            <a:avLst/>
          </a:prstGeom>
          <a:solidFill>
            <a:schemeClr val="tx1">
              <a:alpha val="47000"/>
            </a:schemeClr>
          </a:solidFill>
        </p:spPr>
        <p:txBody>
          <a:bodyPr wrap="square">
            <a:spAutoFit/>
          </a:bodyPr>
          <a:lstStyle/>
          <a:p>
            <a:pPr lvl="0" algn="ctr" rtl="1">
              <a:lnSpc>
                <a:spcPct val="150000"/>
              </a:lnSpc>
            </a:pPr>
            <a:r>
              <a:rPr lang="fa-IR" sz="1600" b="1" cap="all" spc="100" dirty="0" smtClean="0">
                <a:solidFill>
                  <a:schemeClr val="accent5">
                    <a:lumMod val="50000"/>
                  </a:schemeClr>
                </a:solidFill>
                <a:effectLst>
                  <a:glow rad="127000">
                    <a:schemeClr val="bg1"/>
                  </a:glow>
                </a:effectLst>
                <a:latin typeface="IranNastaliq" pitchFamily="18" charset="0"/>
                <a:ea typeface="+mj-ea"/>
                <a:cs typeface="B Mitra" panose="00000400000000000000" pitchFamily="2" charset="-78"/>
              </a:rPr>
              <a:t>بسمه تعالی</a:t>
            </a:r>
          </a:p>
          <a:p>
            <a:pPr lvl="0" algn="justLow" rtl="1">
              <a:lnSpc>
                <a:spcPct val="150000"/>
              </a:lnSpc>
            </a:pPr>
            <a:r>
              <a:rPr lang="fa-IR" sz="2200" b="1" cap="all" spc="100" dirty="0" smtClean="0">
                <a:solidFill>
                  <a:schemeClr val="accent5">
                    <a:lumMod val="50000"/>
                  </a:schemeClr>
                </a:solidFill>
                <a:effectLst>
                  <a:glow rad="127000">
                    <a:schemeClr val="bg1"/>
                  </a:glow>
                </a:effectLst>
                <a:latin typeface="IranNastaliq" pitchFamily="18" charset="0"/>
                <a:ea typeface="+mj-ea"/>
                <a:cs typeface="B Mitra" panose="00000400000000000000" pitchFamily="2" charset="-78"/>
              </a:rPr>
              <a:t>از </a:t>
            </a:r>
            <a:r>
              <a:rPr lang="fa-IR" sz="2200" b="1" cap="all" spc="100" dirty="0">
                <a:solidFill>
                  <a:schemeClr val="accent5">
                    <a:lumMod val="50000"/>
                  </a:schemeClr>
                </a:solidFill>
                <a:effectLst>
                  <a:glow rad="127000">
                    <a:schemeClr val="bg1"/>
                  </a:glow>
                </a:effectLst>
                <a:latin typeface="IranNastaliq" pitchFamily="18" charset="0"/>
                <a:ea typeface="+mj-ea"/>
                <a:cs typeface="B Mitra" panose="00000400000000000000" pitchFamily="2" charset="-78"/>
              </a:rPr>
              <a:t>کلیه کسانی که به طریقی دَینی به آنها دارم طلب مغفرت </a:t>
            </a:r>
            <a:r>
              <a:rPr lang="fa-IR" sz="2200" b="1" cap="all" spc="100" dirty="0">
                <a:solidFill>
                  <a:schemeClr val="accent5">
                    <a:lumMod val="50000"/>
                  </a:schemeClr>
                </a:solidFill>
                <a:effectLst>
                  <a:glow rad="127000">
                    <a:schemeClr val="bg1"/>
                  </a:glow>
                </a:effectLst>
                <a:latin typeface="IranNastaliq" pitchFamily="18" charset="0"/>
                <a:ea typeface="+mj-ea"/>
                <a:cs typeface="B Mitra" panose="00000400000000000000" pitchFamily="2" charset="-78"/>
              </a:rPr>
              <a:t>می‌کنم،</a:t>
            </a:r>
          </a:p>
          <a:p>
            <a:pPr lvl="0" algn="justLow" rtl="1">
              <a:lnSpc>
                <a:spcPct val="150000"/>
              </a:lnSpc>
            </a:pPr>
            <a:r>
              <a:rPr lang="fa-IR" sz="2200" b="1" cap="all" spc="100" dirty="0">
                <a:solidFill>
                  <a:schemeClr val="accent5">
                    <a:lumMod val="50000"/>
                  </a:schemeClr>
                </a:solidFill>
                <a:effectLst>
                  <a:glow rad="127000">
                    <a:schemeClr val="bg1"/>
                  </a:glow>
                </a:effectLst>
                <a:latin typeface="IranNastaliq" pitchFamily="18" charset="0"/>
                <a:ea typeface="+mj-ea"/>
                <a:cs typeface="B Mitra" panose="00000400000000000000" pitchFamily="2" charset="-78"/>
              </a:rPr>
              <a:t>خواهش </a:t>
            </a:r>
            <a:r>
              <a:rPr lang="fa-IR" sz="2200" b="1" cap="all" spc="100" dirty="0">
                <a:solidFill>
                  <a:schemeClr val="accent5">
                    <a:lumMod val="50000"/>
                  </a:schemeClr>
                </a:solidFill>
                <a:effectLst>
                  <a:glow rad="127000">
                    <a:schemeClr val="bg1"/>
                  </a:glow>
                </a:effectLst>
                <a:latin typeface="IranNastaliq" pitchFamily="18" charset="0"/>
                <a:ea typeface="+mj-ea"/>
                <a:cs typeface="B Mitra" panose="00000400000000000000" pitchFamily="2" charset="-78"/>
              </a:rPr>
              <a:t>می‌کنم مرا ببخشید تا خدای مهربان هم شما را ببخشد.</a:t>
            </a:r>
            <a:endParaRPr lang="en-US" sz="2200" b="1" cap="all" spc="100" dirty="0">
              <a:solidFill>
                <a:schemeClr val="accent5">
                  <a:lumMod val="50000"/>
                </a:schemeClr>
              </a:solidFill>
              <a:effectLst>
                <a:glow rad="127000">
                  <a:schemeClr val="bg1"/>
                </a:glow>
              </a:effectLst>
              <a:latin typeface="IranNastaliq" pitchFamily="18" charset="0"/>
              <a:ea typeface="+mj-ea"/>
              <a:cs typeface="B Mitra" panose="00000400000000000000" pitchFamily="2" charset="-78"/>
            </a:endParaRPr>
          </a:p>
          <a:p>
            <a:pPr lvl="0" algn="justLow" rtl="1">
              <a:lnSpc>
                <a:spcPct val="150000"/>
              </a:lnSpc>
            </a:pPr>
            <a:r>
              <a:rPr lang="fa-IR" sz="2200" b="1" cap="all" spc="100" dirty="0">
                <a:solidFill>
                  <a:schemeClr val="accent5">
                    <a:lumMod val="50000"/>
                  </a:schemeClr>
                </a:solidFill>
                <a:effectLst>
                  <a:glow rad="127000">
                    <a:schemeClr val="bg1"/>
                  </a:glow>
                </a:effectLst>
                <a:latin typeface="IranNastaliq" pitchFamily="18" charset="0"/>
                <a:ea typeface="+mj-ea"/>
                <a:cs typeface="B Mitra" panose="00000400000000000000" pitchFamily="2" charset="-78"/>
              </a:rPr>
              <a:t>توصیه من به شما عزیزان این است که </a:t>
            </a:r>
            <a:endParaRPr lang="fa-IR" sz="2200" b="1" cap="all" spc="100" dirty="0" smtClean="0">
              <a:solidFill>
                <a:schemeClr val="accent5">
                  <a:lumMod val="50000"/>
                </a:schemeClr>
              </a:solidFill>
              <a:effectLst>
                <a:glow rad="127000">
                  <a:schemeClr val="bg1"/>
                </a:glow>
              </a:effectLst>
              <a:latin typeface="IranNastaliq" pitchFamily="18" charset="0"/>
              <a:ea typeface="+mj-ea"/>
              <a:cs typeface="B Mitra" panose="00000400000000000000" pitchFamily="2" charset="-78"/>
            </a:endParaRPr>
          </a:p>
          <a:p>
            <a:pPr lvl="0" algn="ctr" rtl="1">
              <a:lnSpc>
                <a:spcPct val="150000"/>
              </a:lnSpc>
            </a:pPr>
            <a:r>
              <a:rPr lang="fa-IR" sz="3600" b="1" cap="all" spc="100" dirty="0" smtClean="0">
                <a:solidFill>
                  <a:srgbClr val="FF0000"/>
                </a:solidFill>
                <a:effectLst>
                  <a:glow rad="127000">
                    <a:schemeClr val="bg1"/>
                  </a:glow>
                </a:effectLst>
                <a:latin typeface="IranNastaliq" pitchFamily="18" charset="0"/>
                <a:ea typeface="+mj-ea"/>
                <a:cs typeface="B Mitra" panose="00000400000000000000" pitchFamily="2" charset="-78"/>
              </a:rPr>
              <a:t>خدا </a:t>
            </a:r>
            <a:r>
              <a:rPr lang="fa-IR" sz="3600" b="1" cap="all" spc="100" dirty="0">
                <a:solidFill>
                  <a:srgbClr val="FF0000"/>
                </a:solidFill>
                <a:effectLst>
                  <a:glow rad="127000">
                    <a:schemeClr val="bg1"/>
                  </a:glow>
                </a:effectLst>
                <a:latin typeface="IranNastaliq" pitchFamily="18" charset="0"/>
                <a:ea typeface="+mj-ea"/>
                <a:cs typeface="B Mitra" panose="00000400000000000000" pitchFamily="2" charset="-78"/>
              </a:rPr>
              <a:t>را فراموش نکنید.</a:t>
            </a:r>
            <a:endParaRPr lang="en-US" sz="3600" b="1" cap="all" spc="100" dirty="0">
              <a:solidFill>
                <a:srgbClr val="FF0000"/>
              </a:solidFill>
              <a:effectLst>
                <a:glow rad="127000">
                  <a:schemeClr val="bg1"/>
                </a:glow>
              </a:effectLst>
              <a:latin typeface="IranNastaliq" pitchFamily="18" charset="0"/>
              <a:ea typeface="+mj-ea"/>
              <a:cs typeface="B Mitra" panose="00000400000000000000" pitchFamily="2" charset="-78"/>
            </a:endParaRPr>
          </a:p>
          <a:p>
            <a:pPr lvl="0" algn="ctr" rtl="1">
              <a:lnSpc>
                <a:spcPct val="150000"/>
              </a:lnSpc>
            </a:pPr>
            <a:r>
              <a:rPr lang="fa-IR" b="1" cap="all" spc="100" dirty="0">
                <a:solidFill>
                  <a:schemeClr val="accent5">
                    <a:lumMod val="50000"/>
                  </a:schemeClr>
                </a:solidFill>
                <a:effectLst>
                  <a:glow rad="127000">
                    <a:schemeClr val="bg1"/>
                  </a:glow>
                </a:effectLst>
                <a:latin typeface="IranNastaliq" pitchFamily="18" charset="0"/>
                <a:ea typeface="+mj-ea"/>
                <a:cs typeface="B Mitra" panose="00000400000000000000" pitchFamily="2" charset="-78"/>
              </a:rPr>
              <a:t>سید مجتبی </a:t>
            </a:r>
            <a:r>
              <a:rPr lang="fa-IR" b="1" cap="all" spc="100" dirty="0" smtClean="0">
                <a:solidFill>
                  <a:schemeClr val="accent5">
                    <a:lumMod val="50000"/>
                  </a:schemeClr>
                </a:solidFill>
                <a:effectLst>
                  <a:glow rad="127000">
                    <a:schemeClr val="bg1"/>
                  </a:glow>
                </a:effectLst>
                <a:latin typeface="IranNastaliq" pitchFamily="18" charset="0"/>
                <a:ea typeface="+mj-ea"/>
                <a:cs typeface="B Mitra" panose="00000400000000000000" pitchFamily="2" charset="-78"/>
              </a:rPr>
              <a:t>هاشمی</a:t>
            </a:r>
            <a:endParaRPr lang="en-US" b="1" cap="all" spc="100" dirty="0">
              <a:solidFill>
                <a:schemeClr val="accent5">
                  <a:lumMod val="50000"/>
                </a:schemeClr>
              </a:solidFill>
              <a:effectLst>
                <a:glow rad="127000">
                  <a:schemeClr val="bg1"/>
                </a:glow>
              </a:effectLst>
              <a:latin typeface="IranNastaliq" pitchFamily="18" charset="0"/>
              <a:ea typeface="+mj-ea"/>
              <a:cs typeface="B Mitra" panose="00000400000000000000" pitchFamily="2" charset="-78"/>
            </a:endParaRPr>
          </a:p>
        </p:txBody>
      </p:sp>
    </p:spTree>
    <p:extLst>
      <p:ext uri="{BB962C8B-B14F-4D97-AF65-F5344CB8AC3E}">
        <p14:creationId xmlns:p14="http://schemas.microsoft.com/office/powerpoint/2010/main" val="269086016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1000"/>
                                        <p:tgtEl>
                                          <p:spTgt spid="2"/>
                                        </p:tgtEl>
                                      </p:cBhvr>
                                    </p:animEffect>
                                  </p:childTnLst>
                                </p:cTn>
                              </p:par>
                            </p:childTnLst>
                          </p:cTn>
                        </p:par>
                        <p:par>
                          <p:cTn id="8" fill="hold">
                            <p:stCondLst>
                              <p:cond delay="10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577224"/>
            <a:ext cx="9216008" cy="1107996"/>
          </a:xfrm>
          <a:prstGeom prst="rect">
            <a:avLst/>
          </a:prstGeom>
        </p:spPr>
        <p:txBody>
          <a:bodyPr vert="horz" lIns="91440" tIns="45720" rIns="91440" bIns="45720" rtlCol="0" anchor="ctr">
            <a:noAutofit/>
          </a:bodyPr>
          <a:lstStyle/>
          <a:p>
            <a:pPr algn="ctr" defTabSz="914400">
              <a:lnSpc>
                <a:spcPct val="80000"/>
              </a:lnSpc>
              <a:spcBef>
                <a:spcPct val="0"/>
              </a:spcBef>
            </a:pPr>
            <a:r>
              <a:rPr lang="fa-IR" sz="4000" cap="all" spc="100" dirty="0">
                <a:solidFill>
                  <a:schemeClr val="accent5">
                    <a:lumMod val="75000"/>
                  </a:schemeClr>
                </a:solidFill>
                <a:effectLst>
                  <a:glow rad="127000">
                    <a:schemeClr val="bg1"/>
                  </a:glow>
                </a:effectLst>
                <a:latin typeface="IranNastaliq" pitchFamily="18" charset="0"/>
                <a:ea typeface="+mj-ea"/>
                <a:cs typeface="B Titr" panose="00000700000000000000" pitchFamily="2" charset="-78"/>
              </a:rPr>
              <a:t>باید به جایی برسیم که </a:t>
            </a:r>
            <a:r>
              <a:rPr lang="fa-IR" sz="4000" cap="all" spc="100" dirty="0">
                <a:solidFill>
                  <a:srgbClr val="7030A0"/>
                </a:solidFill>
                <a:effectLst>
                  <a:glow rad="127000">
                    <a:schemeClr val="bg1"/>
                  </a:glow>
                </a:effectLst>
                <a:latin typeface="IranNastaliq" pitchFamily="18" charset="0"/>
                <a:ea typeface="+mj-ea"/>
                <a:cs typeface="B Titr" panose="00000700000000000000" pitchFamily="2" charset="-78"/>
              </a:rPr>
              <a:t>خدا از ما دلبری کنه </a:t>
            </a:r>
          </a:p>
        </p:txBody>
      </p:sp>
      <p:sp>
        <p:nvSpPr>
          <p:cNvPr id="4" name="Rectangle 3"/>
          <p:cNvSpPr/>
          <p:nvPr/>
        </p:nvSpPr>
        <p:spPr>
          <a:xfrm>
            <a:off x="755576" y="1685220"/>
            <a:ext cx="8136903" cy="3539430"/>
          </a:xfrm>
          <a:prstGeom prst="rect">
            <a:avLst/>
          </a:prstGeom>
        </p:spPr>
        <p:txBody>
          <a:bodyPr wrap="square">
            <a:spAutoFit/>
          </a:bodyPr>
          <a:lstStyle/>
          <a:p>
            <a:pPr marL="457200" indent="-457200" algn="r" rtl="1">
              <a:lnSpc>
                <a:spcPct val="200000"/>
              </a:lnSpc>
              <a:buFont typeface="Wingdings" panose="05000000000000000000" pitchFamily="2" charset="2"/>
              <a:buChar char="§"/>
            </a:pPr>
            <a:r>
              <a:rPr lang="fa-IR" sz="2800" b="1" cap="all" spc="100" dirty="0">
                <a:effectLst>
                  <a:glow rad="127000">
                    <a:schemeClr val="bg1"/>
                  </a:glow>
                </a:effectLst>
                <a:latin typeface="IranNastaliq" pitchFamily="18" charset="0"/>
                <a:ea typeface="+mj-ea"/>
                <a:cs typeface="B Mitra" panose="00000400000000000000" pitchFamily="2" charset="-78"/>
              </a:rPr>
              <a:t>چکار کنیم که دلمون برا خدا بره؟!</a:t>
            </a:r>
          </a:p>
          <a:p>
            <a:pPr marL="457200" indent="-457200" algn="r" rtl="1">
              <a:lnSpc>
                <a:spcPct val="200000"/>
              </a:lnSpc>
              <a:buFont typeface="Wingdings" panose="05000000000000000000" pitchFamily="2" charset="2"/>
              <a:buChar char="§"/>
            </a:pPr>
            <a:r>
              <a:rPr lang="fa-IR" sz="2800" b="1" cap="all" spc="100" dirty="0">
                <a:effectLst>
                  <a:glow rad="127000">
                    <a:schemeClr val="bg1"/>
                  </a:glow>
                </a:effectLst>
                <a:latin typeface="IranNastaliq" pitchFamily="18" charset="0"/>
                <a:ea typeface="+mj-ea"/>
                <a:cs typeface="B Mitra" panose="00000400000000000000" pitchFamily="2" charset="-78"/>
              </a:rPr>
              <a:t>چکار کنیم که دلمون مجذوب خدا و امام زمان شه؟!</a:t>
            </a:r>
          </a:p>
          <a:p>
            <a:pPr marL="457200" indent="-457200" algn="r" rtl="1">
              <a:lnSpc>
                <a:spcPct val="200000"/>
              </a:lnSpc>
              <a:buFont typeface="Wingdings" panose="05000000000000000000" pitchFamily="2" charset="2"/>
              <a:buChar char="§"/>
            </a:pPr>
            <a:r>
              <a:rPr lang="fa-IR" sz="2800" b="1" cap="all" spc="100" dirty="0">
                <a:effectLst>
                  <a:glow rad="127000">
                    <a:schemeClr val="bg1"/>
                  </a:glow>
                </a:effectLst>
                <a:latin typeface="IranNastaliq" pitchFamily="18" charset="0"/>
                <a:ea typeface="+mj-ea"/>
                <a:cs typeface="B Mitra" panose="00000400000000000000" pitchFamily="2" charset="-78"/>
              </a:rPr>
              <a:t>چکار کنیم که تنها دلبر دلمون خدا بشه</a:t>
            </a:r>
          </a:p>
          <a:p>
            <a:pPr marL="457200" indent="-457200" algn="r" rtl="1">
              <a:lnSpc>
                <a:spcPct val="200000"/>
              </a:lnSpc>
              <a:buFont typeface="Wingdings" panose="05000000000000000000" pitchFamily="2" charset="2"/>
              <a:buChar char="§"/>
            </a:pPr>
            <a:r>
              <a:rPr lang="fa-IR" sz="2800" b="1" cap="all" spc="100" dirty="0">
                <a:effectLst>
                  <a:glow rad="127000">
                    <a:schemeClr val="bg1"/>
                  </a:glow>
                </a:effectLst>
                <a:latin typeface="IranNastaliq" pitchFamily="18" charset="0"/>
                <a:ea typeface="+mj-ea"/>
                <a:cs typeface="B Mitra" panose="00000400000000000000" pitchFamily="2" charset="-78"/>
              </a:rPr>
              <a:t>این شهدا چکار کردن که دلبر دلشون فقط خدا شد؟!</a:t>
            </a:r>
          </a:p>
        </p:txBody>
      </p:sp>
    </p:spTree>
    <p:extLst>
      <p:ext uri="{BB962C8B-B14F-4D97-AF65-F5344CB8AC3E}">
        <p14:creationId xmlns:p14="http://schemas.microsoft.com/office/powerpoint/2010/main" val="3043685984"/>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iterate type="wd">
                                    <p:tmPct val="10000"/>
                                  </p:iterate>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ppt_w</p:attrName>
                                        </p:attrNameLst>
                                      </p:cBhvr>
                                      <p:tavLst>
                                        <p:tav tm="0" fmla="#ppt_w*sin(2.5*pi*$)">
                                          <p:val>
                                            <p:fltVal val="0"/>
                                          </p:val>
                                        </p:tav>
                                        <p:tav tm="100000">
                                          <p:val>
                                            <p:fltVal val="1"/>
                                          </p:val>
                                        </p:tav>
                                      </p:tavLst>
                                    </p:anim>
                                    <p:anim calcmode="lin" valueType="num">
                                      <p:cBhvr>
                                        <p:cTn id="9" dur="1000" fill="hold"/>
                                        <p:tgtEl>
                                          <p:spTgt spid="2">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iterate type="wd">
                                    <p:tmPct val="10000"/>
                                  </p:iterate>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ppt_w</p:attrName>
                                        </p:attrNameLst>
                                      </p:cBhvr>
                                      <p:tavLst>
                                        <p:tav tm="0" fmla="#ppt_w*sin(2.5*pi*$)">
                                          <p:val>
                                            <p:fltVal val="0"/>
                                          </p:val>
                                        </p:tav>
                                        <p:tav tm="100000">
                                          <p:val>
                                            <p:fltVal val="1"/>
                                          </p:val>
                                        </p:tav>
                                      </p:tavLst>
                                    </p:anim>
                                    <p:anim calcmode="lin" valueType="num">
                                      <p:cBhvr>
                                        <p:cTn id="16" dur="1000" fill="hold"/>
                                        <p:tgtEl>
                                          <p:spTgt spid="4">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grpId="0" nodeType="clickEffect">
                                  <p:stCondLst>
                                    <p:cond delay="0"/>
                                  </p:stCondLst>
                                  <p:iterate type="wd">
                                    <p:tmPct val="10000"/>
                                  </p:iterate>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ppt_w</p:attrName>
                                        </p:attrNameLst>
                                      </p:cBhvr>
                                      <p:tavLst>
                                        <p:tav tm="0" fmla="#ppt_w*sin(2.5*pi*$)">
                                          <p:val>
                                            <p:fltVal val="0"/>
                                          </p:val>
                                        </p:tav>
                                        <p:tav tm="100000">
                                          <p:val>
                                            <p:fltVal val="1"/>
                                          </p:val>
                                        </p:tav>
                                      </p:tavLst>
                                    </p:anim>
                                    <p:anim calcmode="lin" valueType="num">
                                      <p:cBhvr>
                                        <p:cTn id="23" dur="1000" fill="hold"/>
                                        <p:tgtEl>
                                          <p:spTgt spid="4">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grpId="0" nodeType="clickEffect">
                                  <p:stCondLst>
                                    <p:cond delay="0"/>
                                  </p:stCondLst>
                                  <p:iterate type="wd">
                                    <p:tmPct val="10000"/>
                                  </p:iterate>
                                  <p:childTnLst>
                                    <p:set>
                                      <p:cBhvr>
                                        <p:cTn id="27" dur="1" fill="hold">
                                          <p:stCondLst>
                                            <p:cond delay="0"/>
                                          </p:stCondLst>
                                        </p:cTn>
                                        <p:tgtEl>
                                          <p:spTgt spid="4">
                                            <p:txEl>
                                              <p:pRg st="2" end="2"/>
                                            </p:txEl>
                                          </p:spTgt>
                                        </p:tgtEl>
                                        <p:attrNameLst>
                                          <p:attrName>style.visibility</p:attrName>
                                        </p:attrNameLst>
                                      </p:cBhvr>
                                      <p:to>
                                        <p:strVal val="visible"/>
                                      </p:to>
                                    </p:set>
                                    <p:animEffect transition="in" filter="fade">
                                      <p:cBhvr>
                                        <p:cTn id="28" dur="1000"/>
                                        <p:tgtEl>
                                          <p:spTgt spid="4">
                                            <p:txEl>
                                              <p:pRg st="2" end="2"/>
                                            </p:txEl>
                                          </p:spTgt>
                                        </p:tgtEl>
                                      </p:cBhvr>
                                    </p:animEffect>
                                    <p:anim calcmode="lin" valueType="num">
                                      <p:cBhvr>
                                        <p:cTn id="29" dur="1000" fill="hold"/>
                                        <p:tgtEl>
                                          <p:spTgt spid="4">
                                            <p:txEl>
                                              <p:pRg st="2" end="2"/>
                                            </p:txEl>
                                          </p:spTgt>
                                        </p:tgtEl>
                                        <p:attrNameLst>
                                          <p:attrName>ppt_w</p:attrName>
                                        </p:attrNameLst>
                                      </p:cBhvr>
                                      <p:tavLst>
                                        <p:tav tm="0" fmla="#ppt_w*sin(2.5*pi*$)">
                                          <p:val>
                                            <p:fltVal val="0"/>
                                          </p:val>
                                        </p:tav>
                                        <p:tav tm="100000">
                                          <p:val>
                                            <p:fltVal val="1"/>
                                          </p:val>
                                        </p:tav>
                                      </p:tavLst>
                                    </p:anim>
                                    <p:anim calcmode="lin" valueType="num">
                                      <p:cBhvr>
                                        <p:cTn id="30" dur="1000" fill="hold"/>
                                        <p:tgtEl>
                                          <p:spTgt spid="4">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45" presetClass="entr" presetSubtype="0" fill="hold" grpId="0" nodeType="clickEffect">
                                  <p:stCondLst>
                                    <p:cond delay="0"/>
                                  </p:stCondLst>
                                  <p:iterate type="wd">
                                    <p:tmPct val="10000"/>
                                  </p:iterate>
                                  <p:childTnLst>
                                    <p:set>
                                      <p:cBhvr>
                                        <p:cTn id="34" dur="1" fill="hold">
                                          <p:stCondLst>
                                            <p:cond delay="0"/>
                                          </p:stCondLst>
                                        </p:cTn>
                                        <p:tgtEl>
                                          <p:spTgt spid="4">
                                            <p:txEl>
                                              <p:pRg st="3" end="3"/>
                                            </p:txEl>
                                          </p:spTgt>
                                        </p:tgtEl>
                                        <p:attrNameLst>
                                          <p:attrName>style.visibility</p:attrName>
                                        </p:attrNameLst>
                                      </p:cBhvr>
                                      <p:to>
                                        <p:strVal val="visible"/>
                                      </p:to>
                                    </p:set>
                                    <p:animEffect transition="in" filter="fade">
                                      <p:cBhvr>
                                        <p:cTn id="35" dur="1000"/>
                                        <p:tgtEl>
                                          <p:spTgt spid="4">
                                            <p:txEl>
                                              <p:pRg st="3" end="3"/>
                                            </p:txEl>
                                          </p:spTgt>
                                        </p:tgtEl>
                                      </p:cBhvr>
                                    </p:animEffect>
                                    <p:anim calcmode="lin" valueType="num">
                                      <p:cBhvr>
                                        <p:cTn id="36" dur="1000" fill="hold"/>
                                        <p:tgtEl>
                                          <p:spTgt spid="4">
                                            <p:txEl>
                                              <p:pRg st="3" end="3"/>
                                            </p:txEl>
                                          </p:spTgt>
                                        </p:tgtEl>
                                        <p:attrNameLst>
                                          <p:attrName>ppt_w</p:attrName>
                                        </p:attrNameLst>
                                      </p:cBhvr>
                                      <p:tavLst>
                                        <p:tav tm="0" fmla="#ppt_w*sin(2.5*pi*$)">
                                          <p:val>
                                            <p:fltVal val="0"/>
                                          </p:val>
                                        </p:tav>
                                        <p:tav tm="100000">
                                          <p:val>
                                            <p:fltVal val="1"/>
                                          </p:val>
                                        </p:tav>
                                      </p:tavLst>
                                    </p:anim>
                                    <p:anim calcmode="lin" valueType="num">
                                      <p:cBhvr>
                                        <p:cTn id="37" dur="1000" fill="hold"/>
                                        <p:tgtEl>
                                          <p:spTgt spid="4">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12826" y="2354919"/>
            <a:ext cx="6431582" cy="1151971"/>
          </a:xfrm>
          <a:prstGeom prst="rect">
            <a:avLst/>
          </a:prstGeom>
          <a:solidFill>
            <a:srgbClr val="7030A0"/>
          </a:solidFill>
        </p:spPr>
        <p:txBody>
          <a:bodyPr vert="horz" lIns="91440" tIns="45720" rIns="91440" bIns="45720" rtlCol="0" anchor="ctr">
            <a:noAutofit/>
          </a:bodyPr>
          <a:lstStyle/>
          <a:p>
            <a:pPr defTabSz="914400">
              <a:lnSpc>
                <a:spcPct val="150000"/>
              </a:lnSpc>
              <a:spcBef>
                <a:spcPct val="0"/>
              </a:spcBef>
            </a:pPr>
            <a:r>
              <a:rPr lang="fa-IR" sz="2400" cap="all" spc="100" dirty="0">
                <a:effectLst>
                  <a:glow rad="127000">
                    <a:schemeClr val="bg1"/>
                  </a:glow>
                </a:effectLst>
                <a:latin typeface="IranNastaliq" pitchFamily="18" charset="0"/>
                <a:ea typeface="+mj-ea"/>
                <a:cs typeface="B Titr" panose="00000700000000000000" pitchFamily="2" charset="-78"/>
              </a:rPr>
              <a:t>شهید چمران چه چیزی را دیده </a:t>
            </a:r>
            <a:r>
              <a:rPr lang="fa-IR" sz="2400" cap="all" spc="100" dirty="0" smtClean="0">
                <a:effectLst>
                  <a:glow rad="127000">
                    <a:schemeClr val="bg1"/>
                  </a:glow>
                </a:effectLst>
                <a:latin typeface="IranNastaliq" pitchFamily="18" charset="0"/>
                <a:ea typeface="+mj-ea"/>
                <a:cs typeface="B Titr" panose="00000700000000000000" pitchFamily="2" charset="-78"/>
              </a:rPr>
              <a:t>بود</a:t>
            </a:r>
          </a:p>
          <a:p>
            <a:pPr defTabSz="914400">
              <a:lnSpc>
                <a:spcPct val="150000"/>
              </a:lnSpc>
              <a:spcBef>
                <a:spcPct val="0"/>
              </a:spcBef>
            </a:pPr>
            <a:r>
              <a:rPr lang="fa-IR" sz="2400" cap="all" spc="100" dirty="0" smtClean="0">
                <a:effectLst>
                  <a:glow rad="127000">
                    <a:schemeClr val="bg1"/>
                  </a:glow>
                </a:effectLst>
                <a:latin typeface="IranNastaliq" pitchFamily="18" charset="0"/>
                <a:ea typeface="+mj-ea"/>
                <a:cs typeface="B Titr" panose="00000700000000000000" pitchFamily="2" charset="-78"/>
              </a:rPr>
              <a:t> </a:t>
            </a:r>
            <a:r>
              <a:rPr lang="fa-IR" sz="2400" cap="all" spc="100" dirty="0">
                <a:effectLst>
                  <a:glow rad="127000">
                    <a:schemeClr val="bg1"/>
                  </a:glow>
                </a:effectLst>
                <a:latin typeface="IranNastaliq" pitchFamily="18" charset="0"/>
                <a:ea typeface="+mj-ea"/>
                <a:cs typeface="B Titr" panose="00000700000000000000" pitchFamily="2" charset="-78"/>
              </a:rPr>
              <a:t>که اینطور دل از آن همه </a:t>
            </a:r>
            <a:r>
              <a:rPr lang="fa-IR" sz="2400" cap="all" spc="100" dirty="0">
                <a:effectLst>
                  <a:glow rad="127000">
                    <a:schemeClr val="bg1"/>
                  </a:glow>
                </a:effectLst>
                <a:latin typeface="IranNastaliq" pitchFamily="18" charset="0"/>
                <a:ea typeface="+mj-ea"/>
                <a:cs typeface="B Titr" panose="00000700000000000000" pitchFamily="2" charset="-78"/>
              </a:rPr>
              <a:t>امکانات کند؟ </a:t>
            </a:r>
            <a:endParaRPr lang="en-US" sz="2400" cap="all" spc="100" dirty="0">
              <a:effectLst>
                <a:glow rad="127000">
                  <a:schemeClr val="bg1"/>
                </a:glow>
              </a:effectLst>
              <a:latin typeface="IranNastaliq" pitchFamily="18" charset="0"/>
              <a:ea typeface="+mj-ea"/>
              <a:cs typeface="B Titr" panose="00000700000000000000" pitchFamily="2" charset="-78"/>
            </a:endParaRPr>
          </a:p>
        </p:txBody>
      </p:sp>
      <p:sp>
        <p:nvSpPr>
          <p:cNvPr id="5" name="Rectangle 4"/>
          <p:cNvSpPr/>
          <p:nvPr/>
        </p:nvSpPr>
        <p:spPr>
          <a:xfrm rot="20911285">
            <a:off x="971600" y="524978"/>
            <a:ext cx="8919356" cy="1107996"/>
          </a:xfrm>
          <a:prstGeom prst="rect">
            <a:avLst/>
          </a:prstGeom>
        </p:spPr>
        <p:txBody>
          <a:bodyPr vert="horz" lIns="91440" tIns="45720" rIns="91440" bIns="45720" rtlCol="0" anchor="ctr">
            <a:noAutofit/>
          </a:bodyPr>
          <a:lstStyle/>
          <a:p>
            <a:pPr algn="ctr" defTabSz="914400">
              <a:lnSpc>
                <a:spcPct val="80000"/>
              </a:lnSpc>
              <a:spcBef>
                <a:spcPct val="0"/>
              </a:spcBef>
            </a:pPr>
            <a:r>
              <a:rPr lang="fa-IR" sz="3200" cap="all" spc="100" dirty="0">
                <a:solidFill>
                  <a:schemeClr val="accent5">
                    <a:lumMod val="75000"/>
                  </a:schemeClr>
                </a:solidFill>
                <a:effectLst>
                  <a:glow rad="127000">
                    <a:schemeClr val="bg1"/>
                  </a:glow>
                </a:effectLst>
                <a:latin typeface="IranNastaliq" pitchFamily="18" charset="0"/>
                <a:ea typeface="+mj-ea"/>
                <a:cs typeface="B Titr" panose="00000700000000000000" pitchFamily="2" charset="-78"/>
              </a:rPr>
              <a:t>چکار کنیم ما هم مثل </a:t>
            </a:r>
            <a:r>
              <a:rPr lang="fa-IR" sz="3200" cap="all" spc="100" dirty="0">
                <a:solidFill>
                  <a:srgbClr val="FF0000"/>
                </a:solidFill>
                <a:effectLst>
                  <a:glow rad="127000">
                    <a:schemeClr val="bg1"/>
                  </a:glow>
                </a:effectLst>
                <a:latin typeface="IranNastaliq" pitchFamily="18" charset="0"/>
                <a:ea typeface="+mj-ea"/>
                <a:cs typeface="B Titr" panose="00000700000000000000" pitchFamily="2" charset="-78"/>
              </a:rPr>
              <a:t>شهدا</a:t>
            </a:r>
            <a:r>
              <a:rPr lang="fa-IR" sz="3200" cap="all" spc="100" dirty="0">
                <a:solidFill>
                  <a:schemeClr val="accent5">
                    <a:lumMod val="75000"/>
                  </a:schemeClr>
                </a:solidFill>
                <a:effectLst>
                  <a:glow rad="127000">
                    <a:schemeClr val="bg1"/>
                  </a:glow>
                </a:effectLst>
                <a:latin typeface="IranNastaliq" pitchFamily="18" charset="0"/>
                <a:ea typeface="+mj-ea"/>
                <a:cs typeface="B Titr" panose="00000700000000000000" pitchFamily="2" charset="-78"/>
              </a:rPr>
              <a:t> عاشق </a:t>
            </a:r>
            <a:r>
              <a:rPr lang="fa-IR" sz="3200" cap="all" spc="100" dirty="0">
                <a:solidFill>
                  <a:schemeClr val="accent2">
                    <a:lumMod val="75000"/>
                  </a:schemeClr>
                </a:solidFill>
                <a:effectLst>
                  <a:glow rad="127000">
                    <a:schemeClr val="bg1"/>
                  </a:glow>
                </a:effectLst>
                <a:latin typeface="IranNastaliq" pitchFamily="18" charset="0"/>
                <a:ea typeface="+mj-ea"/>
                <a:cs typeface="B Titr" panose="00000700000000000000" pitchFamily="2" charset="-78"/>
              </a:rPr>
              <a:t>خدا</a:t>
            </a:r>
            <a:r>
              <a:rPr lang="fa-IR" sz="3200" cap="all" spc="100" dirty="0">
                <a:solidFill>
                  <a:schemeClr val="accent5">
                    <a:lumMod val="75000"/>
                  </a:schemeClr>
                </a:solidFill>
                <a:effectLst>
                  <a:glow rad="127000">
                    <a:schemeClr val="bg1"/>
                  </a:glow>
                </a:effectLst>
                <a:latin typeface="IranNastaliq" pitchFamily="18" charset="0"/>
                <a:ea typeface="+mj-ea"/>
                <a:cs typeface="B Titr" panose="00000700000000000000" pitchFamily="2" charset="-78"/>
              </a:rPr>
              <a:t> بشیم؟</a:t>
            </a:r>
            <a:endParaRPr lang="en-US" sz="3200" cap="all" spc="100" dirty="0">
              <a:solidFill>
                <a:schemeClr val="accent5">
                  <a:lumMod val="75000"/>
                </a:schemeClr>
              </a:solidFill>
              <a:effectLst>
                <a:glow rad="127000">
                  <a:schemeClr val="bg1"/>
                </a:glow>
              </a:effectLst>
              <a:latin typeface="IranNastaliq" pitchFamily="18" charset="0"/>
              <a:ea typeface="+mj-ea"/>
              <a:cs typeface="B Titr" panose="00000700000000000000" pitchFamily="2" charset="-78"/>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22561"/>
          <a:stretch/>
        </p:blipFill>
        <p:spPr>
          <a:xfrm flipH="1">
            <a:off x="6588224" y="559278"/>
            <a:ext cx="2695575" cy="5229944"/>
          </a:xfrm>
          <a:prstGeom prst="ellipse">
            <a:avLst/>
          </a:prstGeom>
          <a:ln>
            <a:noFill/>
          </a:ln>
          <a:effectLst>
            <a:softEdge rad="317500"/>
          </a:effectLst>
        </p:spPr>
      </p:pic>
      <p:sp>
        <p:nvSpPr>
          <p:cNvPr id="4" name="Rectangle 3"/>
          <p:cNvSpPr/>
          <p:nvPr/>
        </p:nvSpPr>
        <p:spPr>
          <a:xfrm>
            <a:off x="1867390" y="4918659"/>
            <a:ext cx="7127776" cy="904863"/>
          </a:xfrm>
          <a:prstGeom prst="rect">
            <a:avLst/>
          </a:prstGeom>
        </p:spPr>
        <p:txBody>
          <a:bodyPr vert="horz" lIns="91440" tIns="45720" rIns="91440" bIns="45720" rtlCol="0" anchor="ctr">
            <a:noAutofit/>
          </a:bodyPr>
          <a:lstStyle/>
          <a:p>
            <a:pPr algn="ctr" defTabSz="914400">
              <a:lnSpc>
                <a:spcPct val="150000"/>
              </a:lnSpc>
              <a:spcBef>
                <a:spcPct val="0"/>
              </a:spcBef>
            </a:pPr>
            <a:r>
              <a:rPr lang="fa-IR" sz="4400" cap="all" spc="100" dirty="0">
                <a:solidFill>
                  <a:srgbClr val="FF0000"/>
                </a:solidFill>
                <a:effectLst>
                  <a:glow rad="127000">
                    <a:schemeClr val="bg1"/>
                  </a:glow>
                </a:effectLst>
                <a:latin typeface="IranNastaliq" pitchFamily="18" charset="0"/>
                <a:ea typeface="+mj-ea"/>
                <a:cs typeface="B Titr" panose="00000700000000000000" pitchFamily="2" charset="-78"/>
              </a:rPr>
              <a:t>شهدا</a:t>
            </a:r>
            <a:r>
              <a:rPr lang="fa-IR" sz="4400" cap="all" spc="100" dirty="0">
                <a:solidFill>
                  <a:srgbClr val="002060"/>
                </a:solidFill>
                <a:effectLst>
                  <a:glow rad="127000">
                    <a:schemeClr val="bg1"/>
                  </a:glow>
                </a:effectLst>
                <a:latin typeface="IranNastaliq" pitchFamily="18" charset="0"/>
                <a:ea typeface="+mj-ea"/>
                <a:cs typeface="B Titr" panose="00000700000000000000" pitchFamily="2" charset="-78"/>
              </a:rPr>
              <a:t> عظمت </a:t>
            </a:r>
            <a:r>
              <a:rPr lang="fa-IR" sz="4400" cap="all" spc="100" dirty="0">
                <a:solidFill>
                  <a:schemeClr val="accent5">
                    <a:lumMod val="75000"/>
                  </a:schemeClr>
                </a:solidFill>
                <a:effectLst>
                  <a:glow rad="127000">
                    <a:schemeClr val="bg1"/>
                  </a:glow>
                </a:effectLst>
                <a:latin typeface="IranNastaliq" pitchFamily="18" charset="0"/>
                <a:ea typeface="+mj-ea"/>
                <a:cs typeface="B Titr" panose="00000700000000000000" pitchFamily="2" charset="-78"/>
              </a:rPr>
              <a:t>خدا</a:t>
            </a:r>
            <a:r>
              <a:rPr lang="fa-IR" sz="4400" cap="all" spc="100" dirty="0">
                <a:solidFill>
                  <a:srgbClr val="002060"/>
                </a:solidFill>
                <a:effectLst>
                  <a:glow rad="127000">
                    <a:schemeClr val="bg1"/>
                  </a:glow>
                </a:effectLst>
                <a:latin typeface="IranNastaliq" pitchFamily="18" charset="0"/>
                <a:ea typeface="+mj-ea"/>
                <a:cs typeface="B Titr" panose="00000700000000000000" pitchFamily="2" charset="-78"/>
              </a:rPr>
              <a:t> را درک </a:t>
            </a:r>
            <a:r>
              <a:rPr lang="fa-IR" sz="4400" cap="all" spc="100" dirty="0" smtClean="0">
                <a:solidFill>
                  <a:srgbClr val="002060"/>
                </a:solidFill>
                <a:effectLst>
                  <a:glow rad="127000">
                    <a:schemeClr val="bg1"/>
                  </a:glow>
                </a:effectLst>
                <a:latin typeface="IranNastaliq" pitchFamily="18" charset="0"/>
                <a:ea typeface="+mj-ea"/>
                <a:cs typeface="B Titr" panose="00000700000000000000" pitchFamily="2" charset="-78"/>
              </a:rPr>
              <a:t>کردن</a:t>
            </a:r>
          </a:p>
          <a:p>
            <a:pPr algn="ctr" defTabSz="914400">
              <a:lnSpc>
                <a:spcPct val="150000"/>
              </a:lnSpc>
              <a:spcBef>
                <a:spcPct val="0"/>
              </a:spcBef>
            </a:pPr>
            <a:r>
              <a:rPr lang="fa-IR" sz="4400" cap="all" spc="100" dirty="0" smtClean="0">
                <a:solidFill>
                  <a:srgbClr val="002060"/>
                </a:solidFill>
                <a:effectLst>
                  <a:glow rad="127000">
                    <a:schemeClr val="bg1"/>
                  </a:glow>
                </a:effectLst>
                <a:latin typeface="IranNastaliq" pitchFamily="18" charset="0"/>
                <a:ea typeface="+mj-ea"/>
                <a:cs typeface="B Titr" panose="00000700000000000000" pitchFamily="2" charset="-78"/>
              </a:rPr>
              <a:t> </a:t>
            </a:r>
            <a:r>
              <a:rPr lang="fa-IR" sz="4400" cap="all" spc="100" dirty="0">
                <a:solidFill>
                  <a:srgbClr val="002060"/>
                </a:solidFill>
                <a:effectLst>
                  <a:glow rad="127000">
                    <a:schemeClr val="bg1"/>
                  </a:glow>
                </a:effectLst>
                <a:latin typeface="IranNastaliq" pitchFamily="18" charset="0"/>
                <a:ea typeface="+mj-ea"/>
                <a:cs typeface="B Titr" panose="00000700000000000000" pitchFamily="2" charset="-78"/>
              </a:rPr>
              <a:t>و دلبر دلشون شد </a:t>
            </a:r>
            <a:r>
              <a:rPr lang="fa-IR" sz="4400" cap="all" spc="100" dirty="0">
                <a:solidFill>
                  <a:schemeClr val="accent5">
                    <a:lumMod val="75000"/>
                  </a:schemeClr>
                </a:solidFill>
                <a:effectLst>
                  <a:glow rad="127000">
                    <a:schemeClr val="bg1"/>
                  </a:glow>
                </a:effectLst>
                <a:latin typeface="IranNastaliq" pitchFamily="18" charset="0"/>
                <a:ea typeface="+mj-ea"/>
                <a:cs typeface="B Titr" panose="00000700000000000000" pitchFamily="2" charset="-78"/>
              </a:rPr>
              <a:t>خدا</a:t>
            </a:r>
            <a:endParaRPr lang="en-US" sz="4400" cap="all" spc="100" dirty="0">
              <a:solidFill>
                <a:schemeClr val="accent5">
                  <a:lumMod val="75000"/>
                </a:schemeClr>
              </a:solidFill>
              <a:effectLst>
                <a:glow rad="127000">
                  <a:schemeClr val="bg1"/>
                </a:glow>
              </a:effectLst>
              <a:latin typeface="IranNastaliq" pitchFamily="18" charset="0"/>
              <a:ea typeface="+mj-ea"/>
              <a:cs typeface="B Titr" panose="00000700000000000000" pitchFamily="2" charset="-78"/>
            </a:endParaRPr>
          </a:p>
        </p:txBody>
      </p:sp>
    </p:spTree>
    <p:extLst>
      <p:ext uri="{BB962C8B-B14F-4D97-AF65-F5344CB8AC3E}">
        <p14:creationId xmlns:p14="http://schemas.microsoft.com/office/powerpoint/2010/main" val="3260725835"/>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1000"/>
                                        <p:tgtEl>
                                          <p:spTgt spid="5"/>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1000"/>
                                        <p:tgtEl>
                                          <p:spTgt spid="2"/>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10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iterate type="wd">
                                    <p:tmPct val="27000"/>
                                  </p:iterate>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Effect transition="in" filter="fade">
                                      <p:cBhvr>
                                        <p:cTn id="2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3000" b="-33000"/>
          </a:stretch>
        </a:blipFill>
        <a:effectLst/>
      </p:bgPr>
    </p:bg>
    <p:spTree>
      <p:nvGrpSpPr>
        <p:cNvPr id="1" name=""/>
        <p:cNvGrpSpPr/>
        <p:nvPr/>
      </p:nvGrpSpPr>
      <p:grpSpPr>
        <a:xfrm>
          <a:off x="0" y="0"/>
          <a:ext cx="0" cy="0"/>
          <a:chOff x="0" y="0"/>
          <a:chExt cx="0" cy="0"/>
        </a:xfrm>
      </p:grpSpPr>
      <p:sp>
        <p:nvSpPr>
          <p:cNvPr id="4" name="Oval Callout 3"/>
          <p:cNvSpPr/>
          <p:nvPr/>
        </p:nvSpPr>
        <p:spPr>
          <a:xfrm>
            <a:off x="5652120" y="548680"/>
            <a:ext cx="3528392" cy="3600400"/>
          </a:xfrm>
          <a:prstGeom prst="wedgeEllipseCallout">
            <a:avLst>
              <a:gd name="adj1" fmla="val -52579"/>
              <a:gd name="adj2" fmla="val 41547"/>
            </a:avLst>
          </a:prstGeom>
          <a:solidFill>
            <a:srgbClr val="874D56"/>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6"/>
          </a:lnRef>
          <a:fillRef idx="3">
            <a:schemeClr val="accent6"/>
          </a:fillRef>
          <a:effectRef idx="3">
            <a:schemeClr val="accent6"/>
          </a:effectRef>
          <a:fontRef idx="minor">
            <a:schemeClr val="lt1"/>
          </a:fontRef>
        </p:style>
        <p:txBody>
          <a:bodyPr rtlCol="1" anchor="ctr"/>
          <a:lstStyle/>
          <a:p>
            <a:pPr lvl="0" algn="ctr" rtl="1">
              <a:lnSpc>
                <a:spcPct val="200000"/>
              </a:lnSpc>
            </a:pPr>
            <a:r>
              <a:rPr lang="ar-SA" sz="2800" dirty="0">
                <a:solidFill>
                  <a:schemeClr val="bg1"/>
                </a:solidFill>
                <a:effectLst>
                  <a:glow rad="127000">
                    <a:schemeClr val="tx1"/>
                  </a:glow>
                </a:effectLst>
                <a:latin typeface="B Mitra"/>
                <a:cs typeface="B Titr" panose="00000700000000000000" pitchFamily="2" charset="-78"/>
              </a:rPr>
              <a:t>اما ما چرا عاشق</a:t>
            </a:r>
            <a:r>
              <a:rPr lang="fa-IR" sz="2800" dirty="0">
                <a:solidFill>
                  <a:schemeClr val="bg1"/>
                </a:solidFill>
                <a:effectLst>
                  <a:glow rad="127000">
                    <a:schemeClr val="tx1"/>
                  </a:glow>
                </a:effectLst>
                <a:latin typeface="B Mitra"/>
                <a:cs typeface="B Titr" panose="00000700000000000000" pitchFamily="2" charset="-78"/>
              </a:rPr>
              <a:t> خدا</a:t>
            </a:r>
            <a:r>
              <a:rPr lang="ar-SA" sz="2800" dirty="0">
                <a:solidFill>
                  <a:schemeClr val="bg1"/>
                </a:solidFill>
                <a:effectLst>
                  <a:glow rad="127000">
                    <a:schemeClr val="tx1"/>
                  </a:glow>
                </a:effectLst>
                <a:latin typeface="B Mitra"/>
                <a:cs typeface="B Titr" panose="00000700000000000000" pitchFamily="2" charset="-78"/>
              </a:rPr>
              <a:t> نشده ایم و دلبری نکرده ایم</a:t>
            </a:r>
            <a:r>
              <a:rPr lang="fa-IR" sz="2800" dirty="0" smtClean="0">
                <a:solidFill>
                  <a:schemeClr val="bg1"/>
                </a:solidFill>
                <a:effectLst>
                  <a:glow rad="127000">
                    <a:schemeClr val="tx1"/>
                  </a:glow>
                </a:effectLst>
                <a:latin typeface="B Mitra"/>
                <a:cs typeface="B Titr" panose="00000700000000000000" pitchFamily="2" charset="-78"/>
              </a:rPr>
              <a:t>؟!</a:t>
            </a:r>
            <a:endParaRPr lang="fa-IR" sz="2800" dirty="0">
              <a:solidFill>
                <a:schemeClr val="bg1"/>
              </a:solidFill>
              <a:effectLst>
                <a:glow rad="127000">
                  <a:schemeClr val="tx1"/>
                </a:glow>
              </a:effectLst>
              <a:latin typeface="B Mitra"/>
              <a:cs typeface="B Titr" panose="00000700000000000000" pitchFamily="2" charset="-78"/>
            </a:endParaRPr>
          </a:p>
        </p:txBody>
      </p:sp>
      <p:sp>
        <p:nvSpPr>
          <p:cNvPr id="6" name="Rounded Rectangular Callout 5"/>
          <p:cNvSpPr/>
          <p:nvPr/>
        </p:nvSpPr>
        <p:spPr>
          <a:xfrm>
            <a:off x="107504" y="1250758"/>
            <a:ext cx="4608512" cy="1728192"/>
          </a:xfrm>
          <a:prstGeom prst="wedgeRoundRectCallout">
            <a:avLst>
              <a:gd name="adj1" fmla="val 46882"/>
              <a:gd name="adj2" fmla="val 73694"/>
              <a:gd name="adj3" fmla="val 16667"/>
            </a:avLst>
          </a:prstGeom>
          <a:solidFill>
            <a:srgbClr val="00B050"/>
          </a:solidFill>
          <a:ln>
            <a:noFill/>
          </a:ln>
          <a:effectLst>
            <a:outerShdw blurRad="184150" dist="241300" dir="11520000" sx="110000" sy="110000" algn="ctr">
              <a:srgbClr val="000000">
                <a:alpha val="18000"/>
              </a:srgbClr>
            </a:outerShdw>
          </a:effectLst>
          <a:scene3d>
            <a:camera prst="perspectiveContrastingRightFacing"/>
            <a:lightRig rig="flood" dir="t">
              <a:rot lat="0" lon="0" rev="13800000"/>
            </a:lightRig>
          </a:scene3d>
          <a:sp3d extrusionH="107950" prstMaterial="plastic">
            <a:bevelT w="82550" h="63500" prst="divot"/>
            <a:bevelB/>
          </a:sp3d>
        </p:spPr>
        <p:style>
          <a:lnRef idx="0">
            <a:schemeClr val="accent3"/>
          </a:lnRef>
          <a:fillRef idx="3">
            <a:schemeClr val="accent3"/>
          </a:fillRef>
          <a:effectRef idx="3">
            <a:schemeClr val="accent3"/>
          </a:effectRef>
          <a:fontRef idx="minor">
            <a:schemeClr val="lt1"/>
          </a:fontRef>
        </p:style>
        <p:txBody>
          <a:bodyPr rtlCol="1" anchor="ctr"/>
          <a:lstStyle/>
          <a:p>
            <a:pPr lvl="0" algn="ctr" rtl="1">
              <a:lnSpc>
                <a:spcPct val="200000"/>
              </a:lnSpc>
            </a:pPr>
            <a:r>
              <a:rPr lang="ar-SA" sz="3600" dirty="0" smtClean="0">
                <a:solidFill>
                  <a:schemeClr val="bg1"/>
                </a:solidFill>
                <a:effectLst>
                  <a:glow rad="127000">
                    <a:schemeClr val="tx1"/>
                  </a:glow>
                </a:effectLst>
                <a:latin typeface="B Mitra"/>
                <a:cs typeface="B Titr" panose="00000700000000000000" pitchFamily="2" charset="-78"/>
              </a:rPr>
              <a:t>چون </a:t>
            </a:r>
            <a:r>
              <a:rPr lang="ar-SA" sz="3600" dirty="0">
                <a:solidFill>
                  <a:schemeClr val="bg1"/>
                </a:solidFill>
                <a:effectLst>
                  <a:glow rad="127000">
                    <a:schemeClr val="tx1"/>
                  </a:glow>
                </a:effectLst>
                <a:latin typeface="B Mitra"/>
                <a:cs typeface="B Titr" panose="00000700000000000000" pitchFamily="2" charset="-78"/>
              </a:rPr>
              <a:t>خدا ر</a:t>
            </a:r>
            <a:r>
              <a:rPr lang="fa-IR" sz="3600" dirty="0">
                <a:solidFill>
                  <a:schemeClr val="bg1"/>
                </a:solidFill>
                <a:effectLst>
                  <a:glow rad="127000">
                    <a:schemeClr val="tx1"/>
                  </a:glow>
                </a:effectLst>
                <a:latin typeface="B Mitra"/>
                <a:cs typeface="B Titr" panose="00000700000000000000" pitchFamily="2" charset="-78"/>
              </a:rPr>
              <a:t>ا</a:t>
            </a:r>
            <a:r>
              <a:rPr lang="ar-SA" sz="3600" dirty="0">
                <a:solidFill>
                  <a:schemeClr val="bg1"/>
                </a:solidFill>
                <a:effectLst>
                  <a:glow rad="127000">
                    <a:schemeClr val="tx1"/>
                  </a:glow>
                </a:effectLst>
                <a:latin typeface="B Mitra"/>
                <a:cs typeface="B Titr" panose="00000700000000000000" pitchFamily="2" charset="-78"/>
              </a:rPr>
              <a:t> نشناخته ایم</a:t>
            </a:r>
            <a:r>
              <a:rPr lang="fa-IR" sz="3600" dirty="0" smtClean="0">
                <a:solidFill>
                  <a:schemeClr val="bg1"/>
                </a:solidFill>
                <a:effectLst>
                  <a:glow rad="127000">
                    <a:schemeClr val="tx1"/>
                  </a:glow>
                </a:effectLst>
                <a:latin typeface="B Mitra"/>
                <a:cs typeface="B Titr" panose="00000700000000000000" pitchFamily="2" charset="-78"/>
              </a:rPr>
              <a:t>!</a:t>
            </a:r>
            <a:endParaRPr lang="fa-IR" sz="3600" dirty="0">
              <a:solidFill>
                <a:schemeClr val="bg1"/>
              </a:solidFill>
              <a:effectLst>
                <a:glow rad="127000">
                  <a:schemeClr val="tx1"/>
                </a:glow>
              </a:effectLst>
              <a:latin typeface="B Mitra"/>
              <a:cs typeface="B Titr" panose="00000700000000000000" pitchFamily="2" charset="-78"/>
            </a:endParaRPr>
          </a:p>
        </p:txBody>
      </p:sp>
      <p:sp>
        <p:nvSpPr>
          <p:cNvPr id="7" name="Wave 6"/>
          <p:cNvSpPr/>
          <p:nvPr/>
        </p:nvSpPr>
        <p:spPr>
          <a:xfrm>
            <a:off x="2627784" y="4797152"/>
            <a:ext cx="6120680" cy="1800200"/>
          </a:xfrm>
          <a:prstGeom prst="wave">
            <a:avLst/>
          </a:prstGeom>
          <a:ln>
            <a:noFill/>
          </a:ln>
          <a:effectLst>
            <a:outerShdw blurRad="225425" dist="50800" dir="5220000" algn="ctr">
              <a:srgbClr val="000000">
                <a:alpha val="33000"/>
              </a:srgbClr>
            </a:outerShdw>
          </a:effectLst>
          <a:scene3d>
            <a:camera prst="orthographicFront"/>
            <a:lightRig rig="harsh" dir="t">
              <a:rot lat="0" lon="0" rev="3000000"/>
            </a:lightRig>
          </a:scene3d>
          <a:sp3d extrusionH="254000" contourW="19050">
            <a:bevelT w="82550" h="44450" prst="angle"/>
            <a:bevelB w="82550" h="44450" prst="angl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lnSpc>
                <a:spcPct val="200000"/>
              </a:lnSpc>
            </a:pPr>
            <a:r>
              <a:rPr lang="fa-IR" sz="3600" dirty="0" smtClean="0">
                <a:solidFill>
                  <a:schemeClr val="bg1"/>
                </a:solidFill>
                <a:effectLst>
                  <a:glow rad="127000">
                    <a:schemeClr val="tx1"/>
                  </a:glow>
                </a:effectLst>
                <a:latin typeface="B Mitra"/>
                <a:cs typeface="B Titr" panose="00000700000000000000" pitchFamily="2" charset="-78"/>
              </a:rPr>
              <a:t>چکار </a:t>
            </a:r>
            <a:r>
              <a:rPr lang="fa-IR" sz="3600" dirty="0">
                <a:solidFill>
                  <a:schemeClr val="bg1"/>
                </a:solidFill>
                <a:effectLst>
                  <a:glow rad="127000">
                    <a:schemeClr val="tx1"/>
                  </a:glow>
                </a:effectLst>
                <a:latin typeface="B Mitra"/>
                <a:cs typeface="B Titr" panose="00000700000000000000" pitchFamily="2" charset="-78"/>
              </a:rPr>
              <a:t>کنیم خدا را بیشتر بشناسیم</a:t>
            </a:r>
            <a:r>
              <a:rPr lang="fa-IR" sz="3600" dirty="0" smtClean="0">
                <a:solidFill>
                  <a:schemeClr val="bg1"/>
                </a:solidFill>
                <a:effectLst>
                  <a:glow rad="127000">
                    <a:schemeClr val="tx1"/>
                  </a:glow>
                </a:effectLst>
                <a:latin typeface="B Mitra"/>
                <a:cs typeface="B Titr" panose="00000700000000000000" pitchFamily="2" charset="-78"/>
              </a:rPr>
              <a:t>؟!</a:t>
            </a:r>
            <a:endParaRPr lang="fa-IR" sz="3600" dirty="0">
              <a:solidFill>
                <a:schemeClr val="bg1"/>
              </a:solidFill>
              <a:effectLst>
                <a:glow rad="127000">
                  <a:schemeClr val="tx1"/>
                </a:glow>
              </a:effectLst>
              <a:latin typeface="B Mitra"/>
              <a:cs typeface="B Titr" panose="00000700000000000000" pitchFamily="2" charset="-78"/>
            </a:endParaRPr>
          </a:p>
        </p:txBody>
      </p:sp>
      <p:sp>
        <p:nvSpPr>
          <p:cNvPr id="8" name="Oval 7"/>
          <p:cNvSpPr/>
          <p:nvPr/>
        </p:nvSpPr>
        <p:spPr>
          <a:xfrm>
            <a:off x="179512" y="5373216"/>
            <a:ext cx="2592288" cy="1224136"/>
          </a:xfrm>
          <a:prstGeom prst="ellipse">
            <a:avLst/>
          </a:prstGeom>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lnSpc>
                <a:spcPct val="200000"/>
              </a:lnSpc>
            </a:pPr>
            <a:r>
              <a:rPr lang="fa-IR" sz="3600" dirty="0">
                <a:solidFill>
                  <a:schemeClr val="bg1"/>
                </a:solidFill>
                <a:effectLst>
                  <a:glow rad="127000">
                    <a:schemeClr val="tx1"/>
                  </a:glow>
                </a:effectLst>
                <a:latin typeface="B Mitra"/>
                <a:cs typeface="B Titr" panose="00000700000000000000" pitchFamily="2" charset="-78"/>
              </a:rPr>
              <a:t>فکر کردن</a:t>
            </a:r>
          </a:p>
        </p:txBody>
      </p:sp>
    </p:spTree>
    <p:extLst>
      <p:ext uri="{BB962C8B-B14F-4D97-AF65-F5344CB8AC3E}">
        <p14:creationId xmlns:p14="http://schemas.microsoft.com/office/powerpoint/2010/main" val="3578177966"/>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par>
                          <p:cTn id="11" fill="hold">
                            <p:stCondLst>
                              <p:cond delay="1000"/>
                            </p:stCondLst>
                            <p:childTnLst>
                              <p:par>
                                <p:cTn id="12" presetID="42" presetClass="exit" presetSubtype="0" fill="hold" grpId="1" nodeType="afterEffect">
                                  <p:stCondLst>
                                    <p:cond delay="2000"/>
                                  </p:stCondLst>
                                  <p:iterate type="lt">
                                    <p:tmPct val="0"/>
                                  </p:iterate>
                                  <p:childTnLst>
                                    <p:animEffect transition="out" filter="fade">
                                      <p:cBhvr>
                                        <p:cTn id="13" dur="1000"/>
                                        <p:tgtEl>
                                          <p:spTgt spid="4"/>
                                        </p:tgtEl>
                                      </p:cBhvr>
                                    </p:animEffect>
                                    <p:anim calcmode="lin" valueType="num">
                                      <p:cBhvr>
                                        <p:cTn id="14" dur="1000"/>
                                        <p:tgtEl>
                                          <p:spTgt spid="4"/>
                                        </p:tgtEl>
                                        <p:attrNameLst>
                                          <p:attrName>ppt_x</p:attrName>
                                        </p:attrNameLst>
                                      </p:cBhvr>
                                      <p:tavLst>
                                        <p:tav tm="0">
                                          <p:val>
                                            <p:strVal val="ppt_x"/>
                                          </p:val>
                                        </p:tav>
                                        <p:tav tm="100000">
                                          <p:val>
                                            <p:strVal val="ppt_x"/>
                                          </p:val>
                                        </p:tav>
                                      </p:tavLst>
                                    </p:anim>
                                    <p:anim calcmode="lin" valueType="num">
                                      <p:cBhvr>
                                        <p:cTn id="15" dur="1000"/>
                                        <p:tgtEl>
                                          <p:spTgt spid="4"/>
                                        </p:tgtEl>
                                        <p:attrNameLst>
                                          <p:attrName>ppt_y</p:attrName>
                                        </p:attrNameLst>
                                      </p:cBhvr>
                                      <p:tavLst>
                                        <p:tav tm="0">
                                          <p:val>
                                            <p:strVal val="ppt_y"/>
                                          </p:val>
                                        </p:tav>
                                        <p:tav tm="100000">
                                          <p:val>
                                            <p:strVal val="ppt_y+.1"/>
                                          </p:val>
                                        </p:tav>
                                      </p:tavLst>
                                    </p:anim>
                                    <p:set>
                                      <p:cBhvr>
                                        <p:cTn id="16" dur="1" fill="hold">
                                          <p:stCondLst>
                                            <p:cond delay="999"/>
                                          </p:stCondLst>
                                        </p:cTn>
                                        <p:tgtEl>
                                          <p:spTgt spid="4"/>
                                        </p:tgtEl>
                                        <p:attrNameLst>
                                          <p:attrName>style.visibility</p:attrName>
                                        </p:attrNameLst>
                                      </p:cBhvr>
                                      <p:to>
                                        <p:strVal val="hidden"/>
                                      </p:to>
                                    </p:set>
                                  </p:childTnLst>
                                </p:cTn>
                              </p:par>
                            </p:childTnLst>
                          </p:cTn>
                        </p:par>
                        <p:par>
                          <p:cTn id="17" fill="hold">
                            <p:stCondLst>
                              <p:cond delay="4000"/>
                            </p:stCondLst>
                            <p:childTnLst>
                              <p:par>
                                <p:cTn id="18" presetID="1" presetClass="entr" presetSubtype="0"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childTnLst>
                                </p:cTn>
                              </p:par>
                            </p:childTnLst>
                          </p:cTn>
                        </p:par>
                        <p:par>
                          <p:cTn id="20" fill="hold">
                            <p:stCondLst>
                              <p:cond delay="4000"/>
                            </p:stCondLst>
                            <p:childTnLst>
                              <p:par>
                                <p:cTn id="21" presetID="10" presetClass="exit" presetSubtype="0" fill="hold" grpId="1" nodeType="afterEffect">
                                  <p:stCondLst>
                                    <p:cond delay="1500"/>
                                  </p:stCondLst>
                                  <p:childTnLst>
                                    <p:animEffect transition="out" filter="fade">
                                      <p:cBhvr>
                                        <p:cTn id="22" dur="500"/>
                                        <p:tgtEl>
                                          <p:spTgt spid="6"/>
                                        </p:tgtEl>
                                      </p:cBhvr>
                                    </p:animEffect>
                                    <p:set>
                                      <p:cBhvr>
                                        <p:cTn id="23" dur="1" fill="hold">
                                          <p:stCondLst>
                                            <p:cond delay="499"/>
                                          </p:stCondLst>
                                        </p:cTn>
                                        <p:tgtEl>
                                          <p:spTgt spid="6"/>
                                        </p:tgtEl>
                                        <p:attrNameLst>
                                          <p:attrName>style.visibility</p:attrName>
                                        </p:attrNameLst>
                                      </p:cBhvr>
                                      <p:to>
                                        <p:strVal val="hidden"/>
                                      </p:to>
                                    </p:set>
                                  </p:childTnLst>
                                </p:cTn>
                              </p:par>
                            </p:childTnLst>
                          </p:cTn>
                        </p:par>
                        <p:par>
                          <p:cTn id="24" fill="hold">
                            <p:stCondLst>
                              <p:cond delay="6000"/>
                            </p:stCondLst>
                            <p:childTnLst>
                              <p:par>
                                <p:cTn id="25" presetID="6" presetClass="entr" presetSubtype="16"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ircle(in)">
                                      <p:cBhvr>
                                        <p:cTn id="27" dur="2000"/>
                                        <p:tgtEl>
                                          <p:spTgt spid="7"/>
                                        </p:tgtEl>
                                      </p:cBhvr>
                                    </p:animEffect>
                                  </p:childTnLst>
                                </p:cTn>
                              </p:par>
                            </p:childTnLst>
                          </p:cTn>
                        </p:par>
                        <p:par>
                          <p:cTn id="28" fill="hold">
                            <p:stCondLst>
                              <p:cond delay="8000"/>
                            </p:stCondLst>
                            <p:childTnLst>
                              <p:par>
                                <p:cTn id="29" presetID="42" presetClass="entr" presetSubtype="0"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6" grpId="0" animBg="1"/>
      <p:bldP spid="6" grpId="1" animBg="1"/>
      <p:bldP spid="7" grpId="0" animBg="1"/>
      <p:bldP spid="8"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Integral</Template>
  <TotalTime>7303</TotalTime>
  <Words>1820</Words>
  <Application>Microsoft Office PowerPoint</Application>
  <PresentationFormat>On-screen Show (4:3)</PresentationFormat>
  <Paragraphs>150</Paragraphs>
  <Slides>23</Slides>
  <Notes>22</Notes>
  <HiddenSlides>0</HiddenSlides>
  <MMClips>5</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23</vt:i4>
      </vt:variant>
    </vt:vector>
  </HeadingPairs>
  <TitlesOfParts>
    <vt:vector size="35" baseType="lpstr">
      <vt:lpstr>0 Titr Bold</vt:lpstr>
      <vt:lpstr>A EntezareZohoor 5 **</vt:lpstr>
      <vt:lpstr>Arial</vt:lpstr>
      <vt:lpstr>B Mitra</vt:lpstr>
      <vt:lpstr>B Titr</vt:lpstr>
      <vt:lpstr>Calibri</vt:lpstr>
      <vt:lpstr>IranNastaliq</vt:lpstr>
      <vt:lpstr>Tw Cen MT</vt:lpstr>
      <vt:lpstr>Tw Cen MT Condensed</vt:lpstr>
      <vt:lpstr>Wingdings</vt:lpstr>
      <vt:lpstr>Wingdings 3</vt:lpstr>
      <vt:lpstr>Integral</vt:lpstr>
      <vt:lpstr>PowerPoint Presentation</vt:lpstr>
      <vt:lpstr>PowerPoint Presentation</vt:lpstr>
      <vt:lpstr>PowerPoint Presentation</vt:lpstr>
      <vt:lpstr>زیباترین جوان سال 1338</vt:lpstr>
      <vt:lpstr>این نعمت رو تقدیم معشوقش کرد...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ثبات قدم شهید چمران نامه شهید چمران به مادرش بعد از 22 سال</dc:title>
  <dc:creator>cabir soft</dc:creator>
  <cp:lastModifiedBy>zekra</cp:lastModifiedBy>
  <cp:revision>548</cp:revision>
  <dcterms:created xsi:type="dcterms:W3CDTF">2009-11-13T06:40:26Z</dcterms:created>
  <dcterms:modified xsi:type="dcterms:W3CDTF">2018-03-11T08:16:02Z</dcterms:modified>
</cp:coreProperties>
</file>