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71" r:id="rId10"/>
    <p:sldId id="264" r:id="rId11"/>
    <p:sldId id="265" r:id="rId12"/>
    <p:sldId id="266" r:id="rId13"/>
    <p:sldId id="273" r:id="rId14"/>
    <p:sldId id="267" r:id="rId15"/>
    <p:sldId id="274" r:id="rId16"/>
    <p:sldId id="275" r:id="rId17"/>
    <p:sldId id="276" r:id="rId18"/>
    <p:sldId id="272" r:id="rId19"/>
    <p:sldId id="268" r:id="rId20"/>
    <p:sldId id="269" r:id="rId21"/>
    <p:sldId id="277" r:id="rId22"/>
    <p:sldId id="278"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6" d="100"/>
          <a:sy n="46" d="100"/>
        </p:scale>
        <p:origin x="-120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D5451692-F852-446F-90C9-E74B6CD294A4}" type="datetimeFigureOut">
              <a:rPr lang="en-US" smtClean="0"/>
              <a:pPr/>
              <a:t>11/22/2013</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B603C167-3198-4D83-B5DE-5D992908E683}"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5451692-F852-446F-90C9-E74B6CD294A4}" type="datetimeFigureOut">
              <a:rPr lang="en-US" smtClean="0"/>
              <a:pPr/>
              <a:t>11/22/2013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03C167-3198-4D83-B5DE-5D992908E68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5451692-F852-446F-90C9-E74B6CD294A4}" type="datetimeFigureOut">
              <a:rPr lang="en-US" smtClean="0"/>
              <a:pPr/>
              <a:t>11/22/2013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03C167-3198-4D83-B5DE-5D992908E68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5451692-F852-446F-90C9-E74B6CD294A4}" type="datetimeFigureOut">
              <a:rPr lang="en-US" smtClean="0"/>
              <a:pPr/>
              <a:t>11/22/2013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03C167-3198-4D83-B5DE-5D992908E68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D5451692-F852-446F-90C9-E74B6CD294A4}" type="datetimeFigureOut">
              <a:rPr lang="en-US" smtClean="0"/>
              <a:pPr/>
              <a:t>11/22/2013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03C167-3198-4D83-B5DE-5D992908E683}"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5451692-F852-446F-90C9-E74B6CD294A4}" type="datetimeFigureOut">
              <a:rPr lang="en-US" smtClean="0"/>
              <a:pPr/>
              <a:t>11/22/2013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03C167-3198-4D83-B5DE-5D992908E68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D5451692-F852-446F-90C9-E74B6CD294A4}" type="datetimeFigureOut">
              <a:rPr lang="en-US" smtClean="0"/>
              <a:pPr/>
              <a:t>11/22/2013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03C167-3198-4D83-B5DE-5D992908E68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D5451692-F852-446F-90C9-E74B6CD294A4}" type="datetimeFigureOut">
              <a:rPr lang="en-US" smtClean="0"/>
              <a:pPr/>
              <a:t>11/22/2013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03C167-3198-4D83-B5DE-5D992908E68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D5451692-F852-446F-90C9-E74B6CD294A4}" type="datetimeFigureOut">
              <a:rPr lang="en-US" smtClean="0"/>
              <a:pPr/>
              <a:t>11/22/2013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03C167-3198-4D83-B5DE-5D992908E683}"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5451692-F852-446F-90C9-E74B6CD294A4}" type="datetimeFigureOut">
              <a:rPr lang="en-US" smtClean="0"/>
              <a:pPr/>
              <a:t>11/22/2013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03C167-3198-4D83-B5DE-5D992908E68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D5451692-F852-446F-90C9-E74B6CD294A4}" type="datetimeFigureOut">
              <a:rPr lang="en-US" smtClean="0"/>
              <a:pPr/>
              <a:t>11/22/2013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03C167-3198-4D83-B5DE-5D992908E683}"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D5451692-F852-446F-90C9-E74B6CD294A4}" type="datetimeFigureOut">
              <a:rPr lang="en-US" smtClean="0"/>
              <a:pPr/>
              <a:t>11/22/2013</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603C167-3198-4D83-B5DE-5D992908E683}"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914400"/>
            <a:ext cx="7406640" cy="609600"/>
          </a:xfrm>
        </p:spPr>
        <p:txBody>
          <a:bodyPr>
            <a:normAutofit fontScale="90000"/>
          </a:bodyPr>
          <a:lstStyle/>
          <a:p>
            <a:pPr algn="ctr" rtl="1"/>
            <a:r>
              <a:rPr lang="fa-IR" dirty="0" smtClean="0"/>
              <a:t>با نام و یاد خدا</a:t>
            </a:r>
            <a:endParaRPr lang="en-US" dirty="0"/>
          </a:p>
        </p:txBody>
      </p:sp>
      <p:sp>
        <p:nvSpPr>
          <p:cNvPr id="3" name="Subtitle 2"/>
          <p:cNvSpPr>
            <a:spLocks noGrp="1"/>
          </p:cNvSpPr>
          <p:nvPr>
            <p:ph type="subTitle" idx="1"/>
          </p:nvPr>
        </p:nvSpPr>
        <p:spPr>
          <a:xfrm>
            <a:off x="1143000" y="2286000"/>
            <a:ext cx="7406640" cy="3581400"/>
          </a:xfrm>
        </p:spPr>
        <p:txBody>
          <a:bodyPr>
            <a:normAutofit fontScale="92500" lnSpcReduction="10000"/>
          </a:bodyPr>
          <a:lstStyle/>
          <a:p>
            <a:endParaRPr lang="fa-IR" dirty="0" smtClean="0"/>
          </a:p>
          <a:p>
            <a:pPr algn="ctr" rtl="1"/>
            <a:r>
              <a:rPr lang="fa-IR" sz="4000" b="1" dirty="0" smtClean="0"/>
              <a:t>باروری در ایران</a:t>
            </a:r>
          </a:p>
          <a:p>
            <a:pPr algn="r" rtl="1"/>
            <a:endParaRPr lang="fa-IR" dirty="0" smtClean="0"/>
          </a:p>
          <a:p>
            <a:pPr algn="ctr" rtl="1"/>
            <a:r>
              <a:rPr lang="fa-IR" dirty="0" smtClean="0"/>
              <a:t>حسن عینی زیناب</a:t>
            </a:r>
          </a:p>
          <a:p>
            <a:pPr algn="ctr" rtl="1"/>
            <a:r>
              <a:rPr lang="fa-IR" dirty="0" smtClean="0"/>
              <a:t>دکترای جامعه شناسی (جمعیت و سلامت)</a:t>
            </a:r>
          </a:p>
          <a:p>
            <a:pPr algn="ctr" rtl="1"/>
            <a:r>
              <a:rPr lang="fa-IR" dirty="0" smtClean="0"/>
              <a:t>مدرس و محقق جمعیت شناسی</a:t>
            </a:r>
          </a:p>
          <a:p>
            <a:pPr algn="ctr" rtl="1"/>
            <a:endParaRPr lang="fa-IR" dirty="0" smtClean="0"/>
          </a:p>
          <a:p>
            <a:pPr algn="ctr" rtl="1"/>
            <a:r>
              <a:rPr lang="fa-IR" dirty="0" smtClean="0"/>
              <a:t>آذر </a:t>
            </a:r>
            <a:r>
              <a:rPr lang="fa-IR" dirty="0" smtClean="0"/>
              <a:t>1392</a:t>
            </a:r>
            <a:endParaRPr lang="fa-IR"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fa-IR" dirty="0" smtClean="0"/>
              <a:t>باروری در ایران</a:t>
            </a:r>
            <a:endParaRPr lang="en-US" dirty="0"/>
          </a:p>
        </p:txBody>
      </p:sp>
      <p:sp>
        <p:nvSpPr>
          <p:cNvPr id="3" name="Content Placeholder 2"/>
          <p:cNvSpPr>
            <a:spLocks noGrp="1"/>
          </p:cNvSpPr>
          <p:nvPr>
            <p:ph idx="1"/>
          </p:nvPr>
        </p:nvSpPr>
        <p:spPr/>
        <p:txBody>
          <a:bodyPr>
            <a:normAutofit fontScale="85000" lnSpcReduction="10000"/>
          </a:bodyPr>
          <a:lstStyle/>
          <a:p>
            <a:pPr algn="r" rtl="1"/>
            <a:r>
              <a:rPr lang="fa-IR" dirty="0" smtClean="0"/>
              <a:t>میزان باروری کل در سال 1345 برابر با 7 </a:t>
            </a:r>
            <a:r>
              <a:rPr lang="fa-IR" dirty="0" smtClean="0"/>
              <a:t>بوده </a:t>
            </a:r>
            <a:r>
              <a:rPr lang="fa-IR" dirty="0" smtClean="0"/>
              <a:t>است که در سال 1355 به 6.5کاهش یافته است. (شروع تنظیم خانواده در اواسط دهه 1340)</a:t>
            </a:r>
          </a:p>
          <a:p>
            <a:pPr algn="r" rtl="1"/>
            <a:endParaRPr lang="fa-IR" dirty="0" smtClean="0"/>
          </a:p>
          <a:p>
            <a:pPr algn="r" rtl="1"/>
            <a:r>
              <a:rPr lang="fa-IR" dirty="0" smtClean="0"/>
              <a:t>در سال 1359 به 7 بر می گردد.</a:t>
            </a:r>
          </a:p>
          <a:p>
            <a:pPr algn="r" rtl="1"/>
            <a:r>
              <a:rPr lang="fa-IR" dirty="0" smtClean="0"/>
              <a:t>ولی از اوایل دهه 1360 باروری شروع به کاهش بطئی نموده و به سطح  6.3 در سال 1365 رسیده است. </a:t>
            </a:r>
          </a:p>
          <a:p>
            <a:pPr algn="r" rtl="1"/>
            <a:endParaRPr lang="fa-IR" dirty="0" smtClean="0"/>
          </a:p>
          <a:p>
            <a:pPr algn="r" rtl="1"/>
            <a:r>
              <a:rPr lang="fa-IR" dirty="0" smtClean="0"/>
              <a:t>با شروع مجدد برنامه تنظیم خانواده در سال 1368، کاهش باروری شتاب بیشتری گرفته است. بطوری که میزان باروری کل در سال 1375 به 2.8 و در سال 1385 به 1.9 رسیده است.</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cstate="print"/>
          <a:srcRect/>
          <a:stretch>
            <a:fillRect/>
          </a:stretch>
        </p:blipFill>
        <p:spPr bwMode="auto">
          <a:xfrm>
            <a:off x="350560" y="304800"/>
            <a:ext cx="8793440" cy="650784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smtClean="0"/>
              <a:t>باروری در ایران</a:t>
            </a:r>
            <a:endParaRPr lang="en-US" dirty="0"/>
          </a:p>
        </p:txBody>
      </p:sp>
      <p:sp>
        <p:nvSpPr>
          <p:cNvPr id="3" name="Content Placeholder 2"/>
          <p:cNvSpPr>
            <a:spLocks noGrp="1"/>
          </p:cNvSpPr>
          <p:nvPr>
            <p:ph idx="1"/>
          </p:nvPr>
        </p:nvSpPr>
        <p:spPr/>
        <p:txBody>
          <a:bodyPr>
            <a:normAutofit fontScale="92500"/>
          </a:bodyPr>
          <a:lstStyle/>
          <a:p>
            <a:pPr algn="r" rtl="1">
              <a:lnSpc>
                <a:spcPct val="150000"/>
              </a:lnSpc>
            </a:pPr>
            <a:r>
              <a:rPr lang="fa-IR" dirty="0" smtClean="0"/>
              <a:t>به نظر می رسد باروری ایران هنوز به زیر نرخ جایگزینی (سطح نگران کننده) باروری نرسیده است.</a:t>
            </a:r>
          </a:p>
          <a:p>
            <a:pPr algn="r" rtl="1">
              <a:lnSpc>
                <a:spcPct val="150000"/>
              </a:lnSpc>
            </a:pPr>
            <a:r>
              <a:rPr lang="fa-IR" dirty="0" smtClean="0"/>
              <a:t>آنچه نگران کننده است بالا رفتن سن فرزندآوری می باشد.</a:t>
            </a:r>
          </a:p>
          <a:p>
            <a:pPr algn="r" rtl="1">
              <a:lnSpc>
                <a:spcPct val="150000"/>
              </a:lnSpc>
            </a:pPr>
            <a:r>
              <a:rPr lang="fa-IR" dirty="0" smtClean="0"/>
              <a:t>این امر طول یک نسل (</a:t>
            </a:r>
            <a:r>
              <a:rPr lang="en-US" dirty="0" smtClean="0"/>
              <a:t>Length of a generation</a:t>
            </a:r>
            <a:r>
              <a:rPr lang="fa-IR" dirty="0" smtClean="0"/>
              <a:t>) را افزایش می دهد که نتیجه آن کاهش آهنگ رشد جمعیت می باشد.</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1033805" y="0"/>
            <a:ext cx="8110195" cy="67047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1" name="Picture 5"/>
          <p:cNvPicPr>
            <a:picLocks noChangeAspect="1" noChangeArrowheads="1"/>
          </p:cNvPicPr>
          <p:nvPr/>
        </p:nvPicPr>
        <p:blipFill>
          <a:blip r:embed="rId2" cstate="print"/>
          <a:srcRect/>
          <a:stretch>
            <a:fillRect/>
          </a:stretch>
        </p:blipFill>
        <p:spPr bwMode="auto">
          <a:xfrm>
            <a:off x="17844" y="228599"/>
            <a:ext cx="9126156" cy="610794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97430" y="609600"/>
            <a:ext cx="8949140" cy="5638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cstate="print"/>
          <a:srcRect/>
          <a:stretch>
            <a:fillRect/>
          </a:stretch>
        </p:blipFill>
        <p:spPr bwMode="auto">
          <a:xfrm>
            <a:off x="31976" y="1219201"/>
            <a:ext cx="9112024" cy="425227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9994" y="1295400"/>
            <a:ext cx="9153994" cy="426254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r" rtl="1"/>
            <a:endParaRPr lang="fa-IR" dirty="0" smtClean="0"/>
          </a:p>
          <a:p>
            <a:pPr algn="r" rtl="1"/>
            <a:r>
              <a:rPr lang="fa-IR" dirty="0" smtClean="0"/>
              <a:t>کاهش باروری تنها عامل کاهش رشد جمعیت نیست.</a:t>
            </a:r>
          </a:p>
          <a:p>
            <a:pPr algn="r" rtl="1"/>
            <a:endParaRPr lang="fa-IR" dirty="0" smtClean="0"/>
          </a:p>
          <a:p>
            <a:pPr algn="r" rtl="1"/>
            <a:r>
              <a:rPr lang="fa-IR" dirty="0" smtClean="0"/>
              <a:t>تحولات مرگ و میر جوانان را نباید فراموش کرد.</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76200"/>
            <a:ext cx="8153400" cy="1143000"/>
          </a:xfrm>
        </p:spPr>
        <p:txBody>
          <a:bodyPr>
            <a:normAutofit fontScale="90000"/>
          </a:bodyPr>
          <a:lstStyle/>
          <a:p>
            <a:pPr algn="ctr" rtl="1"/>
            <a:r>
              <a:rPr lang="fa-IR" dirty="0" smtClean="0"/>
              <a:t>پیش بینی مرگ و میر مردان ایران در 30 سال آینده: 1415-1386</a:t>
            </a:r>
            <a:endParaRPr lang="en-US" dirty="0"/>
          </a:p>
        </p:txBody>
      </p:sp>
      <p:pic>
        <p:nvPicPr>
          <p:cNvPr id="30722" name="Picture 2"/>
          <p:cNvPicPr>
            <a:picLocks noChangeAspect="1" noChangeArrowheads="1"/>
          </p:cNvPicPr>
          <p:nvPr/>
        </p:nvPicPr>
        <p:blipFill>
          <a:blip r:embed="rId2" cstate="print"/>
          <a:srcRect/>
          <a:stretch>
            <a:fillRect/>
          </a:stretch>
        </p:blipFill>
        <p:spPr bwMode="auto">
          <a:xfrm>
            <a:off x="0" y="1219200"/>
            <a:ext cx="9144000" cy="5638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fa-IR" dirty="0" smtClean="0"/>
              <a:t>باروری چیست؟</a:t>
            </a:r>
            <a:endParaRPr lang="en-US" dirty="0"/>
          </a:p>
        </p:txBody>
      </p:sp>
      <p:sp>
        <p:nvSpPr>
          <p:cNvPr id="3" name="Content Placeholder 2"/>
          <p:cNvSpPr>
            <a:spLocks noGrp="1"/>
          </p:cNvSpPr>
          <p:nvPr>
            <p:ph idx="1"/>
          </p:nvPr>
        </p:nvSpPr>
        <p:spPr/>
        <p:txBody>
          <a:bodyPr>
            <a:normAutofit/>
          </a:bodyPr>
          <a:lstStyle/>
          <a:p>
            <a:pPr algn="r" rtl="1"/>
            <a:endParaRPr lang="fa-IR" dirty="0" smtClean="0"/>
          </a:p>
          <a:p>
            <a:pPr algn="r" rtl="1"/>
            <a:r>
              <a:rPr lang="fa-IR" dirty="0" smtClean="0"/>
              <a:t>مطالعه رفتار فرزندآوری زنان در فاصله سنین 15 تا 50 سالگی</a:t>
            </a:r>
          </a:p>
          <a:p>
            <a:pPr algn="r" rtl="1"/>
            <a:endParaRPr lang="fa-IR" dirty="0" smtClean="0"/>
          </a:p>
          <a:p>
            <a:pPr algn="r" rtl="1"/>
            <a:r>
              <a:rPr lang="fa-IR" dirty="0" smtClean="0"/>
              <a:t>مهمترین شاخص اندازه گیری باروری، میزان باروری کل (</a:t>
            </a:r>
            <a:r>
              <a:rPr lang="en-US" dirty="0" smtClean="0"/>
              <a:t>TFR</a:t>
            </a:r>
            <a:r>
              <a:rPr lang="fa-IR" dirty="0" smtClean="0"/>
              <a:t>) می باشد.</a:t>
            </a:r>
            <a:endParaRPr lang="en-US" dirty="0" smtClean="0"/>
          </a:p>
          <a:p>
            <a:pPr algn="r" rtl="1"/>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7" name="Picture 3"/>
          <p:cNvPicPr>
            <a:picLocks noChangeAspect="1" noChangeArrowheads="1"/>
          </p:cNvPicPr>
          <p:nvPr/>
        </p:nvPicPr>
        <p:blipFill>
          <a:blip r:embed="rId2" cstate="print"/>
          <a:srcRect/>
          <a:stretch>
            <a:fillRect/>
          </a:stretch>
        </p:blipFill>
        <p:spPr bwMode="auto">
          <a:xfrm>
            <a:off x="0" y="1219200"/>
            <a:ext cx="9144000" cy="5638800"/>
          </a:xfrm>
          <a:prstGeom prst="rect">
            <a:avLst/>
          </a:prstGeom>
          <a:noFill/>
          <a:ln w="9525">
            <a:noFill/>
            <a:miter lim="800000"/>
            <a:headEnd/>
            <a:tailEnd/>
          </a:ln>
        </p:spPr>
      </p:pic>
      <p:sp>
        <p:nvSpPr>
          <p:cNvPr id="2" name="Title 1"/>
          <p:cNvSpPr>
            <a:spLocks noGrp="1"/>
          </p:cNvSpPr>
          <p:nvPr>
            <p:ph type="title"/>
          </p:nvPr>
        </p:nvSpPr>
        <p:spPr>
          <a:xfrm>
            <a:off x="990600" y="76200"/>
            <a:ext cx="8153400" cy="1143000"/>
          </a:xfrm>
        </p:spPr>
        <p:txBody>
          <a:bodyPr>
            <a:normAutofit fontScale="90000"/>
          </a:bodyPr>
          <a:lstStyle/>
          <a:p>
            <a:pPr algn="ctr" rtl="1"/>
            <a:r>
              <a:rPr lang="fa-IR" dirty="0" smtClean="0"/>
              <a:t>پیش بینی امیدزندگی مردان ایران در 30 سال آینده: 1415-1386</a:t>
            </a:r>
            <a:endParaRPr lang="en-US" dirty="0"/>
          </a:p>
        </p:txBody>
      </p:sp>
      <p:sp>
        <p:nvSpPr>
          <p:cNvPr id="5" name="TextBox 4"/>
          <p:cNvSpPr txBox="1"/>
          <p:nvPr/>
        </p:nvSpPr>
        <p:spPr>
          <a:xfrm>
            <a:off x="4191000" y="4888468"/>
            <a:ext cx="3124200" cy="369332"/>
          </a:xfrm>
          <a:prstGeom prst="rect">
            <a:avLst/>
          </a:prstGeom>
          <a:noFill/>
        </p:spPr>
        <p:txBody>
          <a:bodyPr wrap="square" rtlCol="0">
            <a:spAutoFit/>
          </a:bodyPr>
          <a:lstStyle/>
          <a:p>
            <a:pPr algn="r" rtl="1"/>
            <a:r>
              <a:rPr lang="fa-IR" b="1" dirty="0" smtClean="0">
                <a:solidFill>
                  <a:srgbClr val="0070C0"/>
                </a:solidFill>
              </a:rPr>
              <a:t>فاصله اطمینان پیش بینی: 95 درصد</a:t>
            </a:r>
            <a:endParaRPr lang="en-US" b="1" dirty="0">
              <a:solidFill>
                <a:srgbClr val="0070C0"/>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435608" y="274638"/>
            <a:ext cx="7498080" cy="944562"/>
          </a:xfrm>
        </p:spPr>
        <p:txBody>
          <a:bodyPr/>
          <a:lstStyle/>
          <a:p>
            <a:pPr algn="r" rtl="1"/>
            <a:r>
              <a:rPr lang="fa-IR" dirty="0" smtClean="0"/>
              <a:t>دلالت های سیاست جمعیتی:</a:t>
            </a:r>
            <a:endParaRPr lang="en-US" dirty="0"/>
          </a:p>
        </p:txBody>
      </p:sp>
      <p:sp>
        <p:nvSpPr>
          <p:cNvPr id="4" name="Content Placeholder 3"/>
          <p:cNvSpPr>
            <a:spLocks noGrp="1"/>
          </p:cNvSpPr>
          <p:nvPr>
            <p:ph idx="1"/>
          </p:nvPr>
        </p:nvSpPr>
        <p:spPr>
          <a:xfrm>
            <a:off x="1435608" y="1219200"/>
            <a:ext cx="7498080" cy="5257800"/>
          </a:xfrm>
        </p:spPr>
        <p:txBody>
          <a:bodyPr>
            <a:normAutofit fontScale="92500" lnSpcReduction="10000"/>
          </a:bodyPr>
          <a:lstStyle/>
          <a:p>
            <a:pPr lvl="0" algn="r" rtl="1"/>
            <a:r>
              <a:rPr lang="fa-IR" dirty="0" smtClean="0"/>
              <a:t>میزان باروری کل کشور برای سال‌های اخیر که در کارهای تحقیقاتی مختلف با روش‌های متفاوت گزارش می‌شود بین 1.6 تا 1.9 در نوسان می‌باشد. این شاخص برای یک سال معین، سال 1390، محاسبه شده و مزایا و معایب ذکر شده برای شاخص‌های دوره‌ایی باروری را دارا می‌باشد. </a:t>
            </a:r>
            <a:endParaRPr lang="en-US" dirty="0" smtClean="0"/>
          </a:p>
          <a:p>
            <a:pPr lvl="0" algn="r" rtl="1"/>
            <a:endParaRPr lang="fa-IR" dirty="0" smtClean="0"/>
          </a:p>
          <a:p>
            <a:pPr lvl="0" algn="r" rtl="1"/>
            <a:r>
              <a:rPr lang="fa-IR" dirty="0" smtClean="0"/>
              <a:t>بدلیل </a:t>
            </a:r>
            <a:r>
              <a:rPr lang="fa-IR" dirty="0" smtClean="0"/>
              <a:t>روند افزایشی سن ازدواج و فرزندآوری در کشور، شاخص‌های دوره‌ایی، میزان باروری کل را کمتر از مقدار واقعی آن نشان می‌دهند. کاربرد روش‌های مختلف تصحیح میزان باروری کل دوره‌ایی برای کنترل کردن تغییرات سن فرزندآوری، میزان باروری کل واقعی را بالاتر از مقدار گزارش شده نشان می‌دهد</a:t>
            </a:r>
            <a:r>
              <a:rPr lang="fa-IR" dirty="0" smtClean="0"/>
              <a:t>.</a:t>
            </a:r>
            <a:endParaRPr lang="en-US"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435608" y="274638"/>
            <a:ext cx="7498080" cy="944562"/>
          </a:xfrm>
        </p:spPr>
        <p:txBody>
          <a:bodyPr/>
          <a:lstStyle/>
          <a:p>
            <a:pPr algn="r" rtl="1"/>
            <a:r>
              <a:rPr lang="fa-IR" dirty="0" smtClean="0"/>
              <a:t>دلالت های سیاست جمعیتی:</a:t>
            </a:r>
            <a:endParaRPr lang="en-US" dirty="0"/>
          </a:p>
        </p:txBody>
      </p:sp>
      <p:sp>
        <p:nvSpPr>
          <p:cNvPr id="4" name="Content Placeholder 3"/>
          <p:cNvSpPr>
            <a:spLocks noGrp="1"/>
          </p:cNvSpPr>
          <p:nvPr>
            <p:ph idx="1"/>
          </p:nvPr>
        </p:nvSpPr>
        <p:spPr>
          <a:xfrm>
            <a:off x="1435608" y="1219200"/>
            <a:ext cx="7498080" cy="5029200"/>
          </a:xfrm>
        </p:spPr>
        <p:txBody>
          <a:bodyPr>
            <a:normAutofit/>
          </a:bodyPr>
          <a:lstStyle/>
          <a:p>
            <a:pPr lvl="0" algn="r" rtl="1"/>
            <a:r>
              <a:rPr lang="fa-IR" dirty="0" smtClean="0"/>
              <a:t>مطالعات </a:t>
            </a:r>
            <a:r>
              <a:rPr lang="fa-IR" dirty="0" smtClean="0"/>
              <a:t>موجود در حوزه باروری نسلی، روند کاهش باروری را آرام‌تر از آنچه شاخص‌های دوره‌ایی نشان می‌دهند عنوان می‌کند. برای نسل‌های مختلف واقعی، میزان باروری کل بالاتر از باروری دوره‌ایی می‌باشد.</a:t>
            </a:r>
            <a:endParaRPr lang="en-US" dirty="0" smtClean="0"/>
          </a:p>
          <a:p>
            <a:pPr lvl="0" algn="r" rtl="1"/>
            <a:endParaRPr lang="fa-IR" dirty="0" smtClean="0"/>
          </a:p>
          <a:p>
            <a:pPr lvl="0" algn="r" rtl="1"/>
            <a:r>
              <a:rPr lang="fa-IR" dirty="0" smtClean="0"/>
              <a:t>بخش </a:t>
            </a:r>
            <a:r>
              <a:rPr lang="fa-IR" dirty="0" smtClean="0"/>
              <a:t>مهمی از کاهش آهنگ رشد جمعیت کشور به افزایش سن ازدواج و فرزندآوری مربوط می‌گردد و لازم است در سیاست‌های جدید جمعیتی توجه کافی به این امر مبذول گردد.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smtClean="0"/>
              <a:t>میزان باروری کل</a:t>
            </a:r>
            <a:endParaRPr lang="en-US" dirty="0"/>
          </a:p>
        </p:txBody>
      </p:sp>
      <p:sp>
        <p:nvSpPr>
          <p:cNvPr id="3" name="Content Placeholder 2"/>
          <p:cNvSpPr>
            <a:spLocks noGrp="1"/>
          </p:cNvSpPr>
          <p:nvPr>
            <p:ph idx="1"/>
          </p:nvPr>
        </p:nvSpPr>
        <p:spPr/>
        <p:txBody>
          <a:bodyPr>
            <a:normAutofit/>
          </a:bodyPr>
          <a:lstStyle/>
          <a:p>
            <a:pPr algn="r" rtl="1"/>
            <a:endParaRPr lang="fa-IR" dirty="0" smtClean="0"/>
          </a:p>
          <a:p>
            <a:pPr algn="r" rtl="1">
              <a:lnSpc>
                <a:spcPct val="150000"/>
              </a:lnSpc>
            </a:pPr>
            <a:r>
              <a:rPr lang="fa-IR" dirty="0" smtClean="0"/>
              <a:t>تعداد موالیدی که هر زن می‌تواند تا سن50 سالگی داشته باشد به شرط آنکه، در طی سال‌های فرزند‌آوری خود زنده باشد و احتمالات فرزندآوری ویژه‌ی سنی را که در طی دوره‌ی زمانی خاصی و یا در طی تجربه‌ی زندگی یک کوهورت (نسل) خاص شایع بوده است را تجربه کند.</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smtClean="0"/>
              <a:t>میزان باروری کل</a:t>
            </a:r>
            <a:endParaRPr lang="en-US" dirty="0"/>
          </a:p>
        </p:txBody>
      </p:sp>
      <p:sp>
        <p:nvSpPr>
          <p:cNvPr id="3" name="Content Placeholder 2"/>
          <p:cNvSpPr>
            <a:spLocks noGrp="1"/>
          </p:cNvSpPr>
          <p:nvPr>
            <p:ph idx="1"/>
          </p:nvPr>
        </p:nvSpPr>
        <p:spPr/>
        <p:txBody>
          <a:bodyPr/>
          <a:lstStyle/>
          <a:p>
            <a:pPr algn="r" rtl="1"/>
            <a:endParaRPr lang="fa-IR" dirty="0" smtClean="0"/>
          </a:p>
          <a:p>
            <a:pPr algn="r" rtl="1"/>
            <a:endParaRPr lang="fa-IR" dirty="0" smtClean="0"/>
          </a:p>
          <a:p>
            <a:pPr algn="r" rtl="1">
              <a:lnSpc>
                <a:spcPct val="150000"/>
              </a:lnSpc>
            </a:pPr>
            <a:r>
              <a:rPr lang="fa-IR" dirty="0" smtClean="0"/>
              <a:t>بنابراین باروری را می توان یا برای یک دوره معین، مثلا سال 1390 و یا دوره سه ساله 85-1383، محاسبه کرد، و یا برای یک نسل خاصی، مثلا زنان 50 ساله در سال 1390.</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srcRect/>
          <a:stretch>
            <a:fillRect/>
          </a:stretch>
        </p:blipFill>
        <p:spPr bwMode="auto">
          <a:xfrm>
            <a:off x="1295400" y="254000"/>
            <a:ext cx="7467600" cy="6497638"/>
          </a:xfrm>
          <a:prstGeom prst="rect">
            <a:avLst/>
          </a:prstGeom>
          <a:noFill/>
          <a:ln w="12700">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2"/>
          <p:cNvPicPr>
            <a:picLocks noChangeAspect="1" noChangeArrowheads="1"/>
          </p:cNvPicPr>
          <p:nvPr/>
        </p:nvPicPr>
        <p:blipFill>
          <a:blip r:embed="rId2" cstate="print"/>
          <a:srcRect/>
          <a:stretch>
            <a:fillRect/>
          </a:stretch>
        </p:blipFill>
        <p:spPr bwMode="auto">
          <a:xfrm>
            <a:off x="1219200" y="225425"/>
            <a:ext cx="7543800" cy="6480175"/>
          </a:xfrm>
          <a:prstGeom prst="rect">
            <a:avLst/>
          </a:prstGeom>
          <a:noFill/>
          <a:ln w="12700">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t>تحلیل دوره یا نسل؟</a:t>
            </a:r>
            <a:endParaRPr lang="en-US" dirty="0"/>
          </a:p>
        </p:txBody>
      </p:sp>
      <p:sp>
        <p:nvSpPr>
          <p:cNvPr id="3" name="Content Placeholder 2"/>
          <p:cNvSpPr>
            <a:spLocks noGrp="1"/>
          </p:cNvSpPr>
          <p:nvPr>
            <p:ph idx="1"/>
          </p:nvPr>
        </p:nvSpPr>
        <p:spPr/>
        <p:txBody>
          <a:bodyPr>
            <a:normAutofit fontScale="85000" lnSpcReduction="10000"/>
          </a:bodyPr>
          <a:lstStyle/>
          <a:p>
            <a:pPr algn="r" rtl="1"/>
            <a:r>
              <a:rPr lang="fa-IR" dirty="0" smtClean="0"/>
              <a:t>هم شاخص‌های دوره‌ایی باروری و هم شاخص‌های نسلی باروری از ارزش یکسانی برخوردار هستند و هر دو در تبیین تغییرات باروری مورد استفاده قرار می‌گیرند. </a:t>
            </a:r>
          </a:p>
          <a:p>
            <a:pPr algn="r" rtl="1"/>
            <a:r>
              <a:rPr lang="fa-IR" dirty="0" smtClean="0"/>
              <a:t>شاخص‌های دوره‌ایی باروری از این مزیت برخوردار هستند که باروری را در دوره مورد مطالعه مورد سنجش قرار می‌دهند. </a:t>
            </a:r>
          </a:p>
          <a:p>
            <a:pPr algn="r" rtl="1"/>
            <a:r>
              <a:rPr lang="fa-IR" dirty="0" smtClean="0"/>
              <a:t>عیب شاخص‌های دوره‌ایی این است که بر اساس نسل‌های فرضی استوار هستند. </a:t>
            </a:r>
          </a:p>
          <a:p>
            <a:pPr algn="r" rtl="1"/>
            <a:r>
              <a:rPr lang="fa-IR" dirty="0" smtClean="0"/>
              <a:t>شاخص‌های نسلی مزیتشان این است که رفتار باروری نسل‌های واقعی را می‌سنجند ولی رفتار معمولا مربوط به دوره‌ی زمانی گذشته می‌باشد. </a:t>
            </a:r>
          </a:p>
          <a:p>
            <a:pPr algn="r" rtl="1"/>
            <a:r>
              <a:rPr lang="fa-IR" dirty="0" smtClean="0"/>
              <a:t>پرکاربردترین شاخص میزان باروری شاخص دوره ایی می باشد.</a:t>
            </a:r>
            <a:endParaRPr lang="en-US" dirty="0" smtClean="0"/>
          </a:p>
          <a:p>
            <a:pPr algn="r" rtl="1"/>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1"/>
            <a:r>
              <a:rPr lang="fa-IR" dirty="0" smtClean="0"/>
              <a:t>مشکل عمده در تحلیل دوره ایی باروری</a:t>
            </a:r>
            <a:endParaRPr lang="en-US" dirty="0"/>
          </a:p>
        </p:txBody>
      </p:sp>
      <p:sp>
        <p:nvSpPr>
          <p:cNvPr id="3" name="Content Placeholder 2"/>
          <p:cNvSpPr>
            <a:spLocks noGrp="1"/>
          </p:cNvSpPr>
          <p:nvPr>
            <p:ph idx="1"/>
          </p:nvPr>
        </p:nvSpPr>
        <p:spPr/>
        <p:txBody>
          <a:bodyPr/>
          <a:lstStyle/>
          <a:p>
            <a:endParaRPr lang="en-US" dirty="0"/>
          </a:p>
        </p:txBody>
      </p:sp>
      <p:pic>
        <p:nvPicPr>
          <p:cNvPr id="1026" name="Picture 1"/>
          <p:cNvPicPr>
            <a:picLocks noChangeAspect="1" noChangeArrowheads="1"/>
          </p:cNvPicPr>
          <p:nvPr/>
        </p:nvPicPr>
        <p:blipFill>
          <a:blip r:embed="rId2" cstate="print"/>
          <a:srcRect/>
          <a:stretch>
            <a:fillRect/>
          </a:stretch>
        </p:blipFill>
        <p:spPr bwMode="auto">
          <a:xfrm>
            <a:off x="76200" y="1371599"/>
            <a:ext cx="8763000" cy="434340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مشکل عمده در تحلیل دوره ایی باروری</a:t>
            </a:r>
            <a:endParaRPr lang="en-US" dirty="0"/>
          </a:p>
        </p:txBody>
      </p:sp>
      <p:pic>
        <p:nvPicPr>
          <p:cNvPr id="4" name="Picture 3"/>
          <p:cNvPicPr>
            <a:picLocks noChangeAspect="1" noChangeArrowheads="1"/>
          </p:cNvPicPr>
          <p:nvPr/>
        </p:nvPicPr>
        <p:blipFill>
          <a:blip r:embed="rId2" cstate="print"/>
          <a:srcRect/>
          <a:stretch>
            <a:fillRect/>
          </a:stretch>
        </p:blipFill>
        <p:spPr bwMode="auto">
          <a:xfrm>
            <a:off x="2438400" y="1782505"/>
            <a:ext cx="5105400" cy="4951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arsi 1">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Farsi 1">
      <a:majorFont>
        <a:latin typeface="Gill Sans MT"/>
        <a:ea typeface=""/>
        <a:cs typeface="B Titr"/>
      </a:majorFont>
      <a:minorFont>
        <a:latin typeface="Gill Sans MT"/>
        <a:ea typeface=""/>
        <a:cs typeface="B Nazanin"/>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Farsi 1</Template>
  <TotalTime>156</TotalTime>
  <Words>650</Words>
  <Application>Microsoft Office PowerPoint</Application>
  <PresentationFormat>On-screen Show (4:3)</PresentationFormat>
  <Paragraphs>55</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Farsi 1</vt:lpstr>
      <vt:lpstr>با نام و یاد خدا</vt:lpstr>
      <vt:lpstr>باروری چیست؟</vt:lpstr>
      <vt:lpstr>میزان باروری کل</vt:lpstr>
      <vt:lpstr>میزان باروری کل</vt:lpstr>
      <vt:lpstr>Slide 5</vt:lpstr>
      <vt:lpstr>Slide 6</vt:lpstr>
      <vt:lpstr>تحلیل دوره یا نسل؟</vt:lpstr>
      <vt:lpstr>مشکل عمده در تحلیل دوره ایی باروری</vt:lpstr>
      <vt:lpstr>مشکل عمده در تحلیل دوره ایی باروری</vt:lpstr>
      <vt:lpstr>باروری در ایران</vt:lpstr>
      <vt:lpstr>Slide 11</vt:lpstr>
      <vt:lpstr>باروری در ایران</vt:lpstr>
      <vt:lpstr>Slide 13</vt:lpstr>
      <vt:lpstr>Slide 14</vt:lpstr>
      <vt:lpstr>Slide 15</vt:lpstr>
      <vt:lpstr>Slide 16</vt:lpstr>
      <vt:lpstr>Slide 17</vt:lpstr>
      <vt:lpstr>Slide 18</vt:lpstr>
      <vt:lpstr>پیش بینی مرگ و میر مردان ایران در 30 سال آینده: 1415-1386</vt:lpstr>
      <vt:lpstr>پیش بینی امیدزندگی مردان ایران در 30 سال آینده: 1415-1386</vt:lpstr>
      <vt:lpstr>دلالت های سیاست جمعیتی:</vt:lpstr>
      <vt:lpstr>دلالت های سیاست جمعیتی:</vt:lpstr>
    </vt:vector>
  </TitlesOfParts>
  <Company>eMachines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با نام و یاد خدا</dc:title>
  <dc:creator>Hassan Eini-Zinab</dc:creator>
  <cp:lastModifiedBy>Hassan Eini-Zinab</cp:lastModifiedBy>
  <cp:revision>21</cp:revision>
  <dcterms:created xsi:type="dcterms:W3CDTF">2013-11-06T07:24:41Z</dcterms:created>
  <dcterms:modified xsi:type="dcterms:W3CDTF">2013-11-22T14:31:21Z</dcterms:modified>
</cp:coreProperties>
</file>