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320" r:id="rId2"/>
    <p:sldId id="376" r:id="rId3"/>
    <p:sldId id="377" r:id="rId4"/>
    <p:sldId id="378" r:id="rId5"/>
    <p:sldId id="379" r:id="rId6"/>
    <p:sldId id="380" r:id="rId7"/>
    <p:sldId id="381" r:id="rId8"/>
    <p:sldId id="382" r:id="rId9"/>
    <p:sldId id="383" r:id="rId10"/>
    <p:sldId id="384" r:id="rId11"/>
    <p:sldId id="385" r:id="rId12"/>
    <p:sldId id="386" r:id="rId13"/>
    <p:sldId id="387" r:id="rId14"/>
    <p:sldId id="388" r:id="rId15"/>
    <p:sldId id="389" r:id="rId16"/>
    <p:sldId id="390" r:id="rId17"/>
    <p:sldId id="391" r:id="rId18"/>
    <p:sldId id="392" r:id="rId19"/>
    <p:sldId id="393" r:id="rId20"/>
    <p:sldId id="394" r:id="rId21"/>
    <p:sldId id="395" r:id="rId22"/>
    <p:sldId id="396" r:id="rId23"/>
    <p:sldId id="397" r:id="rId24"/>
    <p:sldId id="398" r:id="rId25"/>
    <p:sldId id="399" r:id="rId26"/>
    <p:sldId id="400" r:id="rId27"/>
    <p:sldId id="401" r:id="rId28"/>
    <p:sldId id="402" r:id="rId29"/>
    <p:sldId id="403" r:id="rId30"/>
    <p:sldId id="404"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0000"/>
    <a:srgbClr val="A70D0D"/>
    <a:srgbClr val="67E509"/>
    <a:srgbClr val="1179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9944" autoAdjust="0"/>
    <p:restoredTop sz="98768" autoAdjust="0"/>
  </p:normalViewPr>
  <p:slideViewPr>
    <p:cSldViewPr>
      <p:cViewPr>
        <p:scale>
          <a:sx n="75" d="100"/>
          <a:sy n="75" d="100"/>
        </p:scale>
        <p:origin x="-324" y="-7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notesViewPr>
    <p:cSldViewPr>
      <p:cViewPr varScale="1">
        <p:scale>
          <a:sx n="56" d="100"/>
          <a:sy n="56" d="100"/>
        </p:scale>
        <p:origin x="-22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4EFC0253-0F8E-4C9B-846B-08CFFEE89ED2}" type="datetimeFigureOut">
              <a:rPr lang="fa-IR" smtClean="0"/>
              <a:pPr/>
              <a:t>04/20/1435</a:t>
            </a:fld>
            <a:endParaRPr lang="fa-IR"/>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E1657F8F-8A23-449F-A010-369E9E5AE971}" type="slidenum">
              <a:rPr lang="fa-IR" smtClean="0"/>
              <a:pPr/>
              <a:t>‹#›</a:t>
            </a:fld>
            <a:endParaRPr lang="fa-IR"/>
          </a:p>
        </p:txBody>
      </p:sp>
    </p:spTree>
    <p:extLst>
      <p:ext uri="{BB962C8B-B14F-4D97-AF65-F5344CB8AC3E}">
        <p14:creationId xmlns:p14="http://schemas.microsoft.com/office/powerpoint/2010/main" val="14593657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A2F8A10-8427-4AAD-90BE-99466A3F9944}" type="datetimeFigureOut">
              <a:rPr lang="fa-IR" smtClean="0"/>
              <a:pPr/>
              <a:t>04/20/1435</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9B12F56-89C1-440E-8507-C4FAE32E6D54}" type="slidenum">
              <a:rPr lang="fa-IR" smtClean="0"/>
              <a:pPr/>
              <a:t>‹#›</a:t>
            </a:fld>
            <a:endParaRPr lang="fa-IR"/>
          </a:p>
        </p:txBody>
      </p:sp>
    </p:spTree>
    <p:extLst>
      <p:ext uri="{BB962C8B-B14F-4D97-AF65-F5344CB8AC3E}">
        <p14:creationId xmlns:p14="http://schemas.microsoft.com/office/powerpoint/2010/main" val="368591726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F47BA2A-6571-468B-B23E-1C5BA94261FC}" type="datetimeFigureOut">
              <a:rPr lang="en-US" smtClean="0"/>
              <a:pPr/>
              <a:t>2/20/2014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C81BC4-1877-413D-A27D-9B02D35F29C4}" type="slidenum">
              <a:rPr lang="en-US" smtClean="0"/>
              <a:pPr/>
              <a:t>‹#›</a:t>
            </a:fld>
            <a:endParaRPr lang="en-US"/>
          </a:p>
        </p:txBody>
      </p:sp>
    </p:spTree>
    <p:extLst>
      <p:ext uri="{BB962C8B-B14F-4D97-AF65-F5344CB8AC3E}">
        <p14:creationId xmlns:p14="http://schemas.microsoft.com/office/powerpoint/2010/main" val="205613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47BA2A-6571-468B-B23E-1C5BA94261FC}" type="datetimeFigureOut">
              <a:rPr lang="en-US" smtClean="0"/>
              <a:pPr/>
              <a:t>2/20/2014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C81BC4-1877-413D-A27D-9B02D35F29C4}" type="slidenum">
              <a:rPr lang="en-US" smtClean="0"/>
              <a:pPr/>
              <a:t>‹#›</a:t>
            </a:fld>
            <a:endParaRPr lang="en-US"/>
          </a:p>
        </p:txBody>
      </p:sp>
    </p:spTree>
    <p:extLst>
      <p:ext uri="{BB962C8B-B14F-4D97-AF65-F5344CB8AC3E}">
        <p14:creationId xmlns:p14="http://schemas.microsoft.com/office/powerpoint/2010/main" val="4134365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47BA2A-6571-468B-B23E-1C5BA94261FC}" type="datetimeFigureOut">
              <a:rPr lang="en-US" smtClean="0"/>
              <a:pPr/>
              <a:t>2/20/2014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C81BC4-1877-413D-A27D-9B02D35F29C4}" type="slidenum">
              <a:rPr lang="en-US" smtClean="0"/>
              <a:pPr/>
              <a:t>‹#›</a:t>
            </a:fld>
            <a:endParaRPr lang="en-US"/>
          </a:p>
        </p:txBody>
      </p:sp>
    </p:spTree>
    <p:extLst>
      <p:ext uri="{BB962C8B-B14F-4D97-AF65-F5344CB8AC3E}">
        <p14:creationId xmlns:p14="http://schemas.microsoft.com/office/powerpoint/2010/main" val="326088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47BA2A-6571-468B-B23E-1C5BA94261FC}" type="datetimeFigureOut">
              <a:rPr lang="en-US" smtClean="0"/>
              <a:pPr/>
              <a:t>2/20/2014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C81BC4-1877-413D-A27D-9B02D35F29C4}" type="slidenum">
              <a:rPr lang="en-US" smtClean="0"/>
              <a:pPr/>
              <a:t>‹#›</a:t>
            </a:fld>
            <a:endParaRPr lang="en-US"/>
          </a:p>
        </p:txBody>
      </p:sp>
    </p:spTree>
    <p:extLst>
      <p:ext uri="{BB962C8B-B14F-4D97-AF65-F5344CB8AC3E}">
        <p14:creationId xmlns:p14="http://schemas.microsoft.com/office/powerpoint/2010/main" val="3233338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47BA2A-6571-468B-B23E-1C5BA94261FC}" type="datetimeFigureOut">
              <a:rPr lang="en-US" smtClean="0"/>
              <a:pPr/>
              <a:t>2/20/2014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C81BC4-1877-413D-A27D-9B02D35F29C4}" type="slidenum">
              <a:rPr lang="en-US" smtClean="0"/>
              <a:pPr/>
              <a:t>‹#›</a:t>
            </a:fld>
            <a:endParaRPr lang="en-US"/>
          </a:p>
        </p:txBody>
      </p:sp>
    </p:spTree>
    <p:extLst>
      <p:ext uri="{BB962C8B-B14F-4D97-AF65-F5344CB8AC3E}">
        <p14:creationId xmlns:p14="http://schemas.microsoft.com/office/powerpoint/2010/main" val="3870754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F47BA2A-6571-468B-B23E-1C5BA94261FC}" type="datetimeFigureOut">
              <a:rPr lang="en-US" smtClean="0"/>
              <a:pPr/>
              <a:t>2/20/2014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C81BC4-1877-413D-A27D-9B02D35F29C4}" type="slidenum">
              <a:rPr lang="en-US" smtClean="0"/>
              <a:pPr/>
              <a:t>‹#›</a:t>
            </a:fld>
            <a:endParaRPr lang="en-US"/>
          </a:p>
        </p:txBody>
      </p:sp>
    </p:spTree>
    <p:extLst>
      <p:ext uri="{BB962C8B-B14F-4D97-AF65-F5344CB8AC3E}">
        <p14:creationId xmlns:p14="http://schemas.microsoft.com/office/powerpoint/2010/main" val="3354244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F47BA2A-6571-468B-B23E-1C5BA94261FC}" type="datetimeFigureOut">
              <a:rPr lang="en-US" smtClean="0"/>
              <a:pPr/>
              <a:t>2/20/2014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C81BC4-1877-413D-A27D-9B02D35F29C4}" type="slidenum">
              <a:rPr lang="en-US" smtClean="0"/>
              <a:pPr/>
              <a:t>‹#›</a:t>
            </a:fld>
            <a:endParaRPr lang="en-US"/>
          </a:p>
        </p:txBody>
      </p:sp>
    </p:spTree>
    <p:extLst>
      <p:ext uri="{BB962C8B-B14F-4D97-AF65-F5344CB8AC3E}">
        <p14:creationId xmlns:p14="http://schemas.microsoft.com/office/powerpoint/2010/main" val="2695188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47BA2A-6571-468B-B23E-1C5BA94261FC}" type="datetimeFigureOut">
              <a:rPr lang="en-US" smtClean="0"/>
              <a:pPr/>
              <a:t>2/20/2014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C81BC4-1877-413D-A27D-9B02D35F29C4}" type="slidenum">
              <a:rPr lang="en-US" smtClean="0"/>
              <a:pPr/>
              <a:t>‹#›</a:t>
            </a:fld>
            <a:endParaRPr lang="en-US"/>
          </a:p>
        </p:txBody>
      </p:sp>
    </p:spTree>
    <p:extLst>
      <p:ext uri="{BB962C8B-B14F-4D97-AF65-F5344CB8AC3E}">
        <p14:creationId xmlns:p14="http://schemas.microsoft.com/office/powerpoint/2010/main" val="36350205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47BA2A-6571-468B-B23E-1C5BA94261FC}" type="datetimeFigureOut">
              <a:rPr lang="en-US" smtClean="0"/>
              <a:pPr/>
              <a:t>2/20/2014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C81BC4-1877-413D-A27D-9B02D35F29C4}" type="slidenum">
              <a:rPr lang="en-US" smtClean="0"/>
              <a:pPr/>
              <a:t>‹#›</a:t>
            </a:fld>
            <a:endParaRPr lang="en-US"/>
          </a:p>
        </p:txBody>
      </p:sp>
    </p:spTree>
    <p:extLst>
      <p:ext uri="{BB962C8B-B14F-4D97-AF65-F5344CB8AC3E}">
        <p14:creationId xmlns:p14="http://schemas.microsoft.com/office/powerpoint/2010/main" val="4233950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47BA2A-6571-468B-B23E-1C5BA94261FC}" type="datetimeFigureOut">
              <a:rPr lang="en-US" smtClean="0"/>
              <a:pPr/>
              <a:t>2/20/2014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C81BC4-1877-413D-A27D-9B02D35F29C4}" type="slidenum">
              <a:rPr lang="en-US" smtClean="0"/>
              <a:pPr/>
              <a:t>‹#›</a:t>
            </a:fld>
            <a:endParaRPr lang="en-US"/>
          </a:p>
        </p:txBody>
      </p:sp>
    </p:spTree>
    <p:extLst>
      <p:ext uri="{BB962C8B-B14F-4D97-AF65-F5344CB8AC3E}">
        <p14:creationId xmlns:p14="http://schemas.microsoft.com/office/powerpoint/2010/main" val="3249382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47BA2A-6571-468B-B23E-1C5BA94261FC}" type="datetimeFigureOut">
              <a:rPr lang="en-US" smtClean="0"/>
              <a:pPr/>
              <a:t>2/20/2014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C81BC4-1877-413D-A27D-9B02D35F29C4}" type="slidenum">
              <a:rPr lang="en-US" smtClean="0"/>
              <a:pPr/>
              <a:t>‹#›</a:t>
            </a:fld>
            <a:endParaRPr lang="en-US"/>
          </a:p>
        </p:txBody>
      </p:sp>
    </p:spTree>
    <p:extLst>
      <p:ext uri="{BB962C8B-B14F-4D97-AF65-F5344CB8AC3E}">
        <p14:creationId xmlns:p14="http://schemas.microsoft.com/office/powerpoint/2010/main" val="16237608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47BA2A-6571-468B-B23E-1C5BA94261FC}" type="datetimeFigureOut">
              <a:rPr lang="en-US" smtClean="0"/>
              <a:pPr/>
              <a:t>2/20/2014</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C81BC4-1877-413D-A27D-9B02D35F29C4}" type="slidenum">
              <a:rPr lang="en-US" smtClean="0"/>
              <a:pPr/>
              <a:t>‹#›</a:t>
            </a:fld>
            <a:endParaRPr lang="en-US"/>
          </a:p>
        </p:txBody>
      </p:sp>
    </p:spTree>
    <p:extLst>
      <p:ext uri="{BB962C8B-B14F-4D97-AF65-F5344CB8AC3E}">
        <p14:creationId xmlns:p14="http://schemas.microsoft.com/office/powerpoint/2010/main" val="36121967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3" name="Picture 2" descr="H:\untitled folder\BES1.jpg"/>
          <p:cNvPicPr>
            <a:picLocks noChangeAspect="1" noChangeArrowheads="1"/>
          </p:cNvPicPr>
          <p:nvPr/>
        </p:nvPicPr>
        <p:blipFill>
          <a:blip r:embed="rId2" cstate="print"/>
          <a:srcRect/>
          <a:stretch>
            <a:fillRect/>
          </a:stretch>
        </p:blipFill>
        <p:spPr bwMode="auto">
          <a:xfrm>
            <a:off x="1" y="0"/>
            <a:ext cx="9180513" cy="6838950"/>
          </a:xfrm>
          <a:prstGeom prst="rect">
            <a:avLst/>
          </a:prstGeom>
          <a:noFill/>
        </p:spPr>
      </p:pic>
      <p:pic>
        <p:nvPicPr>
          <p:cNvPr id="1028" name="Picture 4" descr="H:\untitled folder\bes.jpg"/>
          <p:cNvPicPr>
            <a:picLocks noChangeAspect="1" noChangeArrowheads="1"/>
          </p:cNvPicPr>
          <p:nvPr/>
        </p:nvPicPr>
        <p:blipFill>
          <a:blip r:embed="rId3" cstate="print"/>
          <a:srcRect/>
          <a:stretch>
            <a:fillRect/>
          </a:stretch>
        </p:blipFill>
        <p:spPr bwMode="auto">
          <a:xfrm>
            <a:off x="1" y="19050"/>
            <a:ext cx="9180513" cy="6838950"/>
          </a:xfrm>
          <a:prstGeom prst="rect">
            <a:avLst/>
          </a:prstGeom>
          <a:noFill/>
        </p:spPr>
      </p:pic>
    </p:spTree>
  </p:cSld>
  <p:clrMapOvr>
    <a:masterClrMapping/>
  </p:clrMapOvr>
  <p:transition spd="slow" advTm="4500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2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44591" y="1726704"/>
            <a:ext cx="6429420" cy="3939540"/>
          </a:xfrm>
          <a:prstGeom prst="rect">
            <a:avLst/>
          </a:prstGeom>
          <a:noFill/>
        </p:spPr>
        <p:txBody>
          <a:bodyPr wrap="square" rtlCol="0">
            <a:spAutoFit/>
          </a:bodyPr>
          <a:lstStyle/>
          <a:p>
            <a:pPr algn="just" rtl="1"/>
            <a:r>
              <a:rPr lang="fa-IR" sz="2000" dirty="0">
                <a:solidFill>
                  <a:schemeClr val="tx2">
                    <a:lumMod val="75000"/>
                  </a:schemeClr>
                </a:solidFill>
                <a:cs typeface="B Titr" pitchFamily="2" charset="-78"/>
              </a:rPr>
              <a:t>آرمانی به نام افزایش جمعیت، و هزار و یک راه نرفته</a:t>
            </a:r>
            <a:r>
              <a:rPr lang="fa-IR" sz="2000" dirty="0">
                <a:solidFill>
                  <a:schemeClr val="tx2">
                    <a:lumMod val="75000"/>
                  </a:schemeClr>
                </a:solidFill>
                <a:cs typeface="B Titr" pitchFamily="2" charset="-78"/>
              </a:rPr>
              <a:t>!</a:t>
            </a:r>
          </a:p>
          <a:p>
            <a:pPr algn="just" rtl="1"/>
            <a:r>
              <a:rPr lang="fa-IR" sz="2000" b="1" dirty="0">
                <a:solidFill>
                  <a:schemeClr val="accent2">
                    <a:lumMod val="50000"/>
                  </a:schemeClr>
                </a:solidFill>
                <a:cs typeface="B Davat" pitchFamily="2" charset="-78"/>
              </a:rPr>
              <a:t>مصاحبه با حجت الاسلام محمدرضا زیبایی </a:t>
            </a:r>
            <a:r>
              <a:rPr lang="fa-IR" sz="2000" b="1" dirty="0">
                <a:solidFill>
                  <a:schemeClr val="accent2">
                    <a:lumMod val="50000"/>
                  </a:schemeClr>
                </a:solidFill>
                <a:cs typeface="B Davat" pitchFamily="2" charset="-78"/>
              </a:rPr>
              <a:t>نژاد/2</a:t>
            </a:r>
          </a:p>
          <a:p>
            <a:pPr algn="justLow" rtl="1"/>
            <a:r>
              <a:rPr lang="ar-SA" sz="1350" dirty="0">
                <a:cs typeface="B Zar" pitchFamily="2" charset="-78"/>
              </a:rPr>
              <a:t>کاهش رشد جمعیت، پیر شدن هرم سنی و حرکت ساختار سنی ایران از وضعیت جوانی به سالخوردگی به اصلاح قانون تنظیم خانواده و مصوبات تشویقی شورای عالی انقلاب فرهنگی برای افزایش جمعیت منجر شد. هرچند اصلاح قانون تنظیم خانواده در افزایش مرخصی زایمان زنان و مرخصی دو هفته‌ای پدران پس از برگشت خوردن از شورای نگهبان، آن هم به دلیل بار مالی با تغییر از الزام به مجاز بودن تصویب شد؛ اما به نظر می‌رسد صرف مجاز بودن، قدرت کافی برای اجرای این قانون به بار نمی‌آورد</a:t>
            </a:r>
            <a:r>
              <a:rPr lang="en-US" sz="1350" dirty="0">
                <a:cs typeface="B Zar" pitchFamily="2" charset="-78"/>
              </a:rPr>
              <a:t>.</a:t>
            </a:r>
          </a:p>
          <a:p>
            <a:pPr algn="justLow" rtl="1"/>
            <a:r>
              <a:rPr lang="en-US" sz="1350" dirty="0">
                <a:cs typeface="B Zar" pitchFamily="2" charset="-78"/>
              </a:rPr>
              <a:t/>
            </a:r>
            <a:br>
              <a:rPr lang="en-US" sz="1350" dirty="0">
                <a:cs typeface="B Zar" pitchFamily="2" charset="-78"/>
              </a:rPr>
            </a:br>
            <a:r>
              <a:rPr lang="en-US" sz="1350" dirty="0">
                <a:cs typeface="B Zar" pitchFamily="2" charset="-78"/>
              </a:rPr>
              <a:t> </a:t>
            </a:r>
            <a:r>
              <a:rPr lang="ar-SA" sz="1350" dirty="0">
                <a:cs typeface="B Zar" pitchFamily="2" charset="-78"/>
              </a:rPr>
              <a:t>بار مالی طرح‌های افزایش جمعیت یا به بیان بهتر جلوگیری از خطر تحدید جمعیت در حالی از سوی برخی از مسئولان مطرح می‌شود که پیری، رشد صفر و در نهایت منفی جمعیت کشورمان، مطابق سناریوی پیش‌بینی‌شده از سوی سازمان ملل متحد، به مراتب هزینه‌های بالاتری را به کشور تحمیل خواهد کرد</a:t>
            </a:r>
            <a:r>
              <a:rPr lang="en-US" sz="1350" dirty="0">
                <a:cs typeface="B Zar" pitchFamily="2" charset="-78"/>
              </a:rPr>
              <a:t>.</a:t>
            </a:r>
          </a:p>
          <a:p>
            <a:pPr algn="justLow" rtl="1"/>
            <a:r>
              <a:rPr lang="en-US" sz="1350" dirty="0">
                <a:cs typeface="B Zar" pitchFamily="2" charset="-78"/>
              </a:rPr>
              <a:t> </a:t>
            </a:r>
          </a:p>
          <a:p>
            <a:pPr algn="justLow" rtl="1"/>
            <a:r>
              <a:rPr lang="ar-SA" sz="1350" dirty="0">
                <a:cs typeface="B Zar" pitchFamily="2" charset="-78"/>
              </a:rPr>
              <a:t>حجت الاسلام محمدرضا زیبایی نژاد استاد حوزه و محقق و پژوهشگر حوزه زنان و رئیس مرکز تحقیقات زن و خانواده، در گفت و گوی پیش رو، ضمن آسیب شناسی دقیق و صحیح سیاست های افزایش جمعیت در کشور، پیشنهادات روشن و دقیقی را به تصمیم سازان و مجریان این حوزه سیاست گذاری ارائه می دهد</a:t>
            </a:r>
            <a:r>
              <a:rPr lang="en-US" sz="1350" dirty="0">
                <a:cs typeface="B Zar" pitchFamily="2" charset="-78"/>
              </a:rPr>
              <a:t>.</a:t>
            </a:r>
          </a:p>
          <a:p>
            <a:pPr algn="justLow" rtl="1"/>
            <a:r>
              <a:rPr lang="ar-SA" sz="1350" dirty="0">
                <a:cs typeface="B Zar" pitchFamily="2" charset="-78"/>
              </a:rPr>
              <a:t>وی ضمن تاکید براینکه دولت باید سیاست های تشویقی پایدارتری برای خانواده ها در نظر بگیرد، راهکارهایی را به متولیان امر ارائه می کند تا جامعه، به سمت رشد و افزایش جمعیت ترغیب شود</a:t>
            </a:r>
            <a:r>
              <a:rPr lang="en-US" sz="1400" dirty="0"/>
              <a:t>.</a:t>
            </a:r>
            <a:endParaRPr lang="en-US" sz="1400" dirty="0">
              <a:cs typeface="B Zar" pitchFamily="2" charset="-78"/>
            </a:endParaRPr>
          </a:p>
        </p:txBody>
      </p:sp>
    </p:spTree>
    <p:extLst>
      <p:ext uri="{BB962C8B-B14F-4D97-AF65-F5344CB8AC3E}">
        <p14:creationId xmlns:p14="http://schemas.microsoft.com/office/powerpoint/2010/main" val="148557713"/>
      </p:ext>
    </p:extLst>
  </p:cSld>
  <p:clrMapOvr>
    <a:masterClrMapping/>
  </p:clrMapOvr>
  <p:transition spd="slow" advTm="45000">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44591" y="1726704"/>
            <a:ext cx="6429420" cy="3385542"/>
          </a:xfrm>
          <a:prstGeom prst="rect">
            <a:avLst/>
          </a:prstGeom>
          <a:noFill/>
        </p:spPr>
        <p:txBody>
          <a:bodyPr wrap="square" rtlCol="0">
            <a:spAutoFit/>
          </a:bodyPr>
          <a:lstStyle/>
          <a:p>
            <a:pPr algn="justLow" rtl="1"/>
            <a:r>
              <a:rPr lang="fa-IR" sz="2000" dirty="0">
                <a:solidFill>
                  <a:schemeClr val="tx2">
                    <a:lumMod val="75000"/>
                  </a:schemeClr>
                </a:solidFill>
                <a:cs typeface="B Titr" pitchFamily="2" charset="-78"/>
              </a:rPr>
              <a:t>تربیت فرزند غذای نذری نیست که هر کسی آن را هم بزند/ بینش درمانی و رفتاردرمانی، دو راهکار فرهنگی برای افزایش </a:t>
            </a:r>
            <a:r>
              <a:rPr lang="fa-IR" sz="2000" dirty="0">
                <a:solidFill>
                  <a:schemeClr val="tx2">
                    <a:lumMod val="75000"/>
                  </a:schemeClr>
                </a:solidFill>
                <a:cs typeface="B Titr" pitchFamily="2" charset="-78"/>
              </a:rPr>
              <a:t>جمعیت</a:t>
            </a:r>
          </a:p>
          <a:p>
            <a:pPr algn="just" rtl="1"/>
            <a:r>
              <a:rPr lang="fa-IR" sz="2000" b="1" dirty="0">
                <a:solidFill>
                  <a:schemeClr val="accent2">
                    <a:lumMod val="50000"/>
                  </a:schemeClr>
                </a:solidFill>
                <a:cs typeface="B Davat" pitchFamily="2" charset="-78"/>
              </a:rPr>
              <a:t>مصاحبه با فروغ نیلچی </a:t>
            </a:r>
            <a:r>
              <a:rPr lang="fa-IR" sz="2000" b="1" dirty="0">
                <a:solidFill>
                  <a:schemeClr val="accent2">
                    <a:lumMod val="50000"/>
                  </a:schemeClr>
                </a:solidFill>
                <a:cs typeface="B Davat" pitchFamily="2" charset="-78"/>
              </a:rPr>
              <a:t>زاده</a:t>
            </a:r>
          </a:p>
          <a:p>
            <a:pPr algn="justLow" rtl="1"/>
            <a:r>
              <a:rPr lang="ar-SA" sz="1400" dirty="0">
                <a:cs typeface="B Zar" pitchFamily="2" charset="-78"/>
              </a:rPr>
              <a:t>امروز دیگر کنترل جمعیت از یک سیاست برنامه‌ای، به یک فرهنگ تبدیل شده است و کاهش فرزندآوری الگوی جاافتاده‌ای شده که با خواست‌های جامعه و ایده‌آل‌های زوجین همخوانی پیدا کرده و تغییر آن به آسانی امکان‌پذیر نیست، مگر آنکه فرهنگ قوی‌تر و مستدل‌تری با آن به مقابله برخیزد . بسیاری معتقدند که عوامل فرهنگی، بیش از سایر عوامل در کاهش آمار جمعیت کشور نقش دارد که  در گفتگو با فروغ نیلچی زاده به بررسی عوامل فرهنگی کاهش جمعیت و راهکارهای تغییر نگرش در این زمینه پرداخته ایم.</a:t>
            </a:r>
            <a:endParaRPr lang="en-US" sz="1400" dirty="0">
              <a:cs typeface="B Zar" pitchFamily="2" charset="-78"/>
            </a:endParaRPr>
          </a:p>
          <a:p>
            <a:pPr algn="justLow" rtl="1"/>
            <a:r>
              <a:rPr lang="ar-SA" sz="1400" dirty="0">
                <a:cs typeface="B Zar" pitchFamily="2" charset="-78"/>
              </a:rPr>
              <a:t>سركار خانم نيلچي زاده دانشجوی دکترای فلسفه و حکمت و از مدرسين و متخصصين حوزه خانواده و مباحث ازدواج هستند كه در برنامه‌هاي تلويزيوني مثل سمت خدا، ارديبهشت و‌... چهره آشنايي دارد.</a:t>
            </a:r>
            <a:endParaRPr lang="en-US" sz="1400" dirty="0">
              <a:cs typeface="B Zar" pitchFamily="2" charset="-78"/>
            </a:endParaRPr>
          </a:p>
          <a:p>
            <a:pPr algn="justLow" rtl="1"/>
            <a:r>
              <a:rPr lang="ar-SA" sz="1400" dirty="0">
                <a:cs typeface="B Zar" pitchFamily="2" charset="-78"/>
              </a:rPr>
              <a:t>وی در این گفت و گو به عوامل فرهنگی در کاهش جمعیت و عدم تمایل به فرزندآوری اشاره می کند و به تاثیرات اشتغال و تحصیل زنان در تمایلشان به فرزندآوری می پردازد.</a:t>
            </a:r>
            <a:endParaRPr lang="en-US" sz="1400" dirty="0">
              <a:cs typeface="B Zar" pitchFamily="2" charset="-78"/>
            </a:endParaRPr>
          </a:p>
          <a:p>
            <a:pPr algn="justLow" rtl="1"/>
            <a:r>
              <a:rPr lang="ar-SA" sz="1400" dirty="0">
                <a:cs typeface="B Zar" pitchFamily="2" charset="-78"/>
              </a:rPr>
              <a:t>نیلچی زاده به بیان آسیبهای تک فرزندی برای فرزندان و والدین می پردازد و درخصوص میزان افزایش تمایل فرزندآوری براساس سیاست های تشویقی مثل افزایش مرخصی زایمان برای زنان، سخن می گوید.</a:t>
            </a:r>
            <a:endParaRPr lang="en-US" sz="1400" dirty="0">
              <a:cs typeface="B Zar" pitchFamily="2" charset="-78"/>
            </a:endParaRPr>
          </a:p>
        </p:txBody>
      </p:sp>
    </p:spTree>
    <p:extLst>
      <p:ext uri="{BB962C8B-B14F-4D97-AF65-F5344CB8AC3E}">
        <p14:creationId xmlns:p14="http://schemas.microsoft.com/office/powerpoint/2010/main" val="720369887"/>
      </p:ext>
    </p:extLst>
  </p:cSld>
  <p:clrMapOvr>
    <a:masterClrMapping/>
  </p:clrMapOvr>
  <p:transition spd="slow" advTm="45000">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44591" y="1726703"/>
            <a:ext cx="6429420" cy="2523768"/>
          </a:xfrm>
          <a:prstGeom prst="rect">
            <a:avLst/>
          </a:prstGeom>
          <a:noFill/>
        </p:spPr>
        <p:txBody>
          <a:bodyPr wrap="square" rtlCol="0">
            <a:spAutoFit/>
          </a:bodyPr>
          <a:lstStyle/>
          <a:p>
            <a:pPr algn="justLow" rtl="1"/>
            <a:r>
              <a:rPr lang="fa-IR" sz="2000" dirty="0">
                <a:solidFill>
                  <a:schemeClr val="tx2">
                    <a:lumMod val="75000"/>
                  </a:schemeClr>
                </a:solidFill>
                <a:cs typeface="B Titr" pitchFamily="2" charset="-78"/>
              </a:rPr>
              <a:t>برژینسکی: حمله به ایران را به عقب بیندازید؛ جمعیت 31 </a:t>
            </a:r>
            <a:r>
              <a:rPr lang="fa-IR" sz="2000" dirty="0" smtClean="0">
                <a:solidFill>
                  <a:schemeClr val="tx2">
                    <a:lumMod val="75000"/>
                  </a:schemeClr>
                </a:solidFill>
                <a:cs typeface="B Titr" pitchFamily="2" charset="-78"/>
              </a:rPr>
              <a:t>میلیونی                   </a:t>
            </a:r>
            <a:r>
              <a:rPr lang="fa-IR" sz="2000" dirty="0">
                <a:solidFill>
                  <a:schemeClr val="tx2">
                    <a:lumMod val="75000"/>
                  </a:schemeClr>
                </a:solidFill>
                <a:cs typeface="B Titr" pitchFamily="2" charset="-78"/>
              </a:rPr>
              <a:t>در </a:t>
            </a:r>
            <a:r>
              <a:rPr lang="fa-IR" sz="2000" dirty="0">
                <a:solidFill>
                  <a:schemeClr val="tx2">
                    <a:lumMod val="75000"/>
                  </a:schemeClr>
                </a:solidFill>
                <a:cs typeface="B Titr" pitchFamily="2" charset="-78"/>
              </a:rPr>
              <a:t>راه</a:t>
            </a:r>
          </a:p>
          <a:p>
            <a:pPr algn="just" rtl="1"/>
            <a:r>
              <a:rPr lang="fa-IR" sz="2000" b="1" dirty="0">
                <a:solidFill>
                  <a:schemeClr val="accent2">
                    <a:lumMod val="50000"/>
                  </a:schemeClr>
                </a:solidFill>
                <a:cs typeface="B Davat" pitchFamily="2" charset="-78"/>
              </a:rPr>
              <a:t>گزارش</a:t>
            </a:r>
          </a:p>
          <a:p>
            <a:pPr algn="justLow" rtl="1"/>
            <a:r>
              <a:rPr lang="ar-SA" sz="1400" dirty="0">
                <a:cs typeface="B Zar" pitchFamily="2" charset="-78"/>
              </a:rPr>
              <a:t>بر اساس سناریو رشد پایین جمعیتی که سازمان ملل متحد در سال 2010 منتشر کرده است اگر ایران به همین صورت به ادامه جایگزینی جمعیتی بپردازد و برنامه ای برای تعادل آن نداشته باشد در 80 سال آینده جمعیت 31 میلیونی را تجربه خواهد کرد که 47 درصد آن را افراد سالمند بالای 60 سال را در برمی گیرند. این دغدغه کافی بود تا نویسنده به سراغ موضوع کاهش رشد جمعیت ایران برود. در این گزارش که پیش از این در سایت های خبری منتشر شده است. نویسنده در طول گزارش به برژینسکی سیاستمدار کهنه کار امریکایی اشاره کرده است</a:t>
            </a:r>
            <a:r>
              <a:rPr lang="en-US" sz="1400" dirty="0">
                <a:cs typeface="B Zar" pitchFamily="2" charset="-78"/>
              </a:rPr>
              <a:t>. </a:t>
            </a:r>
            <a:r>
              <a:rPr lang="ar-SA" sz="1400" dirty="0">
                <a:cs typeface="B Zar" pitchFamily="2" charset="-78"/>
              </a:rPr>
              <a:t>برژینسکی از سیاسیون امریکا خواسته است حمله به ایران را به عقب بیندازند، چرا که تغییرات جمعیتی در راه است. همین گفته کافی است که گویای یک اتفاق مهم در آینده و خطر جدی کاهش رشد جمعیت باشد</a:t>
            </a:r>
            <a:r>
              <a:rPr lang="en-US" sz="1400" dirty="0">
                <a:cs typeface="B Zar" pitchFamily="2" charset="-78"/>
              </a:rPr>
              <a:t>.</a:t>
            </a:r>
          </a:p>
        </p:txBody>
      </p:sp>
    </p:spTree>
    <p:extLst>
      <p:ext uri="{BB962C8B-B14F-4D97-AF65-F5344CB8AC3E}">
        <p14:creationId xmlns:p14="http://schemas.microsoft.com/office/powerpoint/2010/main" val="647062126"/>
      </p:ext>
    </p:extLst>
  </p:cSld>
  <p:clrMapOvr>
    <a:masterClrMapping/>
  </p:clrMapOvr>
  <p:transition spd="slow" advTm="45000">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44591" y="1726704"/>
            <a:ext cx="6429420" cy="1138773"/>
          </a:xfrm>
          <a:prstGeom prst="rect">
            <a:avLst/>
          </a:prstGeom>
          <a:noFill/>
        </p:spPr>
        <p:txBody>
          <a:bodyPr wrap="square" rtlCol="0">
            <a:spAutoFit/>
          </a:bodyPr>
          <a:lstStyle/>
          <a:p>
            <a:pPr algn="just" rtl="1"/>
            <a:r>
              <a:rPr lang="fa-IR" sz="2000" dirty="0">
                <a:solidFill>
                  <a:schemeClr val="tx2">
                    <a:lumMod val="75000"/>
                  </a:schemeClr>
                </a:solidFill>
                <a:cs typeface="B Titr" pitchFamily="2" charset="-78"/>
              </a:rPr>
              <a:t>رهبری نگران آینده جمعیت </a:t>
            </a:r>
            <a:r>
              <a:rPr lang="fa-IR" sz="2000" dirty="0">
                <a:solidFill>
                  <a:schemeClr val="tx2">
                    <a:lumMod val="75000"/>
                  </a:schemeClr>
                </a:solidFill>
                <a:cs typeface="B Titr" pitchFamily="2" charset="-78"/>
              </a:rPr>
              <a:t>ایران</a:t>
            </a:r>
          </a:p>
          <a:p>
            <a:pPr algn="just" rtl="1"/>
            <a:r>
              <a:rPr lang="fa-IR" sz="2000" b="1" dirty="0">
                <a:solidFill>
                  <a:schemeClr val="accent2">
                    <a:lumMod val="50000"/>
                  </a:schemeClr>
                </a:solidFill>
                <a:cs typeface="B Davat" pitchFamily="2" charset="-78"/>
              </a:rPr>
              <a:t>گزارش</a:t>
            </a:r>
          </a:p>
          <a:p>
            <a:pPr algn="justLow" rtl="1"/>
            <a:r>
              <a:rPr lang="ar-SA" sz="1400" dirty="0">
                <a:cs typeface="B Zar" pitchFamily="2" charset="-78"/>
              </a:rPr>
              <a:t>در این گزارش به بیانات رهبری و نگرانی های ایشان درباره کاهش رشد جمعیت اشاره شده است. این مطلب به صورت جمع آوری بیانات ایشان می باشد</a:t>
            </a:r>
            <a:r>
              <a:rPr lang="en-US" sz="1400" dirty="0">
                <a:cs typeface="B Zar" pitchFamily="2" charset="-78"/>
              </a:rPr>
              <a:t>.</a:t>
            </a:r>
          </a:p>
        </p:txBody>
      </p:sp>
    </p:spTree>
    <p:extLst>
      <p:ext uri="{BB962C8B-B14F-4D97-AF65-F5344CB8AC3E}">
        <p14:creationId xmlns:p14="http://schemas.microsoft.com/office/powerpoint/2010/main" val="2014725834"/>
      </p:ext>
    </p:extLst>
  </p:cSld>
  <p:clrMapOvr>
    <a:masterClrMapping/>
  </p:clrMapOvr>
  <p:transition spd="slow" advTm="45000">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44591" y="1726704"/>
            <a:ext cx="6429420" cy="2000548"/>
          </a:xfrm>
          <a:prstGeom prst="rect">
            <a:avLst/>
          </a:prstGeom>
          <a:noFill/>
        </p:spPr>
        <p:txBody>
          <a:bodyPr wrap="square" rtlCol="0">
            <a:spAutoFit/>
          </a:bodyPr>
          <a:lstStyle/>
          <a:p>
            <a:pPr algn="just" rtl="1"/>
            <a:r>
              <a:rPr lang="fa-IR" sz="2000" dirty="0">
                <a:solidFill>
                  <a:schemeClr val="tx2">
                    <a:lumMod val="75000"/>
                  </a:schemeClr>
                </a:solidFill>
                <a:cs typeface="B Titr" pitchFamily="2" charset="-78"/>
              </a:rPr>
              <a:t>امریکا و اسرائیل به دنبال افزایش جمعیت، ایران به دنبال </a:t>
            </a:r>
            <a:r>
              <a:rPr lang="fa-IR" sz="2000" dirty="0">
                <a:solidFill>
                  <a:schemeClr val="tx2">
                    <a:lumMod val="75000"/>
                  </a:schemeClr>
                </a:solidFill>
                <a:cs typeface="B Titr" pitchFamily="2" charset="-78"/>
              </a:rPr>
              <a:t>کاهش</a:t>
            </a:r>
          </a:p>
          <a:p>
            <a:pPr algn="just" rtl="1"/>
            <a:r>
              <a:rPr lang="fa-IR" sz="2000" b="1" dirty="0">
                <a:solidFill>
                  <a:schemeClr val="accent2">
                    <a:lumMod val="50000"/>
                  </a:schemeClr>
                </a:solidFill>
                <a:cs typeface="B Davat" pitchFamily="2" charset="-78"/>
              </a:rPr>
              <a:t>گزارش</a:t>
            </a:r>
          </a:p>
          <a:p>
            <a:pPr algn="justLow" rtl="1"/>
            <a:r>
              <a:rPr lang="ar-SA" sz="1400" dirty="0">
                <a:cs typeface="B Zar" pitchFamily="2" charset="-78"/>
              </a:rPr>
              <a:t>این گزارش بر مبنای گزارش سازمان سیا از نرخ رشد جمعیت امریکا، ایران و اسرائیل نوشته شده است. درست در زمانی که در دهه 40 نظام شاهنشاهی به دنبال کنترل رشد جمعیت بود، کشورهای بزرگ دنیا به دنبال افزایش نرخ رشد جمعیت بودند. همین کشورها با تاسیس سازمان های به اصطلاح بین المللی، به دنبال کنترل رشد جمعیت مسلمانان دنیا بودند</a:t>
            </a:r>
            <a:r>
              <a:rPr lang="en-US" sz="1400" dirty="0">
                <a:cs typeface="B Zar" pitchFamily="2" charset="-78"/>
              </a:rPr>
              <a:t>.</a:t>
            </a:r>
          </a:p>
          <a:p>
            <a:pPr algn="justLow" rtl="1"/>
            <a:r>
              <a:rPr lang="ar-SA" sz="1400" dirty="0">
                <a:cs typeface="B Zar" pitchFamily="2" charset="-78"/>
              </a:rPr>
              <a:t>این گزارش با بررسی آماری وضعیت رشد ایران و سایر کشورها، به نتایج عجیب و قابل توجهی رسیده است. این گزارش پیش از این در سایت های خبری دیگر استفاده شده و به منظور بهره مندی خوانندگان نشریه شما، بر روی سامانه قرار گرفته است</a:t>
            </a:r>
            <a:r>
              <a:rPr lang="en-US" sz="1400" dirty="0"/>
              <a:t>.</a:t>
            </a:r>
          </a:p>
        </p:txBody>
      </p:sp>
    </p:spTree>
    <p:extLst>
      <p:ext uri="{BB962C8B-B14F-4D97-AF65-F5344CB8AC3E}">
        <p14:creationId xmlns:p14="http://schemas.microsoft.com/office/powerpoint/2010/main" val="3972907720"/>
      </p:ext>
    </p:extLst>
  </p:cSld>
  <p:clrMapOvr>
    <a:masterClrMapping/>
  </p:clrMapOvr>
  <p:transition spd="slow" advTm="45000">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44591" y="1726704"/>
            <a:ext cx="6429420" cy="2000548"/>
          </a:xfrm>
          <a:prstGeom prst="rect">
            <a:avLst/>
          </a:prstGeom>
          <a:noFill/>
        </p:spPr>
        <p:txBody>
          <a:bodyPr wrap="square" rtlCol="0">
            <a:spAutoFit/>
          </a:bodyPr>
          <a:lstStyle/>
          <a:p>
            <a:pPr algn="just" rtl="1"/>
            <a:r>
              <a:rPr lang="fa-IR" sz="2000" dirty="0">
                <a:solidFill>
                  <a:schemeClr val="tx2">
                    <a:lumMod val="75000"/>
                  </a:schemeClr>
                </a:solidFill>
                <a:cs typeface="B Titr" pitchFamily="2" charset="-78"/>
              </a:rPr>
              <a:t>مسئولین برای زیر ساختهای افزایش جمعیت چه اندیشیده اند</a:t>
            </a:r>
            <a:r>
              <a:rPr lang="fa-IR" sz="2000" dirty="0">
                <a:solidFill>
                  <a:schemeClr val="tx2">
                    <a:lumMod val="75000"/>
                  </a:schemeClr>
                </a:solidFill>
                <a:cs typeface="B Titr" pitchFamily="2" charset="-78"/>
              </a:rPr>
              <a:t>؟</a:t>
            </a:r>
          </a:p>
          <a:p>
            <a:pPr algn="just" rtl="1"/>
            <a:r>
              <a:rPr lang="fa-IR" sz="2000" b="1" dirty="0">
                <a:solidFill>
                  <a:schemeClr val="accent2">
                    <a:lumMod val="50000"/>
                  </a:schemeClr>
                </a:solidFill>
                <a:cs typeface="B Davat" pitchFamily="2" charset="-78"/>
              </a:rPr>
              <a:t>یادداشت</a:t>
            </a:r>
          </a:p>
          <a:p>
            <a:pPr algn="justLow" rtl="1"/>
            <a:r>
              <a:rPr lang="ar-SA" sz="1400" dirty="0">
                <a:cs typeface="B Zar" pitchFamily="2" charset="-78"/>
              </a:rPr>
              <a:t>مواردی چون سیاست های کنترل جمعیت در دهه هفتاد و تغییر سبک زندگی جوانان تحت تاثیر رسانه های خارجی به همراه مشکلات اقتصادی باعث بالا رفتن سن ازدواج و کاهش فرصت فرزند آوری جوانان و کاهش چشمگیر رشد جمعیت  گردیده است</a:t>
            </a:r>
            <a:r>
              <a:rPr lang="en-US" sz="1400" dirty="0">
                <a:cs typeface="B Zar" pitchFamily="2" charset="-78"/>
              </a:rPr>
              <a:t>. </a:t>
            </a:r>
            <a:r>
              <a:rPr lang="ar-SA" sz="1400" dirty="0">
                <a:cs typeface="B Zar" pitchFamily="2" charset="-78"/>
              </a:rPr>
              <a:t>در راستای بررسی موشکافانه ی علل افزایش سن ازدواج یکی از موانع عمده از دیرباز تاکنون مساله تامین مسکن بوده و هست.بنابراین عملکرد دولت جهت تامین تقاضای مسکن همواره اهمیت بسزایی دارد. در یک کلام باید گفت: تا برای مسکن ارزان جوانان فکر جدی نشود؛ تدبیر رهبر انقلاب مبنی بر افزایش جمعیت و جلوگیری از پیرشدن هرم نسلی راه به جایی نخواهد برد</a:t>
            </a:r>
            <a:endParaRPr lang="en-US" sz="1400" dirty="0">
              <a:cs typeface="B Zar" pitchFamily="2" charset="-78"/>
            </a:endParaRPr>
          </a:p>
        </p:txBody>
      </p:sp>
    </p:spTree>
    <p:extLst>
      <p:ext uri="{BB962C8B-B14F-4D97-AF65-F5344CB8AC3E}">
        <p14:creationId xmlns:p14="http://schemas.microsoft.com/office/powerpoint/2010/main" val="440288063"/>
      </p:ext>
    </p:extLst>
  </p:cSld>
  <p:clrMapOvr>
    <a:masterClrMapping/>
  </p:clrMapOvr>
  <p:transition spd="slow" advTm="45000">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44591" y="1726704"/>
            <a:ext cx="6429420" cy="2000548"/>
          </a:xfrm>
          <a:prstGeom prst="rect">
            <a:avLst/>
          </a:prstGeom>
          <a:noFill/>
        </p:spPr>
        <p:txBody>
          <a:bodyPr wrap="square" rtlCol="0">
            <a:spAutoFit/>
          </a:bodyPr>
          <a:lstStyle/>
          <a:p>
            <a:pPr algn="just" rtl="1"/>
            <a:r>
              <a:rPr lang="fa-IR" sz="2000" dirty="0">
                <a:solidFill>
                  <a:schemeClr val="tx2">
                    <a:lumMod val="75000"/>
                  </a:schemeClr>
                </a:solidFill>
                <a:cs typeface="B Titr" pitchFamily="2" charset="-78"/>
              </a:rPr>
              <a:t>دلیل کاهش نرخ رشد جمعیت، سبک زندگی غربی در </a:t>
            </a:r>
            <a:r>
              <a:rPr lang="fa-IR" sz="2000" dirty="0">
                <a:solidFill>
                  <a:schemeClr val="tx2">
                    <a:lumMod val="75000"/>
                  </a:schemeClr>
                </a:solidFill>
                <a:cs typeface="B Titr" pitchFamily="2" charset="-78"/>
              </a:rPr>
              <a:t>ایران</a:t>
            </a:r>
          </a:p>
          <a:p>
            <a:pPr algn="just" rtl="1"/>
            <a:r>
              <a:rPr lang="fa-IR" sz="2000" b="1" dirty="0">
                <a:solidFill>
                  <a:schemeClr val="accent2">
                    <a:lumMod val="50000"/>
                  </a:schemeClr>
                </a:solidFill>
                <a:cs typeface="B Davat" pitchFamily="2" charset="-78"/>
              </a:rPr>
              <a:t>مصاحبه</a:t>
            </a:r>
          </a:p>
          <a:p>
            <a:pPr algn="justLow" rtl="1"/>
            <a:r>
              <a:rPr lang="ar-SA" sz="1400" dirty="0">
                <a:cs typeface="B Zar" pitchFamily="2" charset="-78"/>
              </a:rPr>
              <a:t>هرچند که هشدارهای رییس جمهور دولت نهم و دهم، با بی توجهی و حتی انتقاد بسیاری از رسانه های و برخی از مسئولین روبرو شد اما بیان انتقادات بی پرده ی رهبر معظم انقلاب و دغدغه ایشان نسبت به روند کاهش جمعیتی ایران اسلامی در سه سخنرانی اخیر معظم له، نشان از این دارد که بی توجهی به این مهم می تواند مشکلات بزرگ امنیتی، اقتصادی و فرهنگی برای نظام اسلامی رابه بار آورد به همین بهانه ما هم با دکتر فرشته روح افزا کارشناس مسائل زنان و خانواده گفتگویی کردیم</a:t>
            </a:r>
            <a:r>
              <a:rPr lang="en-US" sz="1400" dirty="0">
                <a:cs typeface="B Zar" pitchFamily="2" charset="-78"/>
              </a:rPr>
              <a:t>. </a:t>
            </a:r>
            <a:r>
              <a:rPr lang="ar-SA" sz="1400" dirty="0">
                <a:cs typeface="B Zar" pitchFamily="2" charset="-78"/>
              </a:rPr>
              <a:t>دکتر روح افزا فارغ التحصیل دانشگاه منچستر انگلیس و دارای دکترای رشته الکترونیک می باشد</a:t>
            </a:r>
            <a:r>
              <a:rPr lang="en-US" sz="1400" dirty="0">
                <a:cs typeface="B Zar" pitchFamily="2" charset="-78"/>
              </a:rPr>
              <a:t>.</a:t>
            </a:r>
          </a:p>
        </p:txBody>
      </p:sp>
    </p:spTree>
    <p:extLst>
      <p:ext uri="{BB962C8B-B14F-4D97-AF65-F5344CB8AC3E}">
        <p14:creationId xmlns:p14="http://schemas.microsoft.com/office/powerpoint/2010/main" val="1961059105"/>
      </p:ext>
    </p:extLst>
  </p:cSld>
  <p:clrMapOvr>
    <a:masterClrMapping/>
  </p:clrMapOvr>
  <p:transition spd="slow" advTm="45000">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44591" y="1726704"/>
            <a:ext cx="6429420" cy="2308324"/>
          </a:xfrm>
          <a:prstGeom prst="rect">
            <a:avLst/>
          </a:prstGeom>
          <a:noFill/>
        </p:spPr>
        <p:txBody>
          <a:bodyPr wrap="square" rtlCol="0">
            <a:spAutoFit/>
          </a:bodyPr>
          <a:lstStyle/>
          <a:p>
            <a:pPr algn="justLow" rtl="1"/>
            <a:r>
              <a:rPr lang="fa-IR" sz="2000" dirty="0">
                <a:solidFill>
                  <a:schemeClr val="tx2">
                    <a:lumMod val="75000"/>
                  </a:schemeClr>
                </a:solidFill>
                <a:cs typeface="B Titr" pitchFamily="2" charset="-78"/>
              </a:rPr>
              <a:t>ایران ششمین کشور شتابان به سمت پیری؛ گزارش آماری اوضاع جمعیت </a:t>
            </a:r>
            <a:r>
              <a:rPr lang="fa-IR" sz="2000" dirty="0">
                <a:solidFill>
                  <a:schemeClr val="tx2">
                    <a:lumMod val="75000"/>
                  </a:schemeClr>
                </a:solidFill>
                <a:cs typeface="B Titr" pitchFamily="2" charset="-78"/>
              </a:rPr>
              <a:t>ایران</a:t>
            </a:r>
          </a:p>
          <a:p>
            <a:pPr algn="just" rtl="1"/>
            <a:r>
              <a:rPr lang="fa-IR" sz="2000" b="1" dirty="0">
                <a:solidFill>
                  <a:schemeClr val="accent2">
                    <a:lumMod val="50000"/>
                  </a:schemeClr>
                </a:solidFill>
                <a:cs typeface="B Davat" pitchFamily="2" charset="-78"/>
              </a:rPr>
              <a:t>گزارش</a:t>
            </a:r>
          </a:p>
          <a:p>
            <a:pPr algn="justLow" rtl="1"/>
            <a:r>
              <a:rPr lang="ar-SA" sz="1400" dirty="0">
                <a:cs typeface="B Zar" pitchFamily="2" charset="-78"/>
              </a:rPr>
              <a:t>دشمنان انقلاب اسلامی و مردم ایران، موجی رسانه‌ای جدیدی با عنوان اینکه افزایش جمعیت موجب افزایش مشکلات اقتصادی خانواده می‌شود، به راه انداخته اند. این در صورتی است که بحران کاهش جمعیت در کشورمان، آنقدر شدید و حساس است که مسائل بسیار حیاتی‌تری نسبت به اقتصادی وجود دارد. واقعیتی که دشمنان قصد دارند مانع از دیده شدن آن شوند، تا به تدریج سرمایه عظیم کشورمان، یعنی نیروی جوان از بین برود و کشور ایران ضربه پذیر بشود. در این گزارش به صورت دقیق و جزئی آمارهای مربوط به ساختار جمعیتی کشور تبیین شده و به طور ملموسی مخاطب را با این بحران آشنا می‌سازد</a:t>
            </a:r>
            <a:r>
              <a:rPr lang="en-US" sz="1400" dirty="0">
                <a:cs typeface="B Zar" pitchFamily="2" charset="-78"/>
              </a:rPr>
              <a:t>.</a:t>
            </a:r>
          </a:p>
        </p:txBody>
      </p:sp>
    </p:spTree>
    <p:extLst>
      <p:ext uri="{BB962C8B-B14F-4D97-AF65-F5344CB8AC3E}">
        <p14:creationId xmlns:p14="http://schemas.microsoft.com/office/powerpoint/2010/main" val="264443941"/>
      </p:ext>
    </p:extLst>
  </p:cSld>
  <p:clrMapOvr>
    <a:masterClrMapping/>
  </p:clrMapOvr>
  <p:transition spd="slow" advTm="45000">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44591" y="1726704"/>
            <a:ext cx="6429420" cy="3170099"/>
          </a:xfrm>
          <a:prstGeom prst="rect">
            <a:avLst/>
          </a:prstGeom>
          <a:noFill/>
        </p:spPr>
        <p:txBody>
          <a:bodyPr wrap="square" rtlCol="0">
            <a:spAutoFit/>
          </a:bodyPr>
          <a:lstStyle/>
          <a:p>
            <a:pPr algn="justLow" rtl="1"/>
            <a:r>
              <a:rPr lang="fa-IR" sz="2000" dirty="0">
                <a:solidFill>
                  <a:schemeClr val="tx2">
                    <a:lumMod val="75000"/>
                  </a:schemeClr>
                </a:solidFill>
                <a:cs typeface="B Titr" pitchFamily="2" charset="-78"/>
              </a:rPr>
              <a:t>آلیا: پشت سناریو کاهش جمعیت چه بود؟ آیا فرزند زیاد مانع از پیشرفت اجتماعی مادر می‌شود</a:t>
            </a:r>
            <a:r>
              <a:rPr lang="fa-IR" sz="2000" dirty="0">
                <a:solidFill>
                  <a:schemeClr val="tx2">
                    <a:lumMod val="75000"/>
                  </a:schemeClr>
                </a:solidFill>
                <a:cs typeface="B Titr" pitchFamily="2" charset="-78"/>
              </a:rPr>
              <a:t>؟</a:t>
            </a:r>
          </a:p>
          <a:p>
            <a:pPr algn="just" rtl="1"/>
            <a:r>
              <a:rPr lang="fa-IR" sz="2000" b="1" dirty="0">
                <a:solidFill>
                  <a:schemeClr val="accent2">
                    <a:lumMod val="50000"/>
                  </a:schemeClr>
                </a:solidFill>
                <a:cs typeface="B Davat" pitchFamily="2" charset="-78"/>
              </a:rPr>
              <a:t>مصاحبه با خانم دکتر فاطمه آلیا نماینده مردم تهران در مجس شورای اسلامی</a:t>
            </a:r>
            <a:endParaRPr lang="fa-IR" sz="2000" b="1" dirty="0">
              <a:solidFill>
                <a:schemeClr val="accent2">
                  <a:lumMod val="50000"/>
                </a:schemeClr>
              </a:solidFill>
              <a:cs typeface="B Davat" pitchFamily="2" charset="-78"/>
            </a:endParaRPr>
          </a:p>
          <a:p>
            <a:pPr algn="justLow" rtl="1"/>
            <a:r>
              <a:rPr lang="ar-SA" sz="1400" dirty="0">
                <a:cs typeface="B Zar" pitchFamily="2" charset="-78"/>
              </a:rPr>
              <a:t>بحثهای مربوط به ضرورت افزایش جمعیت یکی از عمده بحث های روز محسوب میشود که با واکنش های متفاوتی رو به روست. «فاطمه آلیا»، شروع سیاستهای موقتی کاهش جمعیت را از اوایل دوران سازندگی میداند و تأکید میکند که «سناریوی دشمنان این بود که بعد از ناکامی در جنگ نظامی در یک مدت زمان تعیین شده به وسیله کاهش جمعیت کشورها را تضعیف کنند.» و در همین راستا «سیاست کاهش جمعیت کاملا برنامه ریزی شده توسط سازمان های بین المللی طراحی و در داخل کشور با پول بیت المال توسط برخی مسئولان هم اجرا شد</a:t>
            </a:r>
            <a:r>
              <a:rPr lang="en-US" sz="1400" dirty="0">
                <a:cs typeface="B Zar" pitchFamily="2" charset="-78"/>
              </a:rPr>
              <a:t>.»</a:t>
            </a:r>
          </a:p>
          <a:p>
            <a:pPr algn="justLow" rtl="1"/>
            <a:r>
              <a:rPr lang="ar-SA" sz="1400" dirty="0">
                <a:cs typeface="B Zar" pitchFamily="2" charset="-78"/>
              </a:rPr>
              <a:t>نماینده مردم تهران در مجلس شورای اسلامی، با بیان اینکه سیاست های جمعیتی باید از ابعاد گوناگون بررسی و مورد توجه واقع شود، تأکید دارد «سیاستهای کاهش جمعیت کاملا بر فضای فرهنگی حاکم، تاثیرگذار بود و به نظر در نقطه مقابل هم به یک فضاسازی و کار فرهنگی مناسب نیاز هست</a:t>
            </a:r>
            <a:r>
              <a:rPr lang="en-US" sz="1400" dirty="0">
                <a:cs typeface="B Zar" pitchFamily="2" charset="-78"/>
              </a:rPr>
              <a:t>»</a:t>
            </a:r>
          </a:p>
          <a:p>
            <a:pPr algn="justLow" rtl="1"/>
            <a:r>
              <a:rPr lang="ar-SA" sz="1400" dirty="0">
                <a:cs typeface="B Zar" pitchFamily="2" charset="-78"/>
              </a:rPr>
              <a:t>برای بررسی ابعاد گوناگون این موضوع و همچنین اطلاع از رویکرد مجلس شورای اسلامی در این خصوص، با «فاطمه آلیا» نماینده شناخته شده و فعال حوزه زنان و خانواده، به بحث و گفتگو نشستیم.</a:t>
            </a:r>
            <a:endParaRPr lang="en-US" sz="1400" dirty="0">
              <a:cs typeface="B Zar" pitchFamily="2" charset="-78"/>
            </a:endParaRPr>
          </a:p>
        </p:txBody>
      </p:sp>
    </p:spTree>
    <p:extLst>
      <p:ext uri="{BB962C8B-B14F-4D97-AF65-F5344CB8AC3E}">
        <p14:creationId xmlns:p14="http://schemas.microsoft.com/office/powerpoint/2010/main" val="3285334847"/>
      </p:ext>
    </p:extLst>
  </p:cSld>
  <p:clrMapOvr>
    <a:masterClrMapping/>
  </p:clrMapOvr>
  <p:transition spd="slow" advTm="45000">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44591" y="1726704"/>
            <a:ext cx="6429420" cy="1661993"/>
          </a:xfrm>
          <a:prstGeom prst="rect">
            <a:avLst/>
          </a:prstGeom>
          <a:noFill/>
        </p:spPr>
        <p:txBody>
          <a:bodyPr wrap="square" rtlCol="0">
            <a:spAutoFit/>
          </a:bodyPr>
          <a:lstStyle/>
          <a:p>
            <a:pPr algn="justLow" rtl="1"/>
            <a:r>
              <a:rPr lang="fa-IR" sz="2000" dirty="0">
                <a:solidFill>
                  <a:schemeClr val="tx2">
                    <a:lumMod val="75000"/>
                  </a:schemeClr>
                </a:solidFill>
                <a:cs typeface="B Titr" pitchFamily="2" charset="-78"/>
              </a:rPr>
              <a:t>افزایش جمعیت و پاکی جامعه/ استحباب ازدواج با زنانی که بسیار فرزند می </a:t>
            </a:r>
            <a:r>
              <a:rPr lang="fa-IR" sz="2000" dirty="0">
                <a:solidFill>
                  <a:schemeClr val="tx2">
                    <a:lumMod val="75000"/>
                  </a:schemeClr>
                </a:solidFill>
                <a:cs typeface="B Titr" pitchFamily="2" charset="-78"/>
              </a:rPr>
              <a:t>آورند</a:t>
            </a:r>
          </a:p>
          <a:p>
            <a:pPr algn="just" rtl="1"/>
            <a:r>
              <a:rPr lang="fa-IR" sz="2000" b="1" dirty="0">
                <a:solidFill>
                  <a:schemeClr val="accent2">
                    <a:lumMod val="50000"/>
                  </a:schemeClr>
                </a:solidFill>
                <a:cs typeface="B Davat" pitchFamily="2" charset="-78"/>
              </a:rPr>
              <a:t>گزارش</a:t>
            </a:r>
          </a:p>
          <a:p>
            <a:pPr algn="justLow" rtl="1"/>
            <a:r>
              <a:rPr lang="ar-SA" sz="1400" dirty="0">
                <a:cs typeface="B Zar" pitchFamily="2" charset="-78"/>
              </a:rPr>
              <a:t>مدتی است که با انعکاس سخنان رهبر معظم انقلاب اسلامی درباره افزایش جمعیت و رساندن جمعیت ایران اسلامی به 150 میلیون نفر، بررسی این امر در اسلام و از نگاه عالمان اسلامی به جریانی فعال تبدیل شده است. در این گزارش به ذکر فرمایشات معصومین(ع)، رهبری، علما و بزرگان پیرامون افزایش جمعیت پرداخته شده است</a:t>
            </a:r>
            <a:endParaRPr lang="en-US" sz="1400" dirty="0">
              <a:cs typeface="B Zar" pitchFamily="2" charset="-78"/>
            </a:endParaRPr>
          </a:p>
        </p:txBody>
      </p:sp>
    </p:spTree>
    <p:extLst>
      <p:ext uri="{BB962C8B-B14F-4D97-AF65-F5344CB8AC3E}">
        <p14:creationId xmlns:p14="http://schemas.microsoft.com/office/powerpoint/2010/main" val="2451536709"/>
      </p:ext>
    </p:extLst>
  </p:cSld>
  <p:clrMapOvr>
    <a:masterClrMapping/>
  </p:clrMapOvr>
  <p:transition spd="slow" advTm="45000">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57291" y="1648780"/>
            <a:ext cx="6429420" cy="3600986"/>
          </a:xfrm>
          <a:prstGeom prst="rect">
            <a:avLst/>
          </a:prstGeom>
          <a:noFill/>
        </p:spPr>
        <p:txBody>
          <a:bodyPr wrap="square" rtlCol="0">
            <a:spAutoFit/>
          </a:bodyPr>
          <a:lstStyle/>
          <a:p>
            <a:pPr algn="justLow" rtl="1"/>
            <a:r>
              <a:rPr lang="ar-SA" sz="2000" dirty="0" smtClean="0">
                <a:solidFill>
                  <a:schemeClr val="tx2">
                    <a:lumMod val="75000"/>
                  </a:schemeClr>
                </a:solidFill>
                <a:cs typeface="B Titr" pitchFamily="2" charset="-78"/>
              </a:rPr>
              <a:t>خدعه‌های </a:t>
            </a:r>
            <a:r>
              <a:rPr lang="ar-SA" sz="2000" dirty="0">
                <a:solidFill>
                  <a:schemeClr val="tx2">
                    <a:lumMod val="75000"/>
                  </a:schemeClr>
                </a:solidFill>
                <a:cs typeface="B Titr" pitchFamily="2" charset="-78"/>
              </a:rPr>
              <a:t>اسرائیل برای کاهش جمعیت در ایران/ روزی که غرب، میخ نابودی طب سنتی را در ایران کوبید</a:t>
            </a:r>
            <a:endParaRPr lang="en-US" sz="2000" dirty="0">
              <a:solidFill>
                <a:schemeClr val="tx2">
                  <a:lumMod val="75000"/>
                </a:schemeClr>
              </a:solidFill>
              <a:cs typeface="B Titr" pitchFamily="2" charset="-78"/>
            </a:endParaRPr>
          </a:p>
          <a:p>
            <a:pPr algn="just" rtl="1"/>
            <a:endParaRPr lang="en-US" sz="1000" dirty="0" smtClean="0">
              <a:solidFill>
                <a:srgbClr val="680F00"/>
              </a:solidFill>
              <a:cs typeface="B Titr" pitchFamily="2" charset="-78"/>
            </a:endParaRPr>
          </a:p>
          <a:p>
            <a:pPr algn="justLow" rtl="1"/>
            <a:r>
              <a:rPr lang="fa-IR" sz="2000" dirty="0" smtClean="0">
                <a:solidFill>
                  <a:srgbClr val="680F00"/>
                </a:solidFill>
                <a:cs typeface="B Davat" pitchFamily="2" charset="-78"/>
              </a:rPr>
              <a:t>مصاحبه </a:t>
            </a:r>
            <a:r>
              <a:rPr lang="fa-IR" sz="2000" dirty="0">
                <a:solidFill>
                  <a:srgbClr val="680F00"/>
                </a:solidFill>
                <a:cs typeface="B Davat" pitchFamily="2" charset="-78"/>
              </a:rPr>
              <a:t>با  </a:t>
            </a:r>
            <a:r>
              <a:rPr lang="fa-IR" sz="2000" dirty="0" smtClean="0">
                <a:solidFill>
                  <a:srgbClr val="680F00"/>
                </a:solidFill>
                <a:cs typeface="B Davat" pitchFamily="2" charset="-78"/>
              </a:rPr>
              <a:t>دکتر سمانه </a:t>
            </a:r>
            <a:r>
              <a:rPr lang="fa-IR" sz="2000" dirty="0">
                <a:solidFill>
                  <a:srgbClr val="680F00"/>
                </a:solidFill>
                <a:cs typeface="B Davat" pitchFamily="2" charset="-78"/>
              </a:rPr>
              <a:t>موهبتی دکترای عمومی و کارشناس ارشد طب سنتی</a:t>
            </a:r>
            <a:endParaRPr lang="fa-IR" sz="2000" dirty="0">
              <a:solidFill>
                <a:srgbClr val="680F00"/>
              </a:solidFill>
              <a:cs typeface="B Davat" pitchFamily="2" charset="-78"/>
            </a:endParaRPr>
          </a:p>
          <a:p>
            <a:pPr algn="just" rtl="1"/>
            <a:endParaRPr lang="fa-IR" sz="800" dirty="0" smtClean="0">
              <a:solidFill>
                <a:srgbClr val="680F00"/>
              </a:solidFill>
              <a:cs typeface="B Titr" pitchFamily="2" charset="-78"/>
            </a:endParaRPr>
          </a:p>
          <a:p>
            <a:pPr algn="justLow" rtl="1"/>
            <a:r>
              <a:rPr lang="ar-SA" sz="1500" dirty="0">
                <a:cs typeface="B Zar" pitchFamily="2" charset="-78"/>
              </a:rPr>
              <a:t>شاید کمتر کسی باور کند که کاهش جمعیت با نوع تغذیه افراد ارتباط داشته باشد، اما گفتگوی ما با دکتر سمانه موهبتی دکترای عمومی و کارشناس ارشد طب سنتی، از پروژه غرب و اسرائیل برای کاهش جمعیت ایران با استفاده از تغذیه پرده برداشته ایم.</a:t>
            </a:r>
            <a:endParaRPr lang="en-US" sz="1500" dirty="0">
              <a:cs typeface="B Zar" pitchFamily="2" charset="-78"/>
            </a:endParaRPr>
          </a:p>
          <a:p>
            <a:pPr algn="justLow" rtl="1"/>
            <a:r>
              <a:rPr lang="ar-SA" sz="1500" dirty="0">
                <a:cs typeface="B Zar" pitchFamily="2" charset="-78"/>
              </a:rPr>
              <a:t>وی که صاحب نظریه ای تحت عنوان "ارتباط تغذیه با جمعیت" است، به تشریح این نظریه </a:t>
            </a:r>
            <a:r>
              <a:rPr lang="ar-SA" sz="1500" dirty="0" smtClean="0">
                <a:cs typeface="B Zar" pitchFamily="2" charset="-78"/>
              </a:rPr>
              <a:t>می </a:t>
            </a:r>
            <a:r>
              <a:rPr lang="ar-SA" sz="1500" dirty="0">
                <a:cs typeface="B Zar" pitchFamily="2" charset="-78"/>
              </a:rPr>
              <a:t>پردازد.</a:t>
            </a:r>
            <a:endParaRPr lang="en-US" sz="1500" dirty="0">
              <a:cs typeface="B Zar" pitchFamily="2" charset="-78"/>
            </a:endParaRPr>
          </a:p>
          <a:p>
            <a:pPr algn="justLow" rtl="1"/>
            <a:r>
              <a:rPr lang="ar-SA" sz="1500" dirty="0">
                <a:cs typeface="B Zar" pitchFamily="2" charset="-78"/>
              </a:rPr>
              <a:t>موهبتی با بیان مثالهایی از چین و ژاپن، از تغییر برنامه ریزی شده فرهنگ کشورهای غربی خبر </a:t>
            </a:r>
            <a:r>
              <a:rPr lang="ar-SA" sz="1500" dirty="0" smtClean="0">
                <a:cs typeface="B Zar" pitchFamily="2" charset="-78"/>
              </a:rPr>
              <a:t>می </a:t>
            </a:r>
            <a:r>
              <a:rPr lang="ar-SA" sz="1500" dirty="0">
                <a:cs typeface="B Zar" pitchFamily="2" charset="-78"/>
              </a:rPr>
              <a:t>دهد و </a:t>
            </a:r>
            <a:r>
              <a:rPr lang="fa-IR" sz="1500" dirty="0" smtClean="0">
                <a:cs typeface="B Zar" pitchFamily="2" charset="-78"/>
              </a:rPr>
              <a:t>                       </a:t>
            </a:r>
            <a:r>
              <a:rPr lang="ar-SA" sz="1500" dirty="0" smtClean="0">
                <a:cs typeface="B Zar" pitchFamily="2" charset="-78"/>
              </a:rPr>
              <a:t>در </a:t>
            </a:r>
            <a:r>
              <a:rPr lang="ar-SA" sz="1500" dirty="0">
                <a:cs typeface="B Zar" pitchFamily="2" charset="-78"/>
              </a:rPr>
              <a:t>این میان به بیان مصادیقی در این زمینه می پردازد.</a:t>
            </a:r>
            <a:endParaRPr lang="en-US" sz="1500" dirty="0">
              <a:cs typeface="B Zar" pitchFamily="2" charset="-78"/>
            </a:endParaRPr>
          </a:p>
          <a:p>
            <a:pPr algn="justLow" rtl="1"/>
            <a:r>
              <a:rPr lang="ar-SA" sz="1500" dirty="0">
                <a:cs typeface="B Zar" pitchFamily="2" charset="-78"/>
              </a:rPr>
              <a:t>ارتباط تغذیه با بحث بارداری، سلامت جامعه و کاهش جمعیت و تشریح نیرنگ هایی که در این زمینه کشورهای غربی، علی الخصوص اسرائیل در ایران به کار بستند، از دیگر بخشهای این مصاحبه تفصیلی است.</a:t>
            </a:r>
            <a:endParaRPr lang="en-US" sz="1500" dirty="0">
              <a:cs typeface="B Zar" pitchFamily="2" charset="-78"/>
            </a:endParaRPr>
          </a:p>
          <a:p>
            <a:pPr algn="justLow" rtl="1"/>
            <a:r>
              <a:rPr lang="ar-SA" sz="1500" dirty="0">
                <a:cs typeface="B Zar" pitchFamily="2" charset="-78"/>
              </a:rPr>
              <a:t>وی همچنین ضمن ارائه راهکارهایی در خصوص اصلاح فرهنگ تغذیه در راستای افزایش جمعیت، به دلایل بی حوصلگی این روزهای بسیاری از جوانان اشاره می کند</a:t>
            </a:r>
            <a:r>
              <a:rPr lang="ar-SA" sz="1500" dirty="0" smtClean="0">
                <a:cs typeface="B Zar" pitchFamily="2" charset="-78"/>
              </a:rPr>
              <a:t>.</a:t>
            </a:r>
            <a:endParaRPr lang="en-US" sz="1600" b="1" dirty="0" smtClean="0">
              <a:cs typeface="B Nazanin" pitchFamily="2" charset="-78"/>
            </a:endParaRPr>
          </a:p>
        </p:txBody>
      </p:sp>
    </p:spTree>
    <p:extLst>
      <p:ext uri="{BB962C8B-B14F-4D97-AF65-F5344CB8AC3E}">
        <p14:creationId xmlns:p14="http://schemas.microsoft.com/office/powerpoint/2010/main" val="3302826481"/>
      </p:ext>
    </p:extLst>
  </p:cSld>
  <p:clrMapOvr>
    <a:masterClrMapping/>
  </p:clrMapOvr>
  <p:transition spd="slow" advTm="45000">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44591" y="1726704"/>
            <a:ext cx="6429420" cy="3385542"/>
          </a:xfrm>
          <a:prstGeom prst="rect">
            <a:avLst/>
          </a:prstGeom>
          <a:noFill/>
        </p:spPr>
        <p:txBody>
          <a:bodyPr wrap="square" rtlCol="0">
            <a:spAutoFit/>
          </a:bodyPr>
          <a:lstStyle/>
          <a:p>
            <a:pPr algn="justLow" rtl="1"/>
            <a:r>
              <a:rPr lang="fa-IR" sz="2000" dirty="0">
                <a:solidFill>
                  <a:schemeClr val="tx2">
                    <a:lumMod val="75000"/>
                  </a:schemeClr>
                </a:solidFill>
                <a:cs typeface="B Titr" pitchFamily="2" charset="-78"/>
              </a:rPr>
              <a:t>تناقض رفتاری غرب در قبال سیاستهای جمعیتی/ مشوق های افزایش نرخ باروری در کشورهای جهان چیست</a:t>
            </a:r>
            <a:r>
              <a:rPr lang="fa-IR" sz="2000" dirty="0">
                <a:solidFill>
                  <a:schemeClr val="tx2">
                    <a:lumMod val="75000"/>
                  </a:schemeClr>
                </a:solidFill>
                <a:cs typeface="B Titr" pitchFamily="2" charset="-78"/>
              </a:rPr>
              <a:t>؟</a:t>
            </a:r>
          </a:p>
          <a:p>
            <a:pPr algn="just" rtl="1"/>
            <a:r>
              <a:rPr lang="fa-IR" sz="2000" b="1" dirty="0">
                <a:solidFill>
                  <a:schemeClr val="accent2">
                    <a:lumMod val="50000"/>
                  </a:schemeClr>
                </a:solidFill>
                <a:cs typeface="B Davat" pitchFamily="2" charset="-78"/>
              </a:rPr>
              <a:t>یادداشت</a:t>
            </a:r>
          </a:p>
          <a:p>
            <a:pPr algn="justLow" rtl="1"/>
            <a:r>
              <a:rPr lang="ar-SA" sz="1400" dirty="0">
                <a:cs typeface="B Zar" pitchFamily="2" charset="-78"/>
              </a:rPr>
              <a:t>با نگاهی گذرا به تناقض رفتاری کشورهای غربی و سازمان‌های بین‌المللی، در قبال سیاست‌های جمعیتی متفاوتی که برای کشورهای غربی و کشورهای جهان سوم و اسلامی به کار می‌برند، پی می بریم.</a:t>
            </a:r>
            <a:endParaRPr lang="en-US" sz="1400" dirty="0">
              <a:cs typeface="B Zar" pitchFamily="2" charset="-78"/>
            </a:endParaRPr>
          </a:p>
          <a:p>
            <a:pPr algn="justLow" rtl="1"/>
            <a:r>
              <a:rPr lang="ar-SA" sz="1400" dirty="0">
                <a:cs typeface="B Zar" pitchFamily="2" charset="-78"/>
              </a:rPr>
              <a:t>با مطالعه دقیق تر این موضوع، تا حد زیادی سیرتی را که فراروی چهره‌ی موجه و دلسوزانه‌ی آنان در ارتباط با حق و حقوق زنان و مسائل بهداشتی و اقتصادی قرار دارد می توان مشاهده کرد؛ چرا که اگر جمعیت، عامل فقر، مرگ و بیماری است و مادر شدن، حقوق زنان مسلمان ساکن خاورمیانه یا آفریقا را تضییع می‌کند، پس همین اتفاق باید در سایر نقاط دنیا هم رخ دهد. این در حالی است که بسیاری از کشورهای غربی، مشوق‌های مالی و حمایتی گوناگونی را برای سرپرست خانواده و به خصوص مادران برای افزایش جمعیت دارند.</a:t>
            </a:r>
            <a:endParaRPr lang="en-US" sz="1400" dirty="0">
              <a:cs typeface="B Zar" pitchFamily="2" charset="-78"/>
            </a:endParaRPr>
          </a:p>
          <a:p>
            <a:pPr algn="justLow" rtl="1"/>
            <a:r>
              <a:rPr lang="ar-SA" sz="1400" dirty="0">
                <a:cs typeface="B Zar" pitchFamily="2" charset="-78"/>
              </a:rPr>
              <a:t>یادداشت پیش رو با نگاهی آماری به کشورهایی که دارای بالاترین و پایینترین نرخ زاد و ولد در دنیا هستند به بسته های تشویقی کشورهای مختلف از جمله: فرانسه، آلمان، اسپانیا، روسیه، ژاپن و حتی چین اشاره می کند.</a:t>
            </a:r>
            <a:endParaRPr lang="en-US" sz="1400" dirty="0">
              <a:cs typeface="B Zar" pitchFamily="2" charset="-78"/>
            </a:endParaRPr>
          </a:p>
          <a:p>
            <a:pPr algn="justLow" rtl="1"/>
            <a:r>
              <a:rPr lang="ar-SA" sz="1400" dirty="0">
                <a:cs typeface="B Zar" pitchFamily="2" charset="-78"/>
              </a:rPr>
              <a:t>نگارنده براساس بسته های متنوع تشویقی در بسیاری از کشورهای دنیا، برای به تعادل رسیدن هرم سنی کشور، پیشنهاداتی ارائه می کند.</a:t>
            </a:r>
            <a:endParaRPr lang="en-US" sz="1400" dirty="0">
              <a:cs typeface="B Zar" pitchFamily="2" charset="-78"/>
            </a:endParaRPr>
          </a:p>
        </p:txBody>
      </p:sp>
    </p:spTree>
    <p:extLst>
      <p:ext uri="{BB962C8B-B14F-4D97-AF65-F5344CB8AC3E}">
        <p14:creationId xmlns:p14="http://schemas.microsoft.com/office/powerpoint/2010/main" val="2786829307"/>
      </p:ext>
    </p:extLst>
  </p:cSld>
  <p:clrMapOvr>
    <a:masterClrMapping/>
  </p:clrMapOvr>
  <p:transition spd="slow" advTm="45000">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44591" y="1726704"/>
            <a:ext cx="6429420" cy="3385542"/>
          </a:xfrm>
          <a:prstGeom prst="rect">
            <a:avLst/>
          </a:prstGeom>
          <a:noFill/>
        </p:spPr>
        <p:txBody>
          <a:bodyPr wrap="square" rtlCol="0">
            <a:spAutoFit/>
          </a:bodyPr>
          <a:lstStyle/>
          <a:p>
            <a:pPr algn="justLow" rtl="1"/>
            <a:r>
              <a:rPr lang="fa-IR" sz="2000" dirty="0">
                <a:solidFill>
                  <a:schemeClr val="tx2">
                    <a:lumMod val="75000"/>
                  </a:schemeClr>
                </a:solidFill>
                <a:cs typeface="B Titr" pitchFamily="2" charset="-78"/>
              </a:rPr>
              <a:t>«فمنیسم» و تخریب آسمان آبی «مادری» در ذهن زنان/ مسئولین فرهنگی چه می‌کنند</a:t>
            </a:r>
            <a:r>
              <a:rPr lang="fa-IR" sz="2000" dirty="0">
                <a:solidFill>
                  <a:schemeClr val="tx2">
                    <a:lumMod val="75000"/>
                  </a:schemeClr>
                </a:solidFill>
                <a:cs typeface="B Titr" pitchFamily="2" charset="-78"/>
              </a:rPr>
              <a:t>؟</a:t>
            </a:r>
          </a:p>
          <a:p>
            <a:pPr algn="just" rtl="1"/>
            <a:r>
              <a:rPr lang="fa-IR" sz="2000" b="1" dirty="0">
                <a:solidFill>
                  <a:schemeClr val="accent2">
                    <a:lumMod val="50000"/>
                  </a:schemeClr>
                </a:solidFill>
                <a:cs typeface="B Davat" pitchFamily="2" charset="-78"/>
              </a:rPr>
              <a:t>یادداشت</a:t>
            </a:r>
          </a:p>
          <a:p>
            <a:pPr algn="justLow" rtl="1"/>
            <a:r>
              <a:rPr lang="ar-SA" sz="1400" dirty="0">
                <a:cs typeface="B Zar" pitchFamily="2" charset="-78"/>
              </a:rPr>
              <a:t> از آغازین روزهای زندگی بشر در این دنیای پهناور، تا یکی - دو قرن قبل، تمایل به باروری و داشتن فرزند، یکی از خواسته های طبیعی بشر، و تمایل به مادر شدن یکی از طبیعی ترین و معقول ترین خواسته زنان بود. زنان با رضایت کامل به بازتولید نقش فطری و غریزی خود، یعنی مادری و پرورش نسل می پرداختند، اما عواملی دست به دست هم داد تا این نقش محوری و برجسته در ذهن زنان کمرنگ شده و جای خود را به ارزش های دیگری بدهد. جریان های بسیار در این زمینه نقش داشتند، اما یکی از جریان های مهم، نقش موثر و بی بدیل جنبش فمنیسم در این زمینه بود.</a:t>
            </a:r>
            <a:endParaRPr lang="en-US" sz="1400" dirty="0">
              <a:cs typeface="B Zar" pitchFamily="2" charset="-78"/>
            </a:endParaRPr>
          </a:p>
          <a:p>
            <a:pPr algn="justLow" rtl="1"/>
            <a:r>
              <a:rPr lang="ar-SA" sz="1400" dirty="0">
                <a:cs typeface="B Zar" pitchFamily="2" charset="-78"/>
              </a:rPr>
              <a:t>یادداشت پیش رو، اشاره ای گذرا بر نقش جنبش فمنیسم بر کاهش نرخ باروری یا عدم تمایل زنان به داشتن فرزند دارد.</a:t>
            </a:r>
            <a:endParaRPr lang="en-US" sz="1400" dirty="0">
              <a:cs typeface="B Zar" pitchFamily="2" charset="-78"/>
            </a:endParaRPr>
          </a:p>
          <a:p>
            <a:pPr algn="justLow" rtl="1"/>
            <a:r>
              <a:rPr lang="ar-SA" sz="1400" dirty="0">
                <a:cs typeface="B Zar" pitchFamily="2" charset="-78"/>
              </a:rPr>
              <a:t> نگارنده در این یادداشت به سیر پیشروی این جنبش مخرب می پردازد و با نام بردن از سردمداران این جنبش، از اعتقادات عجیب آنها می نویسد.</a:t>
            </a:r>
            <a:endParaRPr lang="en-US" sz="1400" dirty="0">
              <a:cs typeface="B Zar" pitchFamily="2" charset="-78"/>
            </a:endParaRPr>
          </a:p>
          <a:p>
            <a:pPr algn="justLow" rtl="1"/>
            <a:r>
              <a:rPr lang="ar-SA" sz="1400" dirty="0">
                <a:cs typeface="B Zar" pitchFamily="2" charset="-78"/>
              </a:rPr>
              <a:t>تشریح و چگونگی تحقیر زنان خانه دار و نقش مقدس مادری، اصرار به حضور اجتماعی زنان، القای حق مالکیت زنان بر بدن و اولویت تغییرات ذهنی بر تغییرات عینی، و همچنین لزوم هوشیاری مسئولین فرهنگی کشور، از جمله بخشهای یادداشت پیش روست.</a:t>
            </a:r>
            <a:endParaRPr lang="en-US" sz="1400" dirty="0">
              <a:cs typeface="B Zar" pitchFamily="2" charset="-78"/>
            </a:endParaRPr>
          </a:p>
        </p:txBody>
      </p:sp>
    </p:spTree>
    <p:extLst>
      <p:ext uri="{BB962C8B-B14F-4D97-AF65-F5344CB8AC3E}">
        <p14:creationId xmlns:p14="http://schemas.microsoft.com/office/powerpoint/2010/main" val="463177929"/>
      </p:ext>
    </p:extLst>
  </p:cSld>
  <p:clrMapOvr>
    <a:masterClrMapping/>
  </p:clrMapOvr>
  <p:transition spd="slow" advTm="45000">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44591" y="1726704"/>
            <a:ext cx="6429420" cy="3600986"/>
          </a:xfrm>
          <a:prstGeom prst="rect">
            <a:avLst/>
          </a:prstGeom>
          <a:noFill/>
        </p:spPr>
        <p:txBody>
          <a:bodyPr wrap="square" rtlCol="0">
            <a:spAutoFit/>
          </a:bodyPr>
          <a:lstStyle/>
          <a:p>
            <a:pPr algn="justLow" rtl="1"/>
            <a:r>
              <a:rPr lang="fa-IR" sz="2000" dirty="0">
                <a:solidFill>
                  <a:schemeClr val="tx2">
                    <a:lumMod val="75000"/>
                  </a:schemeClr>
                </a:solidFill>
                <a:cs typeface="B Titr" pitchFamily="2" charset="-78"/>
              </a:rPr>
              <a:t>استان ها ؛‌ قومیت ها و سیر نزولی باروری؛ گیلان پیرترین و سیستان </a:t>
            </a:r>
            <a:r>
              <a:rPr lang="fa-IR" sz="2000" dirty="0" smtClean="0">
                <a:solidFill>
                  <a:schemeClr val="tx2">
                    <a:lumMod val="75000"/>
                  </a:schemeClr>
                </a:solidFill>
                <a:cs typeface="B Titr" pitchFamily="2" charset="-78"/>
              </a:rPr>
              <a:t>                   پر </a:t>
            </a:r>
            <a:r>
              <a:rPr lang="fa-IR" sz="2000" dirty="0">
                <a:solidFill>
                  <a:schemeClr val="tx2">
                    <a:lumMod val="75000"/>
                  </a:schemeClr>
                </a:solidFill>
                <a:cs typeface="B Titr" pitchFamily="2" charset="-78"/>
              </a:rPr>
              <a:t>زاد و ولدترین استان </a:t>
            </a:r>
            <a:r>
              <a:rPr lang="fa-IR" sz="2000" dirty="0">
                <a:solidFill>
                  <a:schemeClr val="tx2">
                    <a:lumMod val="75000"/>
                  </a:schemeClr>
                </a:solidFill>
                <a:cs typeface="B Titr" pitchFamily="2" charset="-78"/>
              </a:rPr>
              <a:t>کشور</a:t>
            </a:r>
          </a:p>
          <a:p>
            <a:pPr algn="just" rtl="1"/>
            <a:r>
              <a:rPr lang="fa-IR" sz="2000" b="1" dirty="0">
                <a:solidFill>
                  <a:schemeClr val="accent2">
                    <a:lumMod val="50000"/>
                  </a:schemeClr>
                </a:solidFill>
                <a:cs typeface="B Davat" pitchFamily="2" charset="-78"/>
              </a:rPr>
              <a:t>گزارش</a:t>
            </a:r>
          </a:p>
          <a:p>
            <a:pPr algn="justLow" rtl="1"/>
            <a:r>
              <a:rPr lang="ar-SA" sz="1400" dirty="0">
                <a:cs typeface="B Zar" pitchFamily="2" charset="-78"/>
              </a:rPr>
              <a:t>قانون تنظیم خانواده و جمعیت که در سال 1372 در کشور مصوب و اجرایی شد، تاثیر بسیار زیادی در جلوگیری از افزایش جمعیت در دهه 60 داشت، این برنامه تا جایی پیش رفت که نرخ موالید را به کمتر از یک و هشت دهم درصد در سال‌های اخیر کاهش داد. برنامه تنظیم خانواده، بسته به فرهنگ و شرایط خاص هر نقطه از کشور، تاثیرگذاری متفاوتی داشته است، به طوری که استان گیلان را با پایین‌ترین نرخ موالید مواجه ساخت و سیستان و بلوچستان را به پر زاد و ولدترین استان کشور تبدیل کرد</a:t>
            </a:r>
            <a:r>
              <a:rPr lang="en-US" sz="1400" dirty="0">
                <a:cs typeface="B Zar" pitchFamily="2" charset="-78"/>
              </a:rPr>
              <a:t>.</a:t>
            </a:r>
          </a:p>
          <a:p>
            <a:pPr algn="justLow" rtl="1"/>
            <a:r>
              <a:rPr lang="en-US" sz="1400" dirty="0">
                <a:cs typeface="B Zar" pitchFamily="2" charset="-78"/>
              </a:rPr>
              <a:t>'</a:t>
            </a:r>
            <a:r>
              <a:rPr lang="ar-SA" sz="1400" dirty="0">
                <a:cs typeface="B Zar" pitchFamily="2" charset="-78"/>
              </a:rPr>
              <a:t>گزارش پیش رو ضمن ارائه آمار دقیق از میزان نرخ فرزندآوری در استانهای کشور، به دلایل کاهش میزان زاد و ولد در برخی استانها اشاره می کند و به تبعات منفی این موضوع می پردازد</a:t>
            </a:r>
            <a:r>
              <a:rPr lang="en-US" sz="1400" dirty="0">
                <a:cs typeface="B Zar" pitchFamily="2" charset="-78"/>
              </a:rPr>
              <a:t>.</a:t>
            </a:r>
          </a:p>
          <a:p>
            <a:pPr algn="justLow" rtl="1"/>
            <a:r>
              <a:rPr lang="ar-SA" sz="1400" dirty="0">
                <a:cs typeface="B Zar" pitchFamily="2" charset="-78"/>
              </a:rPr>
              <a:t>نگارنده ضمن ضمن بیان زمان بندی، شدت و استمرار گذار باروری در کشور، به مقایسه بین قومی و بررسی تفکیکی تحولات باروری گروههای قومی در این خصوص می پردازد</a:t>
            </a:r>
            <a:r>
              <a:rPr lang="en-US" sz="1400" dirty="0">
                <a:cs typeface="B Zar" pitchFamily="2" charset="-78"/>
              </a:rPr>
              <a:t>.</a:t>
            </a:r>
            <a:r>
              <a:rPr lang="ar-SA" sz="1400" dirty="0">
                <a:cs typeface="B Zar" pitchFamily="2" charset="-78"/>
              </a:rPr>
              <a:t>بررسی تبعات منفی که گیلان به عنوان پیرترین استان کشور خواهد داشت و علل اصلی کاهش جمعیت در گیلان از دیگر بخشهای این گزارش است</a:t>
            </a:r>
            <a:r>
              <a:rPr lang="en-US" sz="1400" dirty="0">
                <a:cs typeface="B Zar" pitchFamily="2" charset="-78"/>
              </a:rPr>
              <a:t>. </a:t>
            </a:r>
            <a:r>
              <a:rPr lang="ar-SA" sz="1400" dirty="0">
                <a:cs typeface="B Zar" pitchFamily="2" charset="-78"/>
              </a:rPr>
              <a:t>بررسی ردپای طلاق در استان آذربایجان شرقی در کاهش نرخ موالید و تشریح اوضاع جمعیتی هرمزگان، به عنوان دومین استان کشور از نظر رشد نرخ موالید، از جمله مطالبی است که نگارنده به آن می پردازد</a:t>
            </a:r>
            <a:r>
              <a:rPr lang="en-US" sz="1400" dirty="0"/>
              <a:t>.</a:t>
            </a:r>
          </a:p>
        </p:txBody>
      </p:sp>
    </p:spTree>
    <p:extLst>
      <p:ext uri="{BB962C8B-B14F-4D97-AF65-F5344CB8AC3E}">
        <p14:creationId xmlns:p14="http://schemas.microsoft.com/office/powerpoint/2010/main" val="723172884"/>
      </p:ext>
    </p:extLst>
  </p:cSld>
  <p:clrMapOvr>
    <a:masterClrMapping/>
  </p:clrMapOvr>
  <p:transition spd="slow" advTm="45000">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44591" y="1726704"/>
            <a:ext cx="6429420" cy="2092881"/>
          </a:xfrm>
          <a:prstGeom prst="rect">
            <a:avLst/>
          </a:prstGeom>
          <a:noFill/>
        </p:spPr>
        <p:txBody>
          <a:bodyPr wrap="square" rtlCol="0">
            <a:spAutoFit/>
          </a:bodyPr>
          <a:lstStyle/>
          <a:p>
            <a:pPr algn="justLow" rtl="1"/>
            <a:r>
              <a:rPr lang="fa-IR" sz="2000" dirty="0">
                <a:solidFill>
                  <a:schemeClr val="tx2">
                    <a:lumMod val="75000"/>
                  </a:schemeClr>
                </a:solidFill>
                <a:cs typeface="B Titr" pitchFamily="2" charset="-78"/>
              </a:rPr>
              <a:t>وقتی داشتن خاله و عمه و عمو و دایی برای کودکان، یک افسانه </a:t>
            </a:r>
            <a:r>
              <a:rPr lang="fa-IR" sz="2000" dirty="0" smtClean="0">
                <a:solidFill>
                  <a:schemeClr val="tx2">
                    <a:lumMod val="75000"/>
                  </a:schemeClr>
                </a:solidFill>
                <a:cs typeface="B Titr" pitchFamily="2" charset="-78"/>
              </a:rPr>
              <a:t>                   می </a:t>
            </a:r>
            <a:r>
              <a:rPr lang="fa-IR" sz="2000" dirty="0">
                <a:solidFill>
                  <a:schemeClr val="tx2">
                    <a:lumMod val="75000"/>
                  </a:schemeClr>
                </a:solidFill>
                <a:cs typeface="B Titr" pitchFamily="2" charset="-78"/>
              </a:rPr>
              <a:t>شود</a:t>
            </a:r>
          </a:p>
          <a:p>
            <a:pPr algn="just" rtl="1"/>
            <a:r>
              <a:rPr lang="fa-IR" sz="2000" b="1" dirty="0">
                <a:solidFill>
                  <a:schemeClr val="accent2">
                    <a:lumMod val="50000"/>
                  </a:schemeClr>
                </a:solidFill>
                <a:cs typeface="B Davat" pitchFamily="2" charset="-78"/>
              </a:rPr>
              <a:t>داستان</a:t>
            </a:r>
            <a:r>
              <a:rPr lang="fa-IR" sz="2000" b="1" dirty="0" smtClean="0"/>
              <a:t> </a:t>
            </a:r>
            <a:r>
              <a:rPr lang="fa-IR" sz="2000" b="1" dirty="0">
                <a:solidFill>
                  <a:schemeClr val="accent2">
                    <a:lumMod val="50000"/>
                  </a:schemeClr>
                </a:solidFill>
                <a:cs typeface="B Davat" pitchFamily="2" charset="-78"/>
              </a:rPr>
              <a:t>طنز</a:t>
            </a:r>
          </a:p>
          <a:p>
            <a:pPr algn="justLow" rtl="1"/>
            <a:r>
              <a:rPr lang="ar-SA" sz="1400" dirty="0">
                <a:cs typeface="B Zar" pitchFamily="2" charset="-78"/>
              </a:rPr>
              <a:t>امروزه کاهش رشد جمعیت، پدیده نامبارک تک فرزندی را در بین بسیاری از خانواده ها رونق بخشیده است. پدیده ای که قطعا تبعات و اثرات زیانباری را برای فرزندان و کودکان امروز و فردا برجا خواهد گذاشت</a:t>
            </a:r>
            <a:r>
              <a:rPr lang="en-US" sz="1400" dirty="0">
                <a:cs typeface="B Zar" pitchFamily="2" charset="-78"/>
              </a:rPr>
              <a:t>.</a:t>
            </a:r>
          </a:p>
          <a:p>
            <a:pPr algn="justLow" rtl="1"/>
            <a:r>
              <a:rPr lang="ar-SA" sz="1400" dirty="0">
                <a:cs typeface="B Zar" pitchFamily="2" charset="-78"/>
              </a:rPr>
              <a:t>داستان پیش رو، با ایجاد فضایی طنز و کنایه آمیز، به نقد نگرانی زوجهای جوان از به دنیا آوردن فرزند می پردازد</a:t>
            </a:r>
            <a:r>
              <a:rPr lang="en-US" sz="1400" dirty="0">
                <a:cs typeface="B Zar" pitchFamily="2" charset="-78"/>
              </a:rPr>
              <a:t>.</a:t>
            </a:r>
          </a:p>
          <a:p>
            <a:pPr algn="justLow" rtl="1"/>
            <a:r>
              <a:rPr lang="ar-SA" sz="1400" dirty="0">
                <a:cs typeface="B Zar" pitchFamily="2" charset="-78"/>
              </a:rPr>
              <a:t>شخصیت اصلی این داستان که یک پیرزن مسن است، در محیطی حزن آمیز در یک رستوران، فضایی شاد را  برای بقیه اطرافیان خود ایجاد می کند و با کنایه های طنزآلود، از نگرانی های زوجها، برای فرزندآوری انتقاد می کند</a:t>
            </a:r>
            <a:r>
              <a:rPr lang="en-US" sz="1400" dirty="0">
                <a:cs typeface="B Zar" pitchFamily="2" charset="-78"/>
              </a:rPr>
              <a:t>..</a:t>
            </a:r>
            <a:endParaRPr lang="en-US" sz="1400" dirty="0">
              <a:cs typeface="B Zar" pitchFamily="2" charset="-78"/>
            </a:endParaRPr>
          </a:p>
        </p:txBody>
      </p:sp>
    </p:spTree>
    <p:extLst>
      <p:ext uri="{BB962C8B-B14F-4D97-AF65-F5344CB8AC3E}">
        <p14:creationId xmlns:p14="http://schemas.microsoft.com/office/powerpoint/2010/main" val="1203326329"/>
      </p:ext>
    </p:extLst>
  </p:cSld>
  <p:clrMapOvr>
    <a:masterClrMapping/>
  </p:clrMapOvr>
  <p:transition spd="slow" advTm="45000">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44591" y="1726704"/>
            <a:ext cx="6429420" cy="2954655"/>
          </a:xfrm>
          <a:prstGeom prst="rect">
            <a:avLst/>
          </a:prstGeom>
          <a:noFill/>
        </p:spPr>
        <p:txBody>
          <a:bodyPr wrap="square" rtlCol="0">
            <a:spAutoFit/>
          </a:bodyPr>
          <a:lstStyle/>
          <a:p>
            <a:pPr algn="just" rtl="1"/>
            <a:r>
              <a:rPr lang="fa-IR" sz="2000" dirty="0">
                <a:solidFill>
                  <a:schemeClr val="tx2">
                    <a:lumMod val="75000"/>
                  </a:schemeClr>
                </a:solidFill>
                <a:cs typeface="B Titr" pitchFamily="2" charset="-78"/>
              </a:rPr>
              <a:t>مشکلات اقتصادی؛ افزایش یا کاهش باروری</a:t>
            </a:r>
            <a:r>
              <a:rPr lang="fa-IR" sz="2000" dirty="0">
                <a:solidFill>
                  <a:schemeClr val="tx2">
                    <a:lumMod val="75000"/>
                  </a:schemeClr>
                </a:solidFill>
                <a:cs typeface="B Titr" pitchFamily="2" charset="-78"/>
              </a:rPr>
              <a:t>؟</a:t>
            </a:r>
          </a:p>
          <a:p>
            <a:pPr algn="just" rtl="1"/>
            <a:r>
              <a:rPr lang="fa-IR" sz="2000" b="1" dirty="0">
                <a:solidFill>
                  <a:schemeClr val="accent2">
                    <a:lumMod val="50000"/>
                  </a:schemeClr>
                </a:solidFill>
                <a:cs typeface="B Davat" pitchFamily="2" charset="-78"/>
              </a:rPr>
              <a:t>مصاحبه با محمدجواد محمودی رییس مرکز مطالعات و پژوهش های جمعیتی آسیا و </a:t>
            </a:r>
            <a:r>
              <a:rPr lang="fa-IR" sz="2000" b="1" dirty="0">
                <a:solidFill>
                  <a:schemeClr val="accent2">
                    <a:lumMod val="50000"/>
                  </a:schemeClr>
                </a:solidFill>
                <a:cs typeface="B Davat" pitchFamily="2" charset="-78"/>
              </a:rPr>
              <a:t>اقیانوسیه</a:t>
            </a:r>
          </a:p>
          <a:p>
            <a:pPr algn="justLow" rtl="1"/>
            <a:r>
              <a:rPr lang="ar-SA" sz="1400" dirty="0">
                <a:cs typeface="B Zar" pitchFamily="2" charset="-78"/>
              </a:rPr>
              <a:t>کاهش نرخ رشد جمعیت و نیز کاهش بعد خانوار از 4.03 نفر سال 85 ، به 3.55 نفر در سال 90، زنگ خطری برای آینده کشور در زمینه رشد و توسعه اقتصادی به شمار می‌رود؛</a:t>
            </a:r>
            <a:endParaRPr lang="en-US" sz="1400" dirty="0">
              <a:cs typeface="B Zar" pitchFamily="2" charset="-78"/>
            </a:endParaRPr>
          </a:p>
          <a:p>
            <a:pPr algn="justLow" rtl="1"/>
            <a:r>
              <a:rPr lang="ar-SA" sz="1400" dirty="0">
                <a:cs typeface="B Zar" pitchFamily="2" charset="-78"/>
              </a:rPr>
              <a:t>محمدجواد محمودی، رییس مرکز مطالعات و پژوهش های جمعیتی آسیا و اقیانوسیه، در گفت و گویی به ارزیابی و اثبات این موضوع می پردازد که مشکلات اقتصادی، سبب افزایش جمعیت می شود</a:t>
            </a:r>
            <a:r>
              <a:rPr lang="en-US" sz="1400" dirty="0">
                <a:cs typeface="B Zar" pitchFamily="2" charset="-78"/>
              </a:rPr>
              <a:t>.</a:t>
            </a:r>
          </a:p>
          <a:p>
            <a:pPr algn="justLow" rtl="1"/>
            <a:r>
              <a:rPr lang="ar-SA" sz="1400" dirty="0">
                <a:cs typeface="B Zar" pitchFamily="2" charset="-78"/>
              </a:rPr>
              <a:t>وی ضمن برشمردن دلایل کاهش باروری، به رابطه توزیع درآمد و نرخ زاد و ولد می پردازد</a:t>
            </a:r>
            <a:r>
              <a:rPr lang="en-US" sz="1400" dirty="0">
                <a:cs typeface="B Zar" pitchFamily="2" charset="-78"/>
              </a:rPr>
              <a:t>.</a:t>
            </a:r>
          </a:p>
          <a:p>
            <a:pPr algn="justLow" rtl="1"/>
            <a:r>
              <a:rPr lang="ar-SA" sz="1400" dirty="0">
                <a:cs typeface="B Zar" pitchFamily="2" charset="-78"/>
              </a:rPr>
              <a:t>محمودی با بیان مثالی در مورد اینکه</a:t>
            </a:r>
            <a:r>
              <a:rPr lang="en-US" sz="1400" dirty="0">
                <a:cs typeface="B Zar" pitchFamily="2" charset="-78"/>
              </a:rPr>
              <a:t> </a:t>
            </a:r>
            <a:r>
              <a:rPr lang="ar-SA" sz="1400" dirty="0">
                <a:cs typeface="B Zar" pitchFamily="2" charset="-78"/>
              </a:rPr>
              <a:t>باروری در کشوری که حدود پنج هزار دلار درآمد سرانه دارد، ‌حدود دو فرزند است، به این موضوع اشاره می کند که در کشور ما نیز، افراد ثروتمند فرزندان بیشتری نسبت به کم درآمدها ندارند</a:t>
            </a:r>
            <a:r>
              <a:rPr lang="en-US" sz="1400" dirty="0">
                <a:cs typeface="B Zar" pitchFamily="2" charset="-78"/>
              </a:rPr>
              <a:t>.</a:t>
            </a:r>
          </a:p>
          <a:p>
            <a:pPr algn="justLow" rtl="1"/>
            <a:r>
              <a:rPr lang="ar-SA" sz="1400" dirty="0">
                <a:cs typeface="B Zar" pitchFamily="2" charset="-78"/>
              </a:rPr>
              <a:t>وی همچنین به نقش دولت در افزایش فرزندآوری نیز اشاره می کند و از دلایل عدم علاقه زوجین به فرزندآوری اشاره می کند، دلایلی که از نگاه محمودی، مسکن و شغل نقشی در آن ندارند</a:t>
            </a:r>
            <a:r>
              <a:rPr lang="en-US" sz="1400" dirty="0">
                <a:cs typeface="B Zar" pitchFamily="2" charset="-78"/>
              </a:rPr>
              <a:t>.</a:t>
            </a:r>
          </a:p>
        </p:txBody>
      </p:sp>
    </p:spTree>
    <p:extLst>
      <p:ext uri="{BB962C8B-B14F-4D97-AF65-F5344CB8AC3E}">
        <p14:creationId xmlns:p14="http://schemas.microsoft.com/office/powerpoint/2010/main" val="594379936"/>
      </p:ext>
    </p:extLst>
  </p:cSld>
  <p:clrMapOvr>
    <a:masterClrMapping/>
  </p:clrMapOvr>
  <p:transition spd="slow" advTm="45000">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44591" y="1726704"/>
            <a:ext cx="6429420" cy="3708708"/>
          </a:xfrm>
          <a:prstGeom prst="rect">
            <a:avLst/>
          </a:prstGeom>
          <a:noFill/>
        </p:spPr>
        <p:txBody>
          <a:bodyPr wrap="square" rtlCol="0">
            <a:spAutoFit/>
          </a:bodyPr>
          <a:lstStyle/>
          <a:p>
            <a:pPr algn="just" rtl="1"/>
            <a:r>
              <a:rPr lang="fa-IR" sz="2000" dirty="0">
                <a:solidFill>
                  <a:schemeClr val="tx2">
                    <a:lumMod val="75000"/>
                  </a:schemeClr>
                </a:solidFill>
                <a:cs typeface="B Titr" pitchFamily="2" charset="-78"/>
              </a:rPr>
              <a:t>مسؤولین باید شرایط فرزندآوری  را برای خانواده‌ها فراهم </a:t>
            </a:r>
            <a:r>
              <a:rPr lang="fa-IR" sz="2000" dirty="0">
                <a:solidFill>
                  <a:schemeClr val="tx2">
                    <a:lumMod val="75000"/>
                  </a:schemeClr>
                </a:solidFill>
                <a:cs typeface="B Titr" pitchFamily="2" charset="-78"/>
              </a:rPr>
              <a:t>کنند</a:t>
            </a:r>
          </a:p>
          <a:p>
            <a:pPr algn="just" rtl="1"/>
            <a:r>
              <a:rPr lang="fa-IR" sz="2000" b="1" dirty="0">
                <a:solidFill>
                  <a:schemeClr val="accent2">
                    <a:lumMod val="50000"/>
                  </a:schemeClr>
                </a:solidFill>
                <a:cs typeface="B Davat" pitchFamily="2" charset="-78"/>
              </a:rPr>
              <a:t>مصاحبه با دکتر زهره </a:t>
            </a:r>
            <a:r>
              <a:rPr lang="fa-IR" sz="2000" b="1" dirty="0">
                <a:solidFill>
                  <a:schemeClr val="accent2">
                    <a:lumMod val="50000"/>
                  </a:schemeClr>
                </a:solidFill>
                <a:cs typeface="B Davat" pitchFamily="2" charset="-78"/>
              </a:rPr>
              <a:t>الهیان</a:t>
            </a:r>
          </a:p>
          <a:p>
            <a:pPr algn="justLow" rtl="1"/>
            <a:r>
              <a:rPr lang="ar-SA" sz="1300" dirty="0">
                <a:cs typeface="B Zar" pitchFamily="2" charset="-78"/>
              </a:rPr>
              <a:t>جمعیت جوان در هر کشور از اهمیت بالایی برخوردار است چرا که رشد جمعیت جوان زمینه ساز توسعه و پیشرفت در عرصه اقتصادی و فرهنگی خواهد داشت.</a:t>
            </a:r>
            <a:endParaRPr lang="en-US" sz="1300" dirty="0">
              <a:cs typeface="B Zar" pitchFamily="2" charset="-78"/>
            </a:endParaRPr>
          </a:p>
          <a:p>
            <a:pPr algn="justLow" rtl="1"/>
            <a:r>
              <a:rPr lang="ar-SA" sz="1300" dirty="0">
                <a:cs typeface="B Zar" pitchFamily="2" charset="-78"/>
              </a:rPr>
              <a:t>دغدغه مقام معظم رهبری نسبت به روند کاهش جمعیتی ایران نشان می‌دهد که بی‌توجهی به این مهم می‌تواند مشکلات بزرگ امنیتی، اقتصادی و فرهنگی برای پیشرفت نظام اسلامی به بار آورد</a:t>
            </a:r>
            <a:r>
              <a:rPr lang="en-US" sz="1300" dirty="0">
                <a:cs typeface="B Zar" pitchFamily="2" charset="-78"/>
              </a:rPr>
              <a:t>.</a:t>
            </a:r>
            <a:r>
              <a:rPr lang="ar-SA" sz="1300" dirty="0">
                <a:cs typeface="B Zar" pitchFamily="2" charset="-78"/>
              </a:rPr>
              <a:t> معمولا کشورهای توسعه‌ نیافته یا در حال توسعه پرجمعیت و جوان هستند و بعد از رسیدن به مرزهای توسعه، به بحران کاهش جمعیت فعال و سالمندی دچار می‌شوند.</a:t>
            </a:r>
            <a:endParaRPr lang="en-US" sz="1300" dirty="0">
              <a:cs typeface="B Zar" pitchFamily="2" charset="-78"/>
            </a:endParaRPr>
          </a:p>
          <a:p>
            <a:pPr algn="justLow" rtl="1"/>
            <a:r>
              <a:rPr lang="ar-SA" sz="1300" dirty="0">
                <a:cs typeface="B Zar" pitchFamily="2" charset="-78"/>
              </a:rPr>
              <a:t>براساس اطلاعات موجود جمعیت ایران در سال ۱۴۲۰ به سالمندی می‌رسد، در حالی که ایران هنوز «در حال توسعه» بوده و برای رسیدن به اهداف بلندمدت به جمعیت جوان و فعال نیاز دارد. طبق پیش‌بینی‌ها باید انفجار دوم جمعیتی را بر اثر ازدواج و فرزندآوری متولدین دهه ۶۰ شاهد می‌شدیم، اما با شیب نزولی موالید مواجه شده‌ایم به‌طوریکه میزان موالید در سال ۹۰ یک میلیون و ۳۸۰ هزار نفر بود و این در حالی است که این رقم در دهه ۶۰ بیش از ۲ میلیون بود و این به معنای سقوط آزاد جمعیت است</a:t>
            </a:r>
            <a:r>
              <a:rPr lang="en-US" sz="1300" dirty="0">
                <a:cs typeface="B Zar" pitchFamily="2" charset="-78"/>
              </a:rPr>
              <a:t>. </a:t>
            </a:r>
          </a:p>
          <a:p>
            <a:pPr algn="justLow" rtl="1"/>
            <a:r>
              <a:rPr lang="ar-SA" sz="1300" dirty="0">
                <a:cs typeface="B Zar" pitchFamily="2" charset="-78"/>
              </a:rPr>
              <a:t>از نظر نرخ رشد جمعیت در میان ۲۶ کشور منطقه رتبه ۲۳ و از نظر نرخ باروری نیز رتبه ۲۵ را در سال ۲۰۱۰ میلادی داشته‌ایم، این در حالی است که برای تحقق اهداف چشم‌انداز ۱۴۰۴ نخستین اصل تقویت زیرساختهای جمعیتی است. از سوی دیگر کشور با چالشهای جمعیتی در حوزه مدیریت جمعیت روبه‌روست. آنچه به لحاظ جمعیتی معضل محسوب می‌شود، کاهش رشد جمعیت نیست. دغدغه مهم، تحول در باروری کل است که با کاهش باروری مواجه هستیم</a:t>
            </a:r>
            <a:r>
              <a:rPr lang="en-US" sz="1300" dirty="0">
                <a:cs typeface="B Zar" pitchFamily="2" charset="-78"/>
              </a:rPr>
              <a:t>. </a:t>
            </a:r>
          </a:p>
          <a:p>
            <a:pPr algn="justLow" rtl="1"/>
            <a:r>
              <a:rPr lang="ar-SA" sz="1300" dirty="0">
                <a:cs typeface="B Zar" pitchFamily="2" charset="-78"/>
              </a:rPr>
              <a:t> بر همین اساس و با توجه به اهمیت جمعیت جوان در سراسر دنیا با زهره اللهیان نماینده سابق مجلس هشتم و پزشک متخصص داخلی به گفت‌و‌گو پرداختیم.</a:t>
            </a:r>
            <a:endParaRPr lang="en-US" sz="1300" dirty="0">
              <a:cs typeface="B Zar" pitchFamily="2" charset="-78"/>
            </a:endParaRPr>
          </a:p>
        </p:txBody>
      </p:sp>
    </p:spTree>
    <p:extLst>
      <p:ext uri="{BB962C8B-B14F-4D97-AF65-F5344CB8AC3E}">
        <p14:creationId xmlns:p14="http://schemas.microsoft.com/office/powerpoint/2010/main" val="1941019986"/>
      </p:ext>
    </p:extLst>
  </p:cSld>
  <p:clrMapOvr>
    <a:masterClrMapping/>
  </p:clrMapOvr>
  <p:transition spd="slow" advTm="45000">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44591" y="1726704"/>
            <a:ext cx="6429420" cy="2646878"/>
          </a:xfrm>
          <a:prstGeom prst="rect">
            <a:avLst/>
          </a:prstGeom>
          <a:noFill/>
        </p:spPr>
        <p:txBody>
          <a:bodyPr wrap="square" rtlCol="0">
            <a:spAutoFit/>
          </a:bodyPr>
          <a:lstStyle/>
          <a:p>
            <a:pPr algn="just" rtl="1"/>
            <a:r>
              <a:rPr lang="fa-IR" sz="2000" dirty="0">
                <a:solidFill>
                  <a:schemeClr val="tx2">
                    <a:lumMod val="75000"/>
                  </a:schemeClr>
                </a:solidFill>
                <a:cs typeface="B Titr" pitchFamily="2" charset="-78"/>
              </a:rPr>
              <a:t>تحديد نسل،‌ توطئه اي از پيش تعيين </a:t>
            </a:r>
            <a:r>
              <a:rPr lang="fa-IR" sz="2000" dirty="0">
                <a:solidFill>
                  <a:schemeClr val="tx2">
                    <a:lumMod val="75000"/>
                  </a:schemeClr>
                </a:solidFill>
                <a:cs typeface="B Titr" pitchFamily="2" charset="-78"/>
              </a:rPr>
              <a:t>شده</a:t>
            </a:r>
          </a:p>
          <a:p>
            <a:pPr algn="just" rtl="1"/>
            <a:r>
              <a:rPr lang="fa-IR" sz="2000" b="1" dirty="0">
                <a:solidFill>
                  <a:schemeClr val="accent2">
                    <a:lumMod val="50000"/>
                  </a:schemeClr>
                </a:solidFill>
                <a:cs typeface="B Davat" pitchFamily="2" charset="-78"/>
              </a:rPr>
              <a:t>گزارش</a:t>
            </a:r>
          </a:p>
          <a:p>
            <a:pPr algn="justLow" rtl="1"/>
            <a:r>
              <a:rPr lang="ar-SA" sz="1400" dirty="0">
                <a:cs typeface="B Zar" pitchFamily="2" charset="-78"/>
              </a:rPr>
              <a:t>از جمله دلایلی که بزرگان دین بر رشد جمعیت کشورمان تأکید می کنند، ایجاد قوا برای مقابله با دشمنان اسلام و مسلمانان است. چرا که غربی‌ها به خوبی دریافته‌اند که با افزایش جمعیت مسلمانان ممکن است موازنه قوا نه تنها در منطقه ما و غرب آسیا، بلکه در بلند مدت در ساحت بین الملل نیز دچار دگرگونی شود و شاهد قدرتهای جدید منطقه‌ای و فرامنطقه‌ای با نیروهای جوان باشند</a:t>
            </a:r>
            <a:r>
              <a:rPr lang="en-US" sz="1400" dirty="0">
                <a:cs typeface="B Zar" pitchFamily="2" charset="-78"/>
              </a:rPr>
              <a:t>.</a:t>
            </a:r>
          </a:p>
          <a:p>
            <a:pPr algn="justLow" rtl="1"/>
            <a:r>
              <a:rPr lang="ar-SA" sz="1400" dirty="0">
                <a:cs typeface="B Zar" pitchFamily="2" charset="-78"/>
              </a:rPr>
              <a:t>در این یادداشت به اقدامات غربی ها در جهت کاهش جمعیت مسلمانان پرداخته شده است. در قسمتی از یادداشت به تئوری های هانینتون درباره جلوگیری از رشد جمعیت مسلمانان و همزمانی این تئوری با مطرح شدن شعار« فرزند کمتر؛ زندگی بهتر» اشاره شده است. همچنین در حالی که کشورهای غربی و سازمان های بین المللی خود ساخته شان برای ما نسخه کنترل جمعیت می پیچیدند، افراد اروپایی را به افزایش جمعیت تشویق می کردند. موضوعات دیگری نیز در طول این یادداشت مورد بحث و بررسی قرار گرفته است</a:t>
            </a:r>
            <a:r>
              <a:rPr lang="en-US" sz="1400" dirty="0"/>
              <a:t>.</a:t>
            </a:r>
          </a:p>
        </p:txBody>
      </p:sp>
    </p:spTree>
    <p:extLst>
      <p:ext uri="{BB962C8B-B14F-4D97-AF65-F5344CB8AC3E}">
        <p14:creationId xmlns:p14="http://schemas.microsoft.com/office/powerpoint/2010/main" val="1554684968"/>
      </p:ext>
    </p:extLst>
  </p:cSld>
  <p:clrMapOvr>
    <a:masterClrMapping/>
  </p:clrMapOvr>
  <p:transition spd="slow" advTm="45000">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44591" y="1726704"/>
            <a:ext cx="6429420" cy="2739211"/>
          </a:xfrm>
          <a:prstGeom prst="rect">
            <a:avLst/>
          </a:prstGeom>
          <a:noFill/>
        </p:spPr>
        <p:txBody>
          <a:bodyPr wrap="square" rtlCol="0">
            <a:spAutoFit/>
          </a:bodyPr>
          <a:lstStyle/>
          <a:p>
            <a:pPr algn="justLow" rtl="1"/>
            <a:r>
              <a:rPr lang="fa-IR" sz="2000" dirty="0">
                <a:solidFill>
                  <a:schemeClr val="tx2">
                    <a:lumMod val="75000"/>
                  </a:schemeClr>
                </a:solidFill>
                <a:cs typeface="B Titr" pitchFamily="2" charset="-78"/>
              </a:rPr>
              <a:t>فیاض: ازدواج موقت چاره ساز نیست؛ بعضی زنان در شرکت ها تبدیل به برده جنسی شده </a:t>
            </a:r>
            <a:r>
              <a:rPr lang="fa-IR" sz="2000" dirty="0">
                <a:solidFill>
                  <a:schemeClr val="tx2">
                    <a:lumMod val="75000"/>
                  </a:schemeClr>
                </a:solidFill>
                <a:cs typeface="B Titr" pitchFamily="2" charset="-78"/>
              </a:rPr>
              <a:t>اند</a:t>
            </a:r>
          </a:p>
          <a:p>
            <a:pPr algn="just" rtl="1"/>
            <a:r>
              <a:rPr lang="fa-IR" sz="2000" b="1" dirty="0">
                <a:solidFill>
                  <a:schemeClr val="accent2">
                    <a:lumMod val="50000"/>
                  </a:schemeClr>
                </a:solidFill>
                <a:cs typeface="B Davat" pitchFamily="2" charset="-78"/>
              </a:rPr>
              <a:t>مصاحبه با دکتر ابراهیم </a:t>
            </a:r>
            <a:r>
              <a:rPr lang="fa-IR" sz="2000" b="1" dirty="0">
                <a:solidFill>
                  <a:schemeClr val="accent2">
                    <a:lumMod val="50000"/>
                  </a:schemeClr>
                </a:solidFill>
                <a:cs typeface="B Davat" pitchFamily="2" charset="-78"/>
              </a:rPr>
              <a:t>فیاض</a:t>
            </a:r>
          </a:p>
          <a:p>
            <a:pPr algn="justLow" rtl="1"/>
            <a:r>
              <a:rPr lang="ar-SA" sz="1400" dirty="0">
                <a:cs typeface="B Zar" pitchFamily="2" charset="-78"/>
              </a:rPr>
              <a:t>یکی از استدلال‌هایی که راجع به کمبود تعداد فرزندان در خانواده‌ها مطرح می‌شود، مباحث اقتصادی جامعه است. بدین خاطر به سراغ دکتر ابراهیم فیاض استاد جامعه شناسی دانشگاه تهران رفتیم تا نظرش را راجع به این مسأله جویا شویم. دکتر فیاض بر خلاف بعضی از کارشناسان که ازدواج موقت را موجب رشد جمعیت میدانند، ازدواج موقت را مانعی برای رشد جمعیت می دانست. وی معتقد بود که دادن خانه های کوچک به زوج های جوان موجب می شود، جهیزیه نیز کمتر شود، در نتیجه ازدواج ساده تر می شود و سن ازدواج پایین می آید. ازدواج در سن پایین موجب افزایش جمعیت می شود</a:t>
            </a:r>
            <a:r>
              <a:rPr lang="en-US" sz="1400" dirty="0">
                <a:cs typeface="B Zar" pitchFamily="2" charset="-78"/>
              </a:rPr>
              <a:t>.</a:t>
            </a:r>
          </a:p>
          <a:p>
            <a:pPr algn="justLow" rtl="1"/>
            <a:r>
              <a:rPr lang="ar-SA" sz="1400" dirty="0">
                <a:cs typeface="B Zar" pitchFamily="2" charset="-78"/>
              </a:rPr>
              <a:t>دکتر فیاض حضور زنان در بعضی شرکت های خصوصی را امری مذموم دانست و معتقد است که بعضی از زنان در بعضی شرکت ها تبدیل به برده جنسی شده اند</a:t>
            </a:r>
            <a:r>
              <a:rPr lang="en-US" sz="1400" dirty="0">
                <a:cs typeface="B Zar" pitchFamily="2" charset="-78"/>
              </a:rPr>
              <a:t>..</a:t>
            </a:r>
            <a:endParaRPr lang="en-US" sz="1400" dirty="0">
              <a:cs typeface="B Zar" pitchFamily="2" charset="-78"/>
            </a:endParaRPr>
          </a:p>
        </p:txBody>
      </p:sp>
    </p:spTree>
    <p:extLst>
      <p:ext uri="{BB962C8B-B14F-4D97-AF65-F5344CB8AC3E}">
        <p14:creationId xmlns:p14="http://schemas.microsoft.com/office/powerpoint/2010/main" val="2167551682"/>
      </p:ext>
    </p:extLst>
  </p:cSld>
  <p:clrMapOvr>
    <a:masterClrMapping/>
  </p:clrMapOvr>
  <p:transition spd="slow" advTm="45000">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44591" y="1726704"/>
            <a:ext cx="6429420" cy="1877437"/>
          </a:xfrm>
          <a:prstGeom prst="rect">
            <a:avLst/>
          </a:prstGeom>
          <a:noFill/>
        </p:spPr>
        <p:txBody>
          <a:bodyPr wrap="square" rtlCol="0">
            <a:spAutoFit/>
          </a:bodyPr>
          <a:lstStyle/>
          <a:p>
            <a:pPr algn="justLow" rtl="1"/>
            <a:r>
              <a:rPr lang="fa-IR" sz="2000" dirty="0">
                <a:solidFill>
                  <a:schemeClr val="tx2">
                    <a:lumMod val="75000"/>
                  </a:schemeClr>
                </a:solidFill>
                <a:cs typeface="B Titr" pitchFamily="2" charset="-78"/>
              </a:rPr>
              <a:t>خواسته رهبری كشوري با ظرفيت 150ميليون نفر؛ </a:t>
            </a:r>
            <a:r>
              <a:rPr lang="fa-IR" sz="2000" dirty="0" smtClean="0">
                <a:solidFill>
                  <a:schemeClr val="tx2">
                    <a:lumMod val="75000"/>
                  </a:schemeClr>
                </a:solidFill>
                <a:cs typeface="B Titr" pitchFamily="2" charset="-78"/>
              </a:rPr>
              <a:t>                                       روحانیون </a:t>
            </a:r>
            <a:r>
              <a:rPr lang="fa-IR" sz="2000" dirty="0">
                <a:solidFill>
                  <a:schemeClr val="tx2">
                    <a:lumMod val="75000"/>
                  </a:schemeClr>
                </a:solidFill>
                <a:cs typeface="B Titr" pitchFamily="2" charset="-78"/>
              </a:rPr>
              <a:t>فرهنگ‌سازی </a:t>
            </a:r>
            <a:r>
              <a:rPr lang="fa-IR" sz="2000" dirty="0">
                <a:solidFill>
                  <a:schemeClr val="tx2">
                    <a:lumMod val="75000"/>
                  </a:schemeClr>
                </a:solidFill>
                <a:cs typeface="B Titr" pitchFamily="2" charset="-78"/>
              </a:rPr>
              <a:t>کنند</a:t>
            </a:r>
          </a:p>
          <a:p>
            <a:pPr algn="just" rtl="1"/>
            <a:r>
              <a:rPr lang="fa-IR" sz="2000" b="1" dirty="0">
                <a:solidFill>
                  <a:schemeClr val="accent2">
                    <a:lumMod val="50000"/>
                  </a:schemeClr>
                </a:solidFill>
                <a:cs typeface="B Davat" pitchFamily="2" charset="-78"/>
              </a:rPr>
              <a:t>یادداشت</a:t>
            </a:r>
          </a:p>
          <a:p>
            <a:pPr algn="justLow" rtl="1"/>
            <a:r>
              <a:rPr lang="ar-SA" sz="1400" dirty="0">
                <a:cs typeface="B Zar" pitchFamily="2" charset="-78"/>
              </a:rPr>
              <a:t>بازخواني بيانات رهبر فرزانه انقلاب در خصوص موضوع جمعيت،‌ اهميت اين مقوله را در نگاه جامع نگر كشتيبان انقلاب به خوبي نشان مي دهد چراكه جمعيت يكي از مهم ترين مولفه هاي قدرت در هر جامعه اي به شمار مي آيد و بر همين اساس جامعه مسلمان ايران نيز با در اختيار داشتن سرزمين وسيع و منابع غني زير زميني و ثروتهاي مورد نياز، ظرفيت آنرا دارد كه به عنوان ام القراي جهان اسلام از بعد عامل اثر گذار جمعيت نيز در جايگاه شايسته اين ملت قرار بگيرد</a:t>
            </a:r>
            <a:r>
              <a:rPr lang="en-US" sz="1400" dirty="0">
                <a:cs typeface="B Zar" pitchFamily="2" charset="-78"/>
              </a:rPr>
              <a:t>.</a:t>
            </a:r>
          </a:p>
        </p:txBody>
      </p:sp>
    </p:spTree>
    <p:extLst>
      <p:ext uri="{BB962C8B-B14F-4D97-AF65-F5344CB8AC3E}">
        <p14:creationId xmlns:p14="http://schemas.microsoft.com/office/powerpoint/2010/main" val="4192550972"/>
      </p:ext>
    </p:extLst>
  </p:cSld>
  <p:clrMapOvr>
    <a:masterClrMapping/>
  </p:clrMapOvr>
  <p:transition spd="slow" advTm="45000">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44591" y="1726704"/>
            <a:ext cx="6429420" cy="2000548"/>
          </a:xfrm>
          <a:prstGeom prst="rect">
            <a:avLst/>
          </a:prstGeom>
          <a:noFill/>
        </p:spPr>
        <p:txBody>
          <a:bodyPr wrap="square" rtlCol="0">
            <a:spAutoFit/>
          </a:bodyPr>
          <a:lstStyle/>
          <a:p>
            <a:pPr algn="just" rtl="1"/>
            <a:r>
              <a:rPr lang="fa-IR" sz="2000" dirty="0">
                <a:solidFill>
                  <a:schemeClr val="tx2">
                    <a:lumMod val="75000"/>
                  </a:schemeClr>
                </a:solidFill>
                <a:cs typeface="B Titr" pitchFamily="2" charset="-78"/>
              </a:rPr>
              <a:t>راهی که اروپائیان رفتند و پشیمان </a:t>
            </a:r>
            <a:r>
              <a:rPr lang="fa-IR" sz="2000" dirty="0">
                <a:solidFill>
                  <a:schemeClr val="tx2">
                    <a:lumMod val="75000"/>
                  </a:schemeClr>
                </a:solidFill>
                <a:cs typeface="B Titr" pitchFamily="2" charset="-78"/>
              </a:rPr>
              <a:t>شدند</a:t>
            </a:r>
          </a:p>
          <a:p>
            <a:pPr algn="just" rtl="1"/>
            <a:r>
              <a:rPr lang="fa-IR" sz="2000" b="1" dirty="0">
                <a:solidFill>
                  <a:schemeClr val="accent2">
                    <a:lumMod val="50000"/>
                  </a:schemeClr>
                </a:solidFill>
                <a:cs typeface="B Davat" pitchFamily="2" charset="-78"/>
              </a:rPr>
              <a:t>مقاله</a:t>
            </a:r>
          </a:p>
          <a:p>
            <a:pPr algn="justLow" rtl="1"/>
            <a:r>
              <a:rPr lang="ar-SA" sz="1400" dirty="0">
                <a:cs typeface="B Zar" pitchFamily="2" charset="-78"/>
              </a:rPr>
              <a:t>عبارت "بچه کمتر، زندگی بهتر"، مفهومی است که پس از گذشت چند دهه از اجرا شدنش در اروپا، وارد کشورمان شد. اما ورود این تفکر به کشورمان، همزمان بود با پشیمانی اروپائیان. گامهایی که آنها در راه کاهش جمعیت برداشتند و پشیمان شدند. در یادداشت به تبیین کامل سیر اندیشه "فرزند کمتر - زندگی بهتر" در اروپا پرداخته است. اندیشه که ریشه در آراء و تفکرات یونان باستان دارد. در ادامه یادداشت نیز به مسأله افزایش جمعیت در بین دو جنگ جهانی و سپس بازهم سیاستهای کاهش جمعیت در اروپا پرداخته شده است. در پایان نیز به سیاستهایی که در جهت افزایش جمعیت در کشورهای اروپایی اتخاذ شده، ذکر شده است</a:t>
            </a:r>
            <a:r>
              <a:rPr lang="en-US" sz="1400" dirty="0">
                <a:cs typeface="B Zar" pitchFamily="2" charset="-78"/>
              </a:rPr>
              <a:t>.</a:t>
            </a:r>
          </a:p>
        </p:txBody>
      </p:sp>
    </p:spTree>
    <p:extLst>
      <p:ext uri="{BB962C8B-B14F-4D97-AF65-F5344CB8AC3E}">
        <p14:creationId xmlns:p14="http://schemas.microsoft.com/office/powerpoint/2010/main" val="3172401984"/>
      </p:ext>
    </p:extLst>
  </p:cSld>
  <p:clrMapOvr>
    <a:masterClrMapping/>
  </p:clrMapOvr>
  <p:transition spd="slow" advTm="45000">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57291" y="1648780"/>
            <a:ext cx="6429420" cy="4093428"/>
          </a:xfrm>
          <a:prstGeom prst="rect">
            <a:avLst/>
          </a:prstGeom>
          <a:noFill/>
        </p:spPr>
        <p:txBody>
          <a:bodyPr wrap="square" rtlCol="0">
            <a:spAutoFit/>
          </a:bodyPr>
          <a:lstStyle/>
          <a:p>
            <a:pPr algn="justLow" rtl="1"/>
            <a:r>
              <a:rPr lang="fa-IR" sz="2000" dirty="0" smtClean="0">
                <a:solidFill>
                  <a:schemeClr val="tx2">
                    <a:lumMod val="75000"/>
                  </a:schemeClr>
                </a:solidFill>
                <a:cs typeface="B Titr" pitchFamily="2" charset="-78"/>
              </a:rPr>
              <a:t>بسته </a:t>
            </a:r>
            <a:r>
              <a:rPr lang="fa-IR" sz="2000" dirty="0">
                <a:solidFill>
                  <a:schemeClr val="tx2">
                    <a:lumMod val="75000"/>
                  </a:schemeClr>
                </a:solidFill>
                <a:cs typeface="B Titr" pitchFamily="2" charset="-78"/>
              </a:rPr>
              <a:t>های پیشنهادی مجلس، دولت و شورای عالی انقلاب فرهنگی برای افزایش جمعیت</a:t>
            </a:r>
            <a:endParaRPr lang="en-US" sz="2000" dirty="0">
              <a:solidFill>
                <a:schemeClr val="tx2">
                  <a:lumMod val="75000"/>
                </a:schemeClr>
              </a:solidFill>
              <a:cs typeface="B Titr" pitchFamily="2" charset="-78"/>
            </a:endParaRPr>
          </a:p>
          <a:p>
            <a:pPr algn="just" rtl="1"/>
            <a:endParaRPr lang="en-US" sz="1000" dirty="0" smtClean="0">
              <a:solidFill>
                <a:srgbClr val="680F00"/>
              </a:solidFill>
              <a:cs typeface="B Titr" pitchFamily="2" charset="-78"/>
            </a:endParaRPr>
          </a:p>
          <a:p>
            <a:pPr algn="justLow" rtl="1"/>
            <a:r>
              <a:rPr lang="fa-IR" sz="2000" dirty="0" smtClean="0">
                <a:solidFill>
                  <a:srgbClr val="680F00"/>
                </a:solidFill>
                <a:cs typeface="B Davat" pitchFamily="2" charset="-78"/>
              </a:rPr>
              <a:t>گزارش</a:t>
            </a:r>
            <a:endParaRPr lang="fa-IR" sz="2000" dirty="0">
              <a:solidFill>
                <a:srgbClr val="680F00"/>
              </a:solidFill>
              <a:cs typeface="B Davat" pitchFamily="2" charset="-78"/>
            </a:endParaRPr>
          </a:p>
          <a:p>
            <a:pPr algn="justLow" rtl="1"/>
            <a:r>
              <a:rPr lang="ar-SA" sz="1400" dirty="0" smtClean="0">
                <a:cs typeface="B Zar" pitchFamily="2" charset="-78"/>
              </a:rPr>
              <a:t>بر </a:t>
            </a:r>
            <a:r>
              <a:rPr lang="ar-SA" sz="1400" dirty="0">
                <a:cs typeface="B Zar" pitchFamily="2" charset="-78"/>
              </a:rPr>
              <a:t>اساس جدیدترین یافته مركز آمار ایران از هفتمین سرشماری عمومی نفوس و مسكن سال 90 كل كشور، جمعیت ایران به 75 میلیون و 149 هزار و 669 نفر و نرخ رشد میانگین 5 ساله 85-90، به 29.1 درصد رسید، در حالی كه این نرخ در میانگین 10ساله 75-85، 62.1 درصد بود.پس از اعلام گزارش مركز آمار، رهبر انقلاب که پیش از این در سال 88 نیز، نسبت به این قضیه هشدار داده بودند، بار دیگر به ضرورت تغییر در سیاست های کنترل جمعیت تأکید کردند و در جمع مسئولان نظام، خواستار تجدیدنظر در سیاست های جمعیتی كشور شدند. ایشان فرمودند: در اوایل دهه هفتاد، اجرای این سیاست بنا بر مصالحی صحیح بود، اما ادامه آن در سال های بعد خطا بود.</a:t>
            </a:r>
            <a:endParaRPr lang="en-US" sz="1400" dirty="0">
              <a:cs typeface="B Zar" pitchFamily="2" charset="-78"/>
            </a:endParaRPr>
          </a:p>
          <a:p>
            <a:pPr algn="justLow" rtl="1"/>
            <a:r>
              <a:rPr lang="ar-SA" sz="1400" dirty="0">
                <a:cs typeface="B Zar" pitchFamily="2" charset="-78"/>
              </a:rPr>
              <a:t>گزارش پیش رو ضمن برشمردن بسته های پیشنهادی برای افزایش جمعیت توسط شورای عالی انقلاب فرهنگی، دولت و مجلس، به ارزیابی و تشریح این بسته های تشویقی می پردازد</a:t>
            </a:r>
            <a:r>
              <a:rPr lang="en-US" sz="1400" dirty="0">
                <a:cs typeface="B Zar" pitchFamily="2" charset="-78"/>
              </a:rPr>
              <a:t>.</a:t>
            </a:r>
          </a:p>
          <a:p>
            <a:pPr algn="justLow" rtl="1"/>
            <a:r>
              <a:rPr lang="ar-SA" sz="1400" dirty="0">
                <a:cs typeface="B Zar" pitchFamily="2" charset="-78"/>
              </a:rPr>
              <a:t>نگارنده ضمن تشریح بسته های پیشنهادی از قبیل: تحت پوشش بیمه قرار دادن داروهای ناباروری، اجرای بیمه زنان خانه‌دار توسط وزارت تعاون، کاهش مدت سربازی متاهلین، بازنشستگی مادران شاغل دارای فرزند با حداقل 10 سال سابقه کار و در صورت تمایل، تسهیلات مسکن مناسب و ارزان قیمت با اولویت خانواده‌های دارای فرزند، اولویت استخدامی مردان دارای فرزند، ممنوعیت عضویت مجردها در هیئت علمی دانشگاه ها، احداث خوابگاه برای همه دانشجویان متأهل و.. به ارزیابی و سیر اجرایی آنها اشاره می کند</a:t>
            </a:r>
            <a:r>
              <a:rPr lang="en-US" sz="1400" dirty="0">
                <a:cs typeface="B Zar" pitchFamily="2" charset="-78"/>
              </a:rPr>
              <a:t>.</a:t>
            </a:r>
          </a:p>
        </p:txBody>
      </p:sp>
    </p:spTree>
    <p:extLst>
      <p:ext uri="{BB962C8B-B14F-4D97-AF65-F5344CB8AC3E}">
        <p14:creationId xmlns:p14="http://schemas.microsoft.com/office/powerpoint/2010/main" val="2377436856"/>
      </p:ext>
    </p:extLst>
  </p:cSld>
  <p:clrMapOvr>
    <a:masterClrMapping/>
  </p:clrMapOvr>
  <p:transition spd="slow" advTm="45000">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44591" y="1726704"/>
            <a:ext cx="6429420" cy="2308324"/>
          </a:xfrm>
          <a:prstGeom prst="rect">
            <a:avLst/>
          </a:prstGeom>
          <a:noFill/>
        </p:spPr>
        <p:txBody>
          <a:bodyPr wrap="square" rtlCol="0">
            <a:spAutoFit/>
          </a:bodyPr>
          <a:lstStyle/>
          <a:p>
            <a:pPr algn="justLow" rtl="1"/>
            <a:r>
              <a:rPr lang="fa-IR" sz="2000" dirty="0">
                <a:solidFill>
                  <a:schemeClr val="tx2">
                    <a:lumMod val="75000"/>
                  </a:schemeClr>
                </a:solidFill>
                <a:cs typeface="B Titr" pitchFamily="2" charset="-78"/>
              </a:rPr>
              <a:t>ایران ششمین کشور شتابان به سمت پیری؛ گزارش آماری اوضاع جمعیت </a:t>
            </a:r>
            <a:r>
              <a:rPr lang="fa-IR" sz="2000" dirty="0">
                <a:solidFill>
                  <a:schemeClr val="tx2">
                    <a:lumMod val="75000"/>
                  </a:schemeClr>
                </a:solidFill>
                <a:cs typeface="B Titr" pitchFamily="2" charset="-78"/>
              </a:rPr>
              <a:t>ایران</a:t>
            </a:r>
          </a:p>
          <a:p>
            <a:pPr algn="just" rtl="1"/>
            <a:r>
              <a:rPr lang="fa-IR" sz="2000" b="1" dirty="0">
                <a:solidFill>
                  <a:schemeClr val="accent2">
                    <a:lumMod val="50000"/>
                  </a:schemeClr>
                </a:solidFill>
                <a:cs typeface="B Davat" pitchFamily="2" charset="-78"/>
              </a:rPr>
              <a:t>گزارش</a:t>
            </a:r>
          </a:p>
          <a:p>
            <a:pPr algn="justLow" rtl="1"/>
            <a:r>
              <a:rPr lang="ar-SA" sz="1400" dirty="0">
                <a:cs typeface="B Zar" pitchFamily="2" charset="-78"/>
              </a:rPr>
              <a:t>دشمنان انقلاب اسلامی و مردم ایران، موجی رسانه‌ای جدیدی با عنوان اینکه افزایش جمعیت موجب افزایش مشکلات اقتصادی خانواده می‌شود، به راه انداخته اند. این در صورتی است که بحران کاهش جمعیت در کشورمان، آنقدر شدید و حساس است که مسائل بسیار حیاتی‌تری نسبت به اقتصادی وجود دارد. واقعیتی که دشمنان قصد دارند مانع از دیده شدن آن شوند، تا به تدریج سرمایه عظیم کشورمان، یعنی نیروی جوان از بین برود و کشور ایران ضربه پذیر بشود. در این گزارش به صورت دقیق و جزئی آمارهای مربوط به ساختار جمعیتی کشور تبیین شده و به طور ملموسی مخاطب را با این بحران آشنا می‌سازد</a:t>
            </a:r>
            <a:r>
              <a:rPr lang="en-US" sz="1400" dirty="0">
                <a:cs typeface="B Zar" pitchFamily="2" charset="-78"/>
              </a:rPr>
              <a:t>.</a:t>
            </a:r>
          </a:p>
        </p:txBody>
      </p:sp>
    </p:spTree>
    <p:extLst>
      <p:ext uri="{BB962C8B-B14F-4D97-AF65-F5344CB8AC3E}">
        <p14:creationId xmlns:p14="http://schemas.microsoft.com/office/powerpoint/2010/main" val="296273153"/>
      </p:ext>
    </p:extLst>
  </p:cSld>
  <p:clrMapOvr>
    <a:masterClrMapping/>
  </p:clrMapOvr>
  <p:transition spd="slow" advTm="45000">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57291" y="1648780"/>
            <a:ext cx="6429420" cy="3662541"/>
          </a:xfrm>
          <a:prstGeom prst="rect">
            <a:avLst/>
          </a:prstGeom>
          <a:noFill/>
        </p:spPr>
        <p:txBody>
          <a:bodyPr wrap="square" rtlCol="0">
            <a:spAutoFit/>
          </a:bodyPr>
          <a:lstStyle/>
          <a:p>
            <a:pPr algn="justLow" rtl="1"/>
            <a:r>
              <a:rPr lang="fa-IR" sz="2000" dirty="0" smtClean="0">
                <a:solidFill>
                  <a:schemeClr val="tx2">
                    <a:lumMod val="75000"/>
                  </a:schemeClr>
                </a:solidFill>
                <a:cs typeface="B Titr" pitchFamily="2" charset="-78"/>
              </a:rPr>
              <a:t>نقش </a:t>
            </a:r>
            <a:r>
              <a:rPr lang="fa-IR" sz="2000" dirty="0">
                <a:solidFill>
                  <a:schemeClr val="tx2">
                    <a:lumMod val="75000"/>
                  </a:schemeClr>
                </a:solidFill>
                <a:cs typeface="B Titr" pitchFamily="2" charset="-78"/>
              </a:rPr>
              <a:t>رسانه ملی درکاهش یا افزایش جمعیت</a:t>
            </a:r>
            <a:endParaRPr lang="en-US" sz="2000" dirty="0">
              <a:solidFill>
                <a:schemeClr val="tx2">
                  <a:lumMod val="75000"/>
                </a:schemeClr>
              </a:solidFill>
              <a:cs typeface="B Titr" pitchFamily="2" charset="-78"/>
            </a:endParaRPr>
          </a:p>
          <a:p>
            <a:pPr algn="just" rtl="1"/>
            <a:endParaRPr lang="en-US" sz="1000" dirty="0" smtClean="0">
              <a:solidFill>
                <a:srgbClr val="680F00"/>
              </a:solidFill>
              <a:cs typeface="B Titr" pitchFamily="2" charset="-78"/>
            </a:endParaRPr>
          </a:p>
          <a:p>
            <a:pPr algn="justLow" rtl="1"/>
            <a:r>
              <a:rPr lang="fa-IR" sz="2000" dirty="0" smtClean="0">
                <a:solidFill>
                  <a:srgbClr val="680F00"/>
                </a:solidFill>
                <a:cs typeface="B Davat" pitchFamily="2" charset="-78"/>
              </a:rPr>
              <a:t>مصاحبه </a:t>
            </a:r>
            <a:r>
              <a:rPr lang="fa-IR" sz="2000" dirty="0">
                <a:solidFill>
                  <a:srgbClr val="680F00"/>
                </a:solidFill>
                <a:cs typeface="B Davat" pitchFamily="2" charset="-78"/>
              </a:rPr>
              <a:t>با دکتر ابراهيم </a:t>
            </a:r>
            <a:r>
              <a:rPr lang="fa-IR" sz="2000" dirty="0" smtClean="0">
                <a:solidFill>
                  <a:srgbClr val="680F00"/>
                </a:solidFill>
                <a:cs typeface="B Davat" pitchFamily="2" charset="-78"/>
              </a:rPr>
              <a:t>شفيعي‌سروستاني</a:t>
            </a:r>
          </a:p>
          <a:p>
            <a:pPr algn="justLow" rtl="1"/>
            <a:r>
              <a:rPr lang="fa-IR" sz="1400" dirty="0" smtClean="0">
                <a:cs typeface="B Zar" pitchFamily="2" charset="-78"/>
              </a:rPr>
              <a:t>ب</a:t>
            </a:r>
            <a:r>
              <a:rPr lang="ar-SA" sz="1400" dirty="0" smtClean="0">
                <a:cs typeface="B Zar" pitchFamily="2" charset="-78"/>
              </a:rPr>
              <a:t>راي </a:t>
            </a:r>
            <a:r>
              <a:rPr lang="ar-SA" sz="1400" dirty="0">
                <a:cs typeface="B Zar" pitchFamily="2" charset="-78"/>
              </a:rPr>
              <a:t>تحقق سياست افزایش رشد جمعيت کشور، بايد اقدامات متعددي در حوزه هاي گوناگون انجام شود؛ ولي يکي از مهمترينِ اين اقدامها، «فرهنگسازي» و تغيير گفتمان جامعه، از کاهش جمعيت به افزايش جمعيت است.</a:t>
            </a:r>
            <a:endParaRPr lang="en-US" sz="1400" dirty="0">
              <a:cs typeface="B Zar" pitchFamily="2" charset="-78"/>
            </a:endParaRPr>
          </a:p>
          <a:p>
            <a:pPr algn="justLow" rtl="1"/>
            <a:r>
              <a:rPr lang="ar-SA" sz="1400" dirty="0">
                <a:cs typeface="B Zar" pitchFamily="2" charset="-78"/>
              </a:rPr>
              <a:t>در این میان نقش رسانه ملی به عنوان یک پدیده جریان ساز و فرهنگ ساز، نقشی بسیار پررنگ و اساسی دارد.</a:t>
            </a:r>
            <a:endParaRPr lang="en-US" sz="1400" dirty="0">
              <a:cs typeface="B Zar" pitchFamily="2" charset="-78"/>
            </a:endParaRPr>
          </a:p>
          <a:p>
            <a:pPr algn="justLow" rtl="1"/>
            <a:r>
              <a:rPr lang="ar-SA" sz="1400" dirty="0">
                <a:cs typeface="B Zar" pitchFamily="2" charset="-78"/>
              </a:rPr>
              <a:t>دکتر ابراهيم شفيعي‌سروستاني دانش‌آموخته حوزه و دانشگاه و از پژوهشگران و کارشناسان برجسته حوزه مباحث فرهنگی و رسانه، در گفت و گوی پیش رو به تشریح راهبردها و سياستهاي رسانه ملی در این زمینه می پردازد.وی در این گفت و گو از ضرورتهای تغییر سیاست جمعیتی کشور سخن می گوید و با اشاره به مصوبه سال 91 شورای عالی انقلاب فرهنگی با نام «راهبرد ملی»، به تشریح 6 راهبرد این مصوبه در جهت افزایش جمعیت می پردازد و از وظایف محول شده به رسانه ملی در این مصوبه، سخن می گوید.</a:t>
            </a:r>
            <a:endParaRPr lang="en-US" sz="1400" dirty="0">
              <a:cs typeface="B Zar" pitchFamily="2" charset="-78"/>
            </a:endParaRPr>
          </a:p>
          <a:p>
            <a:pPr algn="justLow" rtl="1"/>
            <a:r>
              <a:rPr lang="ar-SA" sz="1400" dirty="0">
                <a:cs typeface="B Zar" pitchFamily="2" charset="-78"/>
              </a:rPr>
              <a:t>سروستانی به عواملی که در این دو دهه اخیر، باعث کاهش رشد جمعیت شده نیز، اشاره می کند و از مهمترين راهبردهاي رسانه ملي براي فرهنگ‌سازي در زمينه تغيير سياست جمعيتي کشور از کاهش جمعيت به افزايش جمعيت، سخن به میان می آورد.</a:t>
            </a:r>
            <a:endParaRPr lang="en-US" sz="1400" dirty="0">
              <a:cs typeface="B Zar" pitchFamily="2" charset="-78"/>
            </a:endParaRPr>
          </a:p>
          <a:p>
            <a:pPr algn="justLow" rtl="1"/>
            <a:r>
              <a:rPr lang="ar-SA" sz="1400" dirty="0">
                <a:cs typeface="B Zar" pitchFamily="2" charset="-78"/>
              </a:rPr>
              <a:t>او که به صورت مصداقی، از ارائه پیشنهادات روشن، شفاف و کاربردی به رسانه ملی برای افزایش رشد جمعیت سخن می گوید، به اقدامات لازم برای تحکیم بنیان خانواده، از سوی رسانه ملی اشاره می کند</a:t>
            </a:r>
            <a:endParaRPr lang="en-US" sz="1400" dirty="0">
              <a:cs typeface="B Zar" pitchFamily="2" charset="-78"/>
            </a:endParaRPr>
          </a:p>
        </p:txBody>
      </p:sp>
    </p:spTree>
    <p:extLst>
      <p:ext uri="{BB962C8B-B14F-4D97-AF65-F5344CB8AC3E}">
        <p14:creationId xmlns:p14="http://schemas.microsoft.com/office/powerpoint/2010/main" val="3161183946"/>
      </p:ext>
    </p:extLst>
  </p:cSld>
  <p:clrMapOvr>
    <a:masterClrMapping/>
  </p:clrMapOvr>
  <p:transition spd="slow" advTm="45000">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57291" y="1524000"/>
            <a:ext cx="6429420" cy="4093428"/>
          </a:xfrm>
          <a:prstGeom prst="rect">
            <a:avLst/>
          </a:prstGeom>
          <a:noFill/>
        </p:spPr>
        <p:txBody>
          <a:bodyPr wrap="square" rtlCol="0">
            <a:spAutoFit/>
          </a:bodyPr>
          <a:lstStyle/>
          <a:p>
            <a:pPr algn="justLow" rtl="1"/>
            <a:r>
              <a:rPr lang="fa-IR" sz="2000" dirty="0" smtClean="0">
                <a:solidFill>
                  <a:schemeClr val="tx2">
                    <a:lumMod val="75000"/>
                  </a:schemeClr>
                </a:solidFill>
                <a:cs typeface="B Titr" pitchFamily="2" charset="-78"/>
              </a:rPr>
              <a:t>تاکید </a:t>
            </a:r>
            <a:r>
              <a:rPr lang="fa-IR" sz="2000" dirty="0">
                <a:solidFill>
                  <a:schemeClr val="tx2">
                    <a:lumMod val="75000"/>
                  </a:schemeClr>
                </a:solidFill>
                <a:cs typeface="B Titr" pitchFamily="2" charset="-78"/>
              </a:rPr>
              <a:t>بر رشد جمعیت و  تحصیلات مدرن زن، در یک پازل نمی‌گنجد</a:t>
            </a:r>
            <a:endParaRPr lang="en-US" sz="2000" dirty="0">
              <a:solidFill>
                <a:schemeClr val="tx2">
                  <a:lumMod val="75000"/>
                </a:schemeClr>
              </a:solidFill>
              <a:cs typeface="B Titr" pitchFamily="2" charset="-78"/>
            </a:endParaRPr>
          </a:p>
          <a:p>
            <a:pPr algn="just" rtl="1"/>
            <a:endParaRPr lang="en-US" sz="1000" dirty="0" smtClean="0">
              <a:solidFill>
                <a:srgbClr val="680F00"/>
              </a:solidFill>
              <a:cs typeface="B Titr" pitchFamily="2" charset="-78"/>
            </a:endParaRPr>
          </a:p>
          <a:p>
            <a:pPr algn="justLow" rtl="1"/>
            <a:r>
              <a:rPr lang="fa-IR" sz="2000" dirty="0" smtClean="0">
                <a:solidFill>
                  <a:schemeClr val="accent2">
                    <a:lumMod val="50000"/>
                  </a:schemeClr>
                </a:solidFill>
                <a:cs typeface="B Davat" pitchFamily="2" charset="-78"/>
              </a:rPr>
              <a:t>مصاحبه </a:t>
            </a:r>
            <a:r>
              <a:rPr lang="fa-IR" sz="2000" dirty="0">
                <a:solidFill>
                  <a:schemeClr val="accent2">
                    <a:lumMod val="50000"/>
                  </a:schemeClr>
                </a:solidFill>
                <a:cs typeface="B Davat" pitchFamily="2" charset="-78"/>
              </a:rPr>
              <a:t>با حجت الاسلام محمد رضا زیبایی نژاد رئیس مرکز تحقیقات زن و خانواده</a:t>
            </a:r>
            <a:endParaRPr lang="fa-IR" sz="2000" dirty="0">
              <a:solidFill>
                <a:schemeClr val="accent2">
                  <a:lumMod val="50000"/>
                </a:schemeClr>
              </a:solidFill>
              <a:cs typeface="B Davat" pitchFamily="2" charset="-78"/>
            </a:endParaRPr>
          </a:p>
          <a:p>
            <a:pPr algn="justLow" rtl="1"/>
            <a:r>
              <a:rPr lang="ar-SA" sz="1400" dirty="0" smtClean="0">
                <a:cs typeface="B Zar" pitchFamily="2" charset="-78"/>
              </a:rPr>
              <a:t>سال </a:t>
            </a:r>
            <a:r>
              <a:rPr lang="ar-SA" sz="1400" dirty="0">
                <a:cs typeface="B Zar" pitchFamily="2" charset="-78"/>
              </a:rPr>
              <a:t>گذشته بود که با تذکر رهبر انقلاب، در رابطه با خط قرمز کاهش جمعیت مواجه شدیم. </a:t>
            </a:r>
            <a:r>
              <a:rPr lang="ar-SA" sz="1400" dirty="0">
                <a:cs typeface="B Zar" pitchFamily="2" charset="-78"/>
              </a:rPr>
              <a:t>صرف نظر از آمار و ارقامی که افتادن در چاله‌ی جمعیتی در سال </a:t>
            </a:r>
            <a:r>
              <a:rPr lang="en-US" sz="1400" dirty="0">
                <a:cs typeface="B Zar" pitchFamily="2" charset="-78"/>
              </a:rPr>
              <a:t>95</a:t>
            </a:r>
            <a:r>
              <a:rPr lang="ar-SA" sz="1400" dirty="0">
                <a:cs typeface="B Zar" pitchFamily="2" charset="-78"/>
              </a:rPr>
              <a:t>، با طی همین روند را نشان می‌دهد، یکی دیگر از چالش‌های مهم در کنار رشد صفر و منفی جمعیت، پیر شدن هرم سنی است که مسائل و حاشیه‌های مربوط به خود را دارد. در همین زمینه و بر اساس سناریوی رشد پایین جمعیتی که سازمان ملل متحد در سال 2010 منتشر کرده است، اگر ایران به همین صورت به ادامه‌ی جایگزینی جمعیتی بپردازد و برنامه‌ای برای تعادل آن نداشته باشد، در80 سال آینده، جمعیت 31 میلیونی را تجربه خواهد کرد</a:t>
            </a:r>
            <a:r>
              <a:rPr lang="en-US" sz="1400" dirty="0">
                <a:cs typeface="B Zar" pitchFamily="2" charset="-78"/>
              </a:rPr>
              <a:t>!</a:t>
            </a:r>
          </a:p>
          <a:p>
            <a:pPr algn="justLow" rtl="1"/>
            <a:r>
              <a:rPr lang="ar-SA" sz="1400" dirty="0">
                <a:cs typeface="B Zar" pitchFamily="2" charset="-78"/>
              </a:rPr>
              <a:t>از اینرو به گفتگو با حجت الاسلام محمد رضا زیبایی نژاد پرداخته ایم تا به نقد و بررسی تحولات و سیاست های جمعیتی بپردازیم</a:t>
            </a:r>
            <a:r>
              <a:rPr lang="en-US" sz="1400" dirty="0">
                <a:cs typeface="B Zar" pitchFamily="2" charset="-78"/>
              </a:rPr>
              <a:t>.</a:t>
            </a:r>
          </a:p>
          <a:p>
            <a:pPr algn="justLow" rtl="1"/>
            <a:r>
              <a:rPr lang="ar-SA" sz="1400" dirty="0">
                <a:cs typeface="B Zar" pitchFamily="2" charset="-78"/>
              </a:rPr>
              <a:t>وی که دانش‌آموخته و استاد حوزه علمیه است، به عنوان محقق و پژوهشگر حوزه زنان و خانواده شناخته شده و هم‌اکنون ریاست مرکز تحقیقات زن و خانواده را برعهده دارد</a:t>
            </a:r>
            <a:r>
              <a:rPr lang="en-US" sz="1400" dirty="0">
                <a:cs typeface="B Zar" pitchFamily="2" charset="-78"/>
              </a:rPr>
              <a:t>.</a:t>
            </a:r>
          </a:p>
          <a:p>
            <a:pPr algn="justLow" rtl="1"/>
            <a:r>
              <a:rPr lang="ar-SA" sz="1400" dirty="0">
                <a:cs typeface="B Zar" pitchFamily="2" charset="-78"/>
              </a:rPr>
              <a:t>زیبایی نژاد در این گفت و گو از 4 مسئله و نگرانی اساسی در خصوص تحولات جمعیتی کشورمان سخن می گوید و به تشریح دلایل کاهش رشد جمعیت ایران اشاره می کند که به اعتقاد وی، ریشه در سیاست های غلط رژیم پهلوی دارد</a:t>
            </a:r>
            <a:r>
              <a:rPr lang="en-US" sz="1400" dirty="0">
                <a:cs typeface="B Zar" pitchFamily="2" charset="-78"/>
              </a:rPr>
              <a:t>. </a:t>
            </a:r>
            <a:r>
              <a:rPr lang="ar-SA" sz="1400" dirty="0">
                <a:cs typeface="B Zar" pitchFamily="2" charset="-78"/>
              </a:rPr>
              <a:t>رئیس مرکز تحقیقات زن و خانواده به نقد این تفسیر غلط که </a:t>
            </a:r>
            <a:r>
              <a:rPr lang="en-US" sz="1400" dirty="0">
                <a:cs typeface="B Zar" pitchFamily="2" charset="-78"/>
              </a:rPr>
              <a:t>«</a:t>
            </a:r>
            <a:r>
              <a:rPr lang="ar-SA" sz="1400" dirty="0">
                <a:cs typeface="B Zar" pitchFamily="2" charset="-78"/>
              </a:rPr>
              <a:t>توانمندی مسئولان دولتی بود که توانستند در برهه ای از زمان، با سیاست های کاهش جمعیت آن را کنترل کنند» می پردازد و به برخی بندهای جالب در سیاست جمعیتی کشور اشاره می کند</a:t>
            </a:r>
            <a:r>
              <a:rPr lang="en-US" sz="1400" dirty="0"/>
              <a:t>.</a:t>
            </a:r>
            <a:endParaRPr lang="en-US" sz="1400" dirty="0">
              <a:cs typeface="B Zar" pitchFamily="2" charset="-78"/>
            </a:endParaRPr>
          </a:p>
        </p:txBody>
      </p:sp>
    </p:spTree>
    <p:extLst>
      <p:ext uri="{BB962C8B-B14F-4D97-AF65-F5344CB8AC3E}">
        <p14:creationId xmlns:p14="http://schemas.microsoft.com/office/powerpoint/2010/main" val="3684654697"/>
      </p:ext>
    </p:extLst>
  </p:cSld>
  <p:clrMapOvr>
    <a:masterClrMapping/>
  </p:clrMapOvr>
  <p:transition spd="slow" advTm="45000">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57291" y="1524000"/>
            <a:ext cx="6429420" cy="3924151"/>
          </a:xfrm>
          <a:prstGeom prst="rect">
            <a:avLst/>
          </a:prstGeom>
          <a:noFill/>
        </p:spPr>
        <p:txBody>
          <a:bodyPr wrap="square" rtlCol="0">
            <a:spAutoFit/>
          </a:bodyPr>
          <a:lstStyle/>
          <a:p>
            <a:pPr algn="justLow" rtl="1"/>
            <a:r>
              <a:rPr lang="fa-IR" sz="2000" dirty="0" smtClean="0">
                <a:solidFill>
                  <a:schemeClr val="tx2">
                    <a:lumMod val="75000"/>
                  </a:schemeClr>
                </a:solidFill>
                <a:cs typeface="B Titr" pitchFamily="2" charset="-78"/>
              </a:rPr>
              <a:t>چرا </a:t>
            </a:r>
            <a:r>
              <a:rPr lang="fa-IR" sz="2000" dirty="0">
                <a:solidFill>
                  <a:schemeClr val="tx2">
                    <a:lumMod val="75000"/>
                  </a:schemeClr>
                </a:solidFill>
                <a:cs typeface="B Titr" pitchFamily="2" charset="-78"/>
              </a:rPr>
              <a:t>رهبر انقلاب، طرح مجلس  برای افزایش جمعیت را کافی ندانستند؟/ به‌کار گیری سلاح تهدید، به‌جای عنصر تشویق</a:t>
            </a:r>
            <a:endParaRPr lang="en-US" sz="2000" dirty="0">
              <a:solidFill>
                <a:schemeClr val="tx2">
                  <a:lumMod val="75000"/>
                </a:schemeClr>
              </a:solidFill>
              <a:cs typeface="B Titr" pitchFamily="2" charset="-78"/>
            </a:endParaRPr>
          </a:p>
          <a:p>
            <a:pPr algn="justLow" rtl="1"/>
            <a:r>
              <a:rPr lang="fa-IR" sz="2000" dirty="0" smtClean="0">
                <a:solidFill>
                  <a:schemeClr val="accent2">
                    <a:lumMod val="50000"/>
                  </a:schemeClr>
                </a:solidFill>
                <a:cs typeface="B Davat" pitchFamily="2" charset="-78"/>
              </a:rPr>
              <a:t>مصاحبه </a:t>
            </a:r>
            <a:r>
              <a:rPr lang="fa-IR" sz="2000" dirty="0">
                <a:solidFill>
                  <a:schemeClr val="accent2">
                    <a:lumMod val="50000"/>
                  </a:schemeClr>
                </a:solidFill>
                <a:cs typeface="B Davat" pitchFamily="2" charset="-78"/>
              </a:rPr>
              <a:t>با دکتر زهره طبیب </a:t>
            </a:r>
            <a:r>
              <a:rPr lang="fa-IR" sz="2000" dirty="0" smtClean="0">
                <a:solidFill>
                  <a:schemeClr val="accent2">
                    <a:lumMod val="50000"/>
                  </a:schemeClr>
                </a:solidFill>
                <a:cs typeface="B Davat" pitchFamily="2" charset="-78"/>
              </a:rPr>
              <a:t>زاده</a:t>
            </a:r>
          </a:p>
          <a:p>
            <a:pPr algn="justLow" rtl="1"/>
            <a:r>
              <a:rPr lang="ar-SA" sz="1350" dirty="0" smtClean="0">
                <a:cs typeface="B Zar" pitchFamily="2" charset="-78"/>
              </a:rPr>
              <a:t>از </a:t>
            </a:r>
            <a:r>
              <a:rPr lang="ar-SA" sz="1350" dirty="0">
                <a:cs typeface="B Zar" pitchFamily="2" charset="-78"/>
              </a:rPr>
              <a:t>سال‌ها پیش برخی کارشناسان و دلسوزان، نسبت به وضعیت رشد جمعیت کشور و نرخ کاهنده آن هشدار داده بودند که بعد از سال‌ها غفلت، با تأکید مقام معظم رهبری بر مسئله جمعیت، جریان رسانه‌ای و برخی مسئولان متوجه وضعیت خطرناک کشور در این حوزه شده و اقداماتی در این راستا شروع نمودند و مجلس شورای اسلامی در تکمیل مصوبات شورای عالی انقلاب فرهنگی و در راستای افزایش جمعیت،‌ طرح جامع جمعیت و تعالی خانواده را در دستور کار خود قرار داد؛ ‌اما رهبر معظم انقلاب چندی پیش در جمع کارگزاران نظام فرمودند که طرح مجلس برای برطرف کردن مشکل تحدید نسل کافی نیست.</a:t>
            </a:r>
            <a:endParaRPr lang="en-US" sz="1350" dirty="0">
              <a:cs typeface="B Zar" pitchFamily="2" charset="-78"/>
            </a:endParaRPr>
          </a:p>
          <a:p>
            <a:pPr algn="justLow" rtl="1"/>
            <a:r>
              <a:rPr lang="ar-SA" sz="1350" dirty="0">
                <a:cs typeface="B Zar" pitchFamily="2" charset="-78"/>
              </a:rPr>
              <a:t>گزارش پیش رو ضمن بررسی</a:t>
            </a:r>
            <a:r>
              <a:rPr lang="en-US" sz="1350" dirty="0">
                <a:cs typeface="B Zar" pitchFamily="2" charset="-78"/>
              </a:rPr>
              <a:t> </a:t>
            </a:r>
            <a:r>
              <a:rPr lang="ar-SA" sz="1350" dirty="0">
                <a:cs typeface="B Zar" pitchFamily="2" charset="-78"/>
              </a:rPr>
              <a:t>طرح جامع جمعیت و تعالی خانواده، در گفت و گو با دکتر زهره طبیب زاده نوری نماینده مجلس شورای اسلامی و همچنین</a:t>
            </a:r>
            <a:r>
              <a:rPr lang="en-US" sz="1350" dirty="0">
                <a:cs typeface="B Zar" pitchFamily="2" charset="-78"/>
              </a:rPr>
              <a:t> </a:t>
            </a:r>
            <a:r>
              <a:rPr lang="ar-SA" sz="1350" dirty="0">
                <a:cs typeface="B Zar" pitchFamily="2" charset="-78"/>
              </a:rPr>
              <a:t>فریبا حاج‌علی استاد دانشگاه، به طرح مشکلات و گره های موجود این طرح می پردازد</a:t>
            </a:r>
            <a:r>
              <a:rPr lang="en-US" sz="1350" dirty="0">
                <a:cs typeface="B Zar" pitchFamily="2" charset="-78"/>
              </a:rPr>
              <a:t>.</a:t>
            </a:r>
          </a:p>
          <a:p>
            <a:pPr algn="justLow" rtl="1"/>
            <a:r>
              <a:rPr lang="ar-SA" sz="1350" dirty="0">
                <a:cs typeface="B Zar" pitchFamily="2" charset="-78"/>
              </a:rPr>
              <a:t>طبیب زاده نوری ضمن برشمردن ایرادات این طرح، به در نظر نگرفتن تمامی ابعاد، توسط قانونگذار و همچنین هم پوشانی دو نهاد شورای عالی جمعیت و شورای عالی خانواده انتقاد کرد</a:t>
            </a:r>
            <a:r>
              <a:rPr lang="en-US" sz="1350" dirty="0">
                <a:cs typeface="B Zar" pitchFamily="2" charset="-78"/>
              </a:rPr>
              <a:t>.</a:t>
            </a:r>
          </a:p>
          <a:p>
            <a:pPr algn="justLow" rtl="1"/>
            <a:r>
              <a:rPr lang="ar-SA" sz="1350" dirty="0">
                <a:cs typeface="B Zar" pitchFamily="2" charset="-78"/>
              </a:rPr>
              <a:t>وی به بار مالی سنگین این طرح نیز اشاره کرد و مصادیق این ادعا را مطرح نمود</a:t>
            </a:r>
            <a:r>
              <a:rPr lang="en-US" sz="1350" dirty="0">
                <a:cs typeface="B Zar" pitchFamily="2" charset="-78"/>
              </a:rPr>
              <a:t>.</a:t>
            </a:r>
          </a:p>
          <a:p>
            <a:pPr algn="justLow" rtl="1"/>
            <a:r>
              <a:rPr lang="ar-SA" sz="1350" dirty="0">
                <a:cs typeface="B Zar" pitchFamily="2" charset="-78"/>
              </a:rPr>
              <a:t>فریبا حاج علی استاد دانشگاه و فعال زنان نیز، به ایرادات این طرح اشاره کرد و راهکارهایی در این زمینه ارائه داد. وی با اعتقاد بر اینکه به جای سلاح تشویق برای افزایش جمعیت، سلاح تهدید در این طرح به کار گرفته شده، به تشریح 3 اشکال اساسی این مصوبه پرداخت</a:t>
            </a:r>
            <a:r>
              <a:rPr lang="en-US" sz="1350" dirty="0"/>
              <a:t>.</a:t>
            </a:r>
            <a:endParaRPr lang="en-US" sz="1350" dirty="0">
              <a:cs typeface="B Zar" pitchFamily="2" charset="-78"/>
            </a:endParaRPr>
          </a:p>
        </p:txBody>
      </p:sp>
    </p:spTree>
    <p:extLst>
      <p:ext uri="{BB962C8B-B14F-4D97-AF65-F5344CB8AC3E}">
        <p14:creationId xmlns:p14="http://schemas.microsoft.com/office/powerpoint/2010/main" val="4175306298"/>
      </p:ext>
    </p:extLst>
  </p:cSld>
  <p:clrMapOvr>
    <a:masterClrMapping/>
  </p:clrMapOvr>
  <p:transition spd="slow" advTm="45000">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57291" y="1524000"/>
            <a:ext cx="6429420" cy="3924151"/>
          </a:xfrm>
          <a:prstGeom prst="rect">
            <a:avLst/>
          </a:prstGeom>
          <a:noFill/>
        </p:spPr>
        <p:txBody>
          <a:bodyPr wrap="square" rtlCol="0">
            <a:spAutoFit/>
          </a:bodyPr>
          <a:lstStyle/>
          <a:p>
            <a:pPr algn="justLow" rtl="1"/>
            <a:r>
              <a:rPr lang="fa-IR" sz="2000" dirty="0" smtClean="0">
                <a:solidFill>
                  <a:schemeClr val="tx2">
                    <a:lumMod val="75000"/>
                  </a:schemeClr>
                </a:solidFill>
                <a:cs typeface="B Titr" pitchFamily="2" charset="-78"/>
              </a:rPr>
              <a:t>دهه </a:t>
            </a:r>
            <a:r>
              <a:rPr lang="fa-IR" sz="2000" dirty="0">
                <a:solidFill>
                  <a:schemeClr val="tx2">
                    <a:lumMod val="75000"/>
                  </a:schemeClr>
                </a:solidFill>
                <a:cs typeface="B Titr" pitchFamily="2" charset="-78"/>
              </a:rPr>
              <a:t>شصتی‌ها به فکر افزایش جمعیتِ با کیفیت باشند!/ ساده زیست باشید تا جمعیت افزایش </a:t>
            </a:r>
            <a:r>
              <a:rPr lang="fa-IR" sz="2000" dirty="0">
                <a:solidFill>
                  <a:schemeClr val="tx2">
                    <a:lumMod val="75000"/>
                  </a:schemeClr>
                </a:solidFill>
                <a:cs typeface="B Titr" pitchFamily="2" charset="-78"/>
              </a:rPr>
              <a:t>یابد</a:t>
            </a:r>
          </a:p>
          <a:p>
            <a:pPr algn="just" rtl="1"/>
            <a:r>
              <a:rPr lang="fa-IR" sz="2000" dirty="0" smtClean="0">
                <a:solidFill>
                  <a:schemeClr val="accent2">
                    <a:lumMod val="50000"/>
                  </a:schemeClr>
                </a:solidFill>
                <a:cs typeface="B Davat" pitchFamily="2" charset="-78"/>
              </a:rPr>
              <a:t>گزارش</a:t>
            </a:r>
          </a:p>
          <a:p>
            <a:pPr algn="justLow" rtl="1"/>
            <a:r>
              <a:rPr lang="ar-SA" sz="1350" dirty="0">
                <a:cs typeface="B Zar" pitchFamily="2" charset="-78"/>
              </a:rPr>
              <a:t>افزايش يكباره جمعيت در دهه 60، مشكلات زيادي را براي كشور در مقاطع مختلف به وجود آورده است. بحران كمبود شير خشك در دهه اول انقلاب، مدارس چند شيفته در دهه هاي بعدي، مساله كنكور و اكنون اشتغال. با ورود اين بخش از جمعيت به دوران ميان سالي و سالمندي نیز، مي بايست منتظر مشكلات جديدي بود. در همين رابطه، رئيس مركز آمار ايران، موضوع سالمندان را چالش جدي جمعيتي در 30 سال آينده مي داند.</a:t>
            </a:r>
            <a:endParaRPr lang="en-US" sz="1350" dirty="0">
              <a:cs typeface="B Zar" pitchFamily="2" charset="-78"/>
            </a:endParaRPr>
          </a:p>
          <a:p>
            <a:pPr algn="justLow" rtl="1"/>
            <a:r>
              <a:rPr lang="ar-SA" sz="1350" dirty="0">
                <a:cs typeface="B Zar" pitchFamily="2" charset="-78"/>
              </a:rPr>
              <a:t>گزارش پیش رو ضمن بررسی سیاست های کنترل جمعیت در دهه 60، به راهکارهای کارشناسان برای افزایش جمعیت می پردازد.</a:t>
            </a:r>
            <a:endParaRPr lang="en-US" sz="1350" dirty="0">
              <a:cs typeface="B Zar" pitchFamily="2" charset="-78"/>
            </a:endParaRPr>
          </a:p>
          <a:p>
            <a:pPr algn="justLow" rtl="1"/>
            <a:r>
              <a:rPr lang="ar-SA" sz="1350" dirty="0">
                <a:cs typeface="B Zar" pitchFamily="2" charset="-78"/>
              </a:rPr>
              <a:t>بخشهایی از صحبتهای رئیس مرکز آمار ایران در خصوص هرم سنی کشور بر اساس سرشماری سال 90 که به شکل دو مستطیل زرد رنگ در نظر گرفته شده و همچنین اشاره به خطراتی که متوجه عدم فرزندآوری دهه شصتی ها می باشد، بخشی از این گزارش را به خود اختصاص داده است.در این گزارش دکتر محمد جلال عباسی شوازی جمعیت شناس و استاد دانشگاه، حل بحران تاخیر در ازدواج و فرزندآوری، با استفاده از ظرفیت پنجره جمعیتی را مورد تاکید قرار می دهد و توضیحاتی در این زمینه ارائه می کند.</a:t>
            </a:r>
            <a:endParaRPr lang="en-US" sz="1350" dirty="0">
              <a:cs typeface="B Zar" pitchFamily="2" charset="-78"/>
            </a:endParaRPr>
          </a:p>
          <a:p>
            <a:pPr algn="justLow" rtl="1"/>
            <a:r>
              <a:rPr lang="ar-SA" sz="1350" dirty="0">
                <a:cs typeface="B Zar" pitchFamily="2" charset="-78"/>
              </a:rPr>
              <a:t>خلیل علی محمد زاده عضو شورای راهبردی آمار و اطلاعات جمعیتی نیز، ضمن اشاره به اهمیت کیفیت در فزند آوری، به تشریح جزئیات این امر می پردازد.دکتر مرندی نماینده مردم تهران در مجلس نیز، ضمن ارائه راهکارهایی به خانواده ها برای افزایش نرخ ازدواج و افزایش جمعیت، به برخی مشکلات فرهنگی و برداشتهای غلط خانواده ها در این زمینه اشاره می کند.</a:t>
            </a:r>
            <a:endParaRPr lang="en-US" sz="1350" dirty="0">
              <a:cs typeface="B Zar" pitchFamily="2" charset="-78"/>
            </a:endParaRPr>
          </a:p>
        </p:txBody>
      </p:sp>
    </p:spTree>
    <p:extLst>
      <p:ext uri="{BB962C8B-B14F-4D97-AF65-F5344CB8AC3E}">
        <p14:creationId xmlns:p14="http://schemas.microsoft.com/office/powerpoint/2010/main" val="935739135"/>
      </p:ext>
    </p:extLst>
  </p:cSld>
  <p:clrMapOvr>
    <a:masterClrMapping/>
  </p:clrMapOvr>
  <p:transition spd="slow" advTm="45000">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44591" y="1726704"/>
            <a:ext cx="6429420" cy="3385542"/>
          </a:xfrm>
          <a:prstGeom prst="rect">
            <a:avLst/>
          </a:prstGeom>
          <a:noFill/>
        </p:spPr>
        <p:txBody>
          <a:bodyPr wrap="square" rtlCol="0">
            <a:spAutoFit/>
          </a:bodyPr>
          <a:lstStyle/>
          <a:p>
            <a:pPr algn="justLow" rtl="1"/>
            <a:r>
              <a:rPr lang="fa-IR" sz="2000" dirty="0" smtClean="0">
                <a:solidFill>
                  <a:schemeClr val="tx2">
                    <a:lumMod val="75000"/>
                  </a:schemeClr>
                </a:solidFill>
                <a:cs typeface="B Titr" pitchFamily="2" charset="-78"/>
              </a:rPr>
              <a:t>زوایای </a:t>
            </a:r>
            <a:r>
              <a:rPr lang="fa-IR" sz="2000" dirty="0">
                <a:solidFill>
                  <a:schemeClr val="tx2">
                    <a:lumMod val="75000"/>
                  </a:schemeClr>
                </a:solidFill>
                <a:cs typeface="B Titr" pitchFamily="2" charset="-78"/>
              </a:rPr>
              <a:t>پنهان سیاست کنترل جمعیت در کشور/ کنترل جمعیت؛ سیاستی تحمیلی به مراجع و </a:t>
            </a:r>
            <a:r>
              <a:rPr lang="fa-IR" sz="2000" dirty="0">
                <a:solidFill>
                  <a:schemeClr val="tx2">
                    <a:lumMod val="75000"/>
                  </a:schemeClr>
                </a:solidFill>
                <a:cs typeface="B Titr" pitchFamily="2" charset="-78"/>
              </a:rPr>
              <a:t>مردم</a:t>
            </a:r>
          </a:p>
          <a:p>
            <a:pPr algn="just" rtl="1"/>
            <a:r>
              <a:rPr lang="fa-IR" sz="2000" dirty="0" smtClean="0">
                <a:solidFill>
                  <a:schemeClr val="accent2">
                    <a:lumMod val="50000"/>
                  </a:schemeClr>
                </a:solidFill>
                <a:cs typeface="B Davat" pitchFamily="2" charset="-78"/>
              </a:rPr>
              <a:t>گزارش</a:t>
            </a:r>
          </a:p>
          <a:p>
            <a:pPr algn="justLow" rtl="1"/>
            <a:r>
              <a:rPr lang="ar-SA" sz="1400" dirty="0">
                <a:cs typeface="B Zar" pitchFamily="2" charset="-78"/>
              </a:rPr>
              <a:t>برنامه‌هاي تنظيم خانواده در مفهوم اخص، در سطح جهان قدمتي حدود </a:t>
            </a:r>
            <a:r>
              <a:rPr lang="en-US" sz="1400" dirty="0">
                <a:cs typeface="B Zar" pitchFamily="2" charset="-78"/>
              </a:rPr>
              <a:t>50 </a:t>
            </a:r>
            <a:r>
              <a:rPr lang="ar-SA" sz="1400" dirty="0">
                <a:cs typeface="B Zar" pitchFamily="2" charset="-78"/>
              </a:rPr>
              <a:t>سال دارد و امروزه حدود 85 درصد از كشورهاي جهان سوم از خدمات تنظيم خانواده حمايت مي‌كنند. در ايران نیز، قبل از انقلاب اين سياست به عنوان پايه توسعه؛ مد نظر برنامه ريزان بود. سیاست های تنظیم خانواده در زمان پهلوی دوم و از سال 1337، به صورت غیرمتمرکز، اجرا می شد</a:t>
            </a:r>
            <a:r>
              <a:rPr lang="en-US" sz="1400" dirty="0">
                <a:cs typeface="B Zar" pitchFamily="2" charset="-78"/>
              </a:rPr>
              <a:t>.</a:t>
            </a:r>
          </a:p>
          <a:p>
            <a:pPr algn="justLow" rtl="1"/>
            <a:r>
              <a:rPr lang="ar-SA" sz="1400" dirty="0">
                <a:cs typeface="B Zar" pitchFamily="2" charset="-78"/>
              </a:rPr>
              <a:t>گزارش پیش رو به بررسی روند کنترل جمعیت در ایران می پردازد و به تاریخچه آن در کشور اشاره می کند</a:t>
            </a:r>
            <a:r>
              <a:rPr lang="en-US" sz="1400" dirty="0">
                <a:cs typeface="B Zar" pitchFamily="2" charset="-78"/>
              </a:rPr>
              <a:t>.</a:t>
            </a:r>
          </a:p>
          <a:p>
            <a:pPr algn="justLow" rtl="1"/>
            <a:r>
              <a:rPr lang="ar-SA" sz="1400" dirty="0">
                <a:cs typeface="B Zar" pitchFamily="2" charset="-78"/>
              </a:rPr>
              <a:t>نگارنده با اشاره به تبلیغات رسمی حول نقض کنترل جمعیت به دلیل استعماری دانستن آن، به دلایل شکل گیری مجدد سیاست های کنترل جمعیت در ایران می پردازد</a:t>
            </a:r>
            <a:r>
              <a:rPr lang="en-US" sz="1400" dirty="0">
                <a:cs typeface="B Zar" pitchFamily="2" charset="-78"/>
              </a:rPr>
              <a:t>.</a:t>
            </a:r>
          </a:p>
          <a:p>
            <a:pPr algn="justLow" rtl="1"/>
            <a:r>
              <a:rPr lang="ar-SA" sz="1400" dirty="0">
                <a:cs typeface="B Zar" pitchFamily="2" charset="-78"/>
              </a:rPr>
              <a:t>تشریح روند تصویب سیاست کنترل جمعیت در سال 1367 و نقش رسانه ها در تعدیل جمعیت، از دیگر بخشهای گرارش پیش روست</a:t>
            </a:r>
            <a:r>
              <a:rPr lang="en-US" sz="1400" dirty="0">
                <a:cs typeface="B Zar" pitchFamily="2" charset="-78"/>
              </a:rPr>
              <a:t>.</a:t>
            </a:r>
          </a:p>
          <a:p>
            <a:pPr algn="justLow" rtl="1"/>
            <a:r>
              <a:rPr lang="ar-SA" sz="1400" dirty="0">
                <a:cs typeface="B Zar" pitchFamily="2" charset="-78"/>
              </a:rPr>
              <a:t>فعالیت های صورت گرفته در راستای بحث کنترل جمعیت در کشور و بیان مصادیقی عجیب در این زمینه، از جمله: توزیع مجانی قرص های ضد بارداری در روستاهایی بود، که بعضا از داشتن آب وبرق و داروهای ضروری محروم بودند</a:t>
            </a:r>
            <a:r>
              <a:rPr lang="en-US" sz="1400" dirty="0" smtClean="0">
                <a:cs typeface="B Zar" pitchFamily="2" charset="-78"/>
              </a:rPr>
              <a:t>.</a:t>
            </a:r>
            <a:endParaRPr lang="en-US" sz="1400" dirty="0">
              <a:cs typeface="B Zar" pitchFamily="2" charset="-78"/>
            </a:endParaRPr>
          </a:p>
        </p:txBody>
      </p:sp>
    </p:spTree>
    <p:extLst>
      <p:ext uri="{BB962C8B-B14F-4D97-AF65-F5344CB8AC3E}">
        <p14:creationId xmlns:p14="http://schemas.microsoft.com/office/powerpoint/2010/main" val="2837725623"/>
      </p:ext>
    </p:extLst>
  </p:cSld>
  <p:clrMapOvr>
    <a:masterClrMapping/>
  </p:clrMapOvr>
  <p:transition spd="slow" advTm="45000">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titled folder\BES1.jpg"/>
          <p:cNvPicPr>
            <a:picLocks noChangeAspect="1" noChangeArrowheads="1"/>
          </p:cNvPicPr>
          <p:nvPr/>
        </p:nvPicPr>
        <p:blipFill>
          <a:blip r:embed="rId2" cstate="print"/>
          <a:srcRect/>
          <a:stretch>
            <a:fillRect/>
          </a:stretch>
        </p:blipFill>
        <p:spPr bwMode="auto">
          <a:xfrm>
            <a:off x="0" y="0"/>
            <a:ext cx="9180513" cy="6838950"/>
          </a:xfrm>
          <a:prstGeom prst="rect">
            <a:avLst/>
          </a:prstGeom>
          <a:noFill/>
        </p:spPr>
      </p:pic>
      <p:sp>
        <p:nvSpPr>
          <p:cNvPr id="5" name="TextBox 4"/>
          <p:cNvSpPr txBox="1"/>
          <p:nvPr/>
        </p:nvSpPr>
        <p:spPr>
          <a:xfrm>
            <a:off x="1344591" y="1726704"/>
            <a:ext cx="6429420" cy="3385542"/>
          </a:xfrm>
          <a:prstGeom prst="rect">
            <a:avLst/>
          </a:prstGeom>
          <a:noFill/>
        </p:spPr>
        <p:txBody>
          <a:bodyPr wrap="square" rtlCol="0">
            <a:spAutoFit/>
          </a:bodyPr>
          <a:lstStyle/>
          <a:p>
            <a:pPr algn="justLow" rtl="1"/>
            <a:r>
              <a:rPr lang="fa-IR" sz="2000" dirty="0" smtClean="0">
                <a:solidFill>
                  <a:schemeClr val="tx2">
                    <a:lumMod val="75000"/>
                  </a:schemeClr>
                </a:solidFill>
                <a:cs typeface="B Titr" pitchFamily="2" charset="-78"/>
              </a:rPr>
              <a:t>ناهنجاری‌های </a:t>
            </a:r>
            <a:r>
              <a:rPr lang="fa-IR" sz="2000" dirty="0">
                <a:solidFill>
                  <a:schemeClr val="tx2">
                    <a:lumMod val="75000"/>
                  </a:schemeClr>
                </a:solidFill>
                <a:cs typeface="B Titr" pitchFamily="2" charset="-78"/>
              </a:rPr>
              <a:t>جنسی و کاهش جمعیت/ وقتی تهاجم فرهنگی، ثبات خانواده را نشانه می‌گیرد</a:t>
            </a:r>
            <a:r>
              <a:rPr lang="fa-IR" sz="2000" dirty="0" smtClean="0">
                <a:solidFill>
                  <a:schemeClr val="tx2">
                    <a:lumMod val="75000"/>
                  </a:schemeClr>
                </a:solidFill>
                <a:cs typeface="B Titr" pitchFamily="2" charset="-78"/>
              </a:rPr>
              <a:t>!</a:t>
            </a:r>
          </a:p>
          <a:p>
            <a:pPr algn="justLow" rtl="1"/>
            <a:r>
              <a:rPr lang="fa-IR" sz="2000" b="1" dirty="0">
                <a:solidFill>
                  <a:schemeClr val="accent2">
                    <a:lumMod val="50000"/>
                  </a:schemeClr>
                </a:solidFill>
                <a:cs typeface="B Davat" pitchFamily="2" charset="-78"/>
              </a:rPr>
              <a:t>مصاحبه با  عباس معلمی قائم مقام اسبق مرکز پژوهش های اسلامی صدا و </a:t>
            </a:r>
            <a:r>
              <a:rPr lang="fa-IR" sz="2000" b="1" dirty="0" smtClean="0">
                <a:solidFill>
                  <a:schemeClr val="accent2">
                    <a:lumMod val="50000"/>
                  </a:schemeClr>
                </a:solidFill>
                <a:cs typeface="B Davat" pitchFamily="2" charset="-78"/>
              </a:rPr>
              <a:t>سیما</a:t>
            </a:r>
          </a:p>
          <a:p>
            <a:pPr algn="justLow" rtl="1"/>
            <a:r>
              <a:rPr lang="ar-SA" sz="1400" dirty="0">
                <a:cs typeface="B Zar" pitchFamily="2" charset="-78"/>
              </a:rPr>
              <a:t>علیرغم اهمیت فرهنگی و سنتی ازدواج در جامعه ایرانی، در سالهای اخیر شاهد هستیم سن ازدواج در کشورمان افزایش داشته است. همچنین میزان تجرد قطعی و میزان طلاق، به خصوص در شهرهای بزرگ و صنعتی روبه افزایش است و به تبع آن، با عدم فرزندآوری زوجین و کاهش جمعیت مواجه هستیم. کارشناسان معتقدند</a:t>
            </a:r>
            <a:r>
              <a:rPr lang="en-US" sz="1400" dirty="0">
                <a:cs typeface="B Zar" pitchFamily="2" charset="-78"/>
              </a:rPr>
              <a:t>: </a:t>
            </a:r>
            <a:r>
              <a:rPr lang="ar-SA" sz="1400" dirty="0">
                <a:cs typeface="B Zar" pitchFamily="2" charset="-78"/>
              </a:rPr>
              <a:t>علت این موضوع باید در حیطه معاشرتهای قبل از ازدواج با جنس مخالف جستجو کرد؛‌ چراکه پذیرش این روابط می تواند به عنوان جایگزین ازدواج در بین جوانان تبدیل شود و زنگ خطر جدیدی را برای کشورمان به صدا درآورد</a:t>
            </a:r>
            <a:r>
              <a:rPr lang="en-US" sz="1400" dirty="0">
                <a:cs typeface="B Zar" pitchFamily="2" charset="-78"/>
              </a:rPr>
              <a:t>.</a:t>
            </a:r>
          </a:p>
          <a:p>
            <a:pPr algn="justLow" rtl="1"/>
            <a:r>
              <a:rPr lang="ar-SA" sz="1400" dirty="0">
                <a:cs typeface="B Zar" pitchFamily="2" charset="-78"/>
              </a:rPr>
              <a:t>برهمین اساس در گفت وگویی با دکتر عباس معلمی قائم مقام اسبق مرکز پژوهش های اسلامی صدا و سیما که پژوهشی را در رابطه با کاهش جمعیت انجام داده، به بررسی دلایل تغییر این الگو می پردازد و به تبعات تحریک و اشباع جنسی در جامعه اشاره می کند</a:t>
            </a:r>
            <a:r>
              <a:rPr lang="en-US" sz="1400" dirty="0">
                <a:cs typeface="B Zar" pitchFamily="2" charset="-78"/>
              </a:rPr>
              <a:t>.</a:t>
            </a:r>
          </a:p>
          <a:p>
            <a:pPr algn="justLow" rtl="1"/>
            <a:r>
              <a:rPr lang="ar-SA" sz="1400" dirty="0">
                <a:cs typeface="B Zar" pitchFamily="2" charset="-78"/>
              </a:rPr>
              <a:t>وی به دلایل بروز ناهنجاری جنسی در جامعه سخن می گوید و به نقد بروز جذابیت جنسی در جامعه می پردازد</a:t>
            </a:r>
            <a:r>
              <a:rPr lang="en-US" sz="1400" dirty="0">
                <a:cs typeface="B Zar" pitchFamily="2" charset="-78"/>
              </a:rPr>
              <a:t>.</a:t>
            </a:r>
          </a:p>
          <a:p>
            <a:pPr algn="justLow" rtl="1"/>
            <a:r>
              <a:rPr lang="ar-SA" sz="1400" dirty="0">
                <a:cs typeface="B Zar" pitchFamily="2" charset="-78"/>
              </a:rPr>
              <a:t>زمینه ها و دلایل تردید در انتخاب شریک زندگی، تاخیر در ازدواج و فرزندآوری و همچنین ارائه راهکارهایی برای حرکت به سمت ازدواج آسان، از دیگر بخشهای مصاحبه پیش روست</a:t>
            </a:r>
            <a:r>
              <a:rPr lang="en-US" sz="1400" dirty="0">
                <a:cs typeface="B Zar" pitchFamily="2" charset="-78"/>
              </a:rPr>
              <a:t>.</a:t>
            </a:r>
          </a:p>
        </p:txBody>
      </p:sp>
    </p:spTree>
    <p:extLst>
      <p:ext uri="{BB962C8B-B14F-4D97-AF65-F5344CB8AC3E}">
        <p14:creationId xmlns:p14="http://schemas.microsoft.com/office/powerpoint/2010/main" val="2717977520"/>
      </p:ext>
    </p:extLst>
  </p:cSld>
  <p:clrMapOvr>
    <a:masterClrMapping/>
  </p:clrMapOvr>
  <p:transition spd="slow" advTm="45000">
    <p:fade thruBlk="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2489</TotalTime>
  <Words>3404</Words>
  <Application>Microsoft Office PowerPoint</Application>
  <PresentationFormat>On-screen Show (4:3)</PresentationFormat>
  <Paragraphs>149</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reza</dc:creator>
  <cp:lastModifiedBy>ehsan azizi</cp:lastModifiedBy>
  <cp:revision>295</cp:revision>
  <dcterms:created xsi:type="dcterms:W3CDTF">2012-02-13T07:57:07Z</dcterms:created>
  <dcterms:modified xsi:type="dcterms:W3CDTF">2014-02-20T12:06:03Z</dcterms:modified>
</cp:coreProperties>
</file>