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handoutMasterIdLst>
    <p:handoutMasterId r:id="rId25"/>
  </p:handoutMasterIdLst>
  <p:sldIdLst>
    <p:sldId id="473" r:id="rId2"/>
    <p:sldId id="440" r:id="rId3"/>
    <p:sldId id="488" r:id="rId4"/>
    <p:sldId id="505" r:id="rId5"/>
    <p:sldId id="498" r:id="rId6"/>
    <p:sldId id="497" r:id="rId7"/>
    <p:sldId id="499" r:id="rId8"/>
    <p:sldId id="504" r:id="rId9"/>
    <p:sldId id="507" r:id="rId10"/>
    <p:sldId id="508" r:id="rId11"/>
    <p:sldId id="519" r:id="rId12"/>
    <p:sldId id="518" r:id="rId13"/>
    <p:sldId id="517" r:id="rId14"/>
    <p:sldId id="516" r:id="rId15"/>
    <p:sldId id="515" r:id="rId16"/>
    <p:sldId id="514" r:id="rId17"/>
    <p:sldId id="513" r:id="rId18"/>
    <p:sldId id="512" r:id="rId19"/>
    <p:sldId id="511" r:id="rId20"/>
    <p:sldId id="510" r:id="rId21"/>
    <p:sldId id="509" r:id="rId22"/>
    <p:sldId id="52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2F"/>
    <a:srgbClr val="E1FFFF"/>
    <a:srgbClr val="E8F4F8"/>
    <a:srgbClr val="EDF6F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50" autoAdjust="0"/>
  </p:normalViewPr>
  <p:slideViewPr>
    <p:cSldViewPr>
      <p:cViewPr>
        <p:scale>
          <a:sx n="60" d="100"/>
          <a:sy n="60" d="100"/>
        </p:scale>
        <p:origin x="-165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5" d="100"/>
          <a:sy n="35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C719775-9C1F-43DD-BF68-C8C08B8B4AF0}" type="datetimeFigureOut">
              <a:rPr lang="fa-IR" smtClean="0"/>
              <a:pPr/>
              <a:t>09/29/1435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B6E1F6-457D-4E1C-A422-7437B52A3F9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46274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799ED-EE28-4E02-B39C-8BCCF4A5BBF0}" type="datetimeFigureOut">
              <a:rPr lang="en-US" smtClean="0"/>
              <a:pPr/>
              <a:t>7/26/2014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E3290-4690-421E-9D63-061C5A07FD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55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E8292-0520-4A11-9E21-E290E306BEE0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A1D2-CE3B-49ED-AC24-0A6C0FE0CBEC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EB7D1-8DB0-429B-A985-58A1E6E47D30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F6C3-A9D8-42D7-B816-7C0B5D4CB5F6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B1E-FB08-4D97-8345-3DF4FEC15AE2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A45C2-261A-4421-8F26-88B771C14DF5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D3998-F0EC-4F71-B5EB-591D2EB0D34D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6E69A-17E3-4CC0-8961-1F176398748D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655D-6C80-4F00-9FD4-620C99AF2936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BE5B-A6C8-4DA9-ADC4-4F48DA000490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8ABF-01CD-43A9-940C-21061B946C8F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77B8A43-775E-4E22-AEE9-81C23FD25642}" type="datetime1">
              <a:rPr lang="en-US" smtClean="0"/>
              <a:pPr/>
              <a:t>7/26/2014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403A72F-1100-4E64-BAB1-D85BD1593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214422"/>
            <a:ext cx="8186766" cy="2643206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C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a-IR" dirty="0" smtClean="0">
                <a:solidFill>
                  <a:srgbClr val="002060"/>
                </a:solidFill>
                <a:cs typeface="B Titr" pitchFamily="2" charset="-78"/>
              </a:rPr>
              <a:t>مسئولیتهای وزارت بهداشت در ارتقاء سلامت باروری </a:t>
            </a:r>
            <a:endParaRPr lang="en-US" dirty="0">
              <a:solidFill>
                <a:srgbClr val="002060"/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98939">
            <a:off x="7183358" y="298441"/>
            <a:ext cx="1658781" cy="1077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3848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354390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210300"/>
            <a:ext cx="457200" cy="457200"/>
          </a:xfrm>
        </p:spPr>
        <p:txBody>
          <a:bodyPr/>
          <a:lstStyle/>
          <a:p>
            <a:fld id="{4403A72F-1100-4E64-BAB1-D85BD15939D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68044" y="2071678"/>
            <a:ext cx="3933852" cy="4062422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توليد سلول تخم 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مؤثر بر سيستم عصبي 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تنظيم عملكرد غدد توليدمثل 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توليد هورمون هاي مردانه </a:t>
            </a:r>
            <a:endParaRPr lang="en-US" dirty="0" smtClean="0">
              <a:cs typeface="B Titr" pitchFamily="2" charset="-78"/>
            </a:endParaRPr>
          </a:p>
          <a:p>
            <a:pPr algn="r">
              <a:lnSpc>
                <a:spcPct val="110000"/>
              </a:lnSpc>
            </a:pPr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806696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Titr" pitchFamily="2" charset="-78"/>
              </a:rPr>
              <a:t>- اسفناج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تخم مرغ 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زردآلو 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سيب زميني 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هويچ </a:t>
            </a:r>
            <a:endParaRPr lang="en-US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1134" y="214313"/>
            <a:ext cx="4071937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Mehr" charset="-78"/>
              </a:rPr>
              <a:t>ويتامين</a:t>
            </a:r>
            <a:r>
              <a:rPr kumimoji="0" lang="fa-IR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Mehr" charset="-78"/>
              </a:rPr>
              <a:t>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Mehr" charset="-78"/>
              </a:rPr>
              <a:t>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11118" y="214290"/>
            <a:ext cx="4071966" cy="857256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bIns="91440" anchor="b" anchorCtr="0">
            <a:noAutofit/>
          </a:bodyPr>
          <a:lstStyle/>
          <a:p>
            <a:pPr marL="0" marR="0" lvl="0" indent="0" algn="ctr" defTabSz="914400" rtl="1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  <a:t/>
            </a:r>
            <a:b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  <a:t/>
            </a:r>
            <a:b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  <a:t/>
            </a:r>
            <a:b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  <a:t/>
            </a:r>
            <a:b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B Titr" pitchFamily="2" charset="-78"/>
              </a:rPr>
              <a:t>ویتامین  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cs typeface="B Titr" pitchFamily="2" charset="-78"/>
              </a:rPr>
              <a:t> A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>
              <a:buFont typeface="Arial" pitchFamily="34" charset="0"/>
              <a:buChar char="•"/>
            </a:pP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>
              <a:buFont typeface="Arial" pitchFamily="34" charset="0"/>
              <a:buChar char="•"/>
            </a:pPr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>
              <a:buFont typeface="Arial" pitchFamily="34" charset="0"/>
              <a:buChar char="•"/>
            </a:pPr>
            <a:fld id="{4403A72F-1100-4E64-BAB1-D85BD15939DA}" type="slidenum">
              <a:rPr lang="en-US" sz="2400" smtClean="0">
                <a:cs typeface="B Titr" pitchFamily="2" charset="-78"/>
              </a:rPr>
              <a:pPr algn="r" rtl="1">
                <a:buFont typeface="Arial" pitchFamily="34" charset="0"/>
                <a:buChar char="•"/>
              </a:pPr>
              <a:t>11</a:t>
            </a:fld>
            <a:endParaRPr lang="en-US" sz="2400">
              <a:cs typeface="B Titr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3933852" cy="4062422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سيستم ايمني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افزايش تعداد اسپرم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در سنتز انسولين + ساخت پروتئين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مؤثر بر عملكرد اندام هاي توليد مثل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توليد سلول تخم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مؤثر بر رشد بلوغ جنسي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endParaRPr lang="en-US" sz="2400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lnSpc>
                <a:spcPct val="110000"/>
              </a:lnSpc>
            </a:pPr>
            <a:r>
              <a:rPr lang="fa-IR" sz="2400" dirty="0" smtClean="0">
                <a:cs typeface="B Titr" pitchFamily="2" charset="-78"/>
              </a:rPr>
              <a:t>- سبزيجات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sz="2400" dirty="0" smtClean="0">
                <a:cs typeface="B Titr" pitchFamily="2" charset="-78"/>
              </a:rPr>
              <a:t>- تخم مرغ- گوشت قرمز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sz="2400" dirty="0" smtClean="0">
                <a:cs typeface="B Titr" pitchFamily="2" charset="-78"/>
              </a:rPr>
              <a:t>- گوشت ماكيان (پرندگان، مرغ، ماهي)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sz="2400" dirty="0" smtClean="0">
                <a:cs typeface="B Titr" pitchFamily="2" charset="-78"/>
              </a:rPr>
              <a:t>- شير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sz="2400" dirty="0" smtClean="0">
                <a:cs typeface="B Titr" pitchFamily="2" charset="-78"/>
              </a:rPr>
              <a:t>- سيب زميني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endParaRPr lang="en-US" sz="2400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>
              <a:buFont typeface="Arial" pitchFamily="34" charset="0"/>
              <a:buChar char="•"/>
            </a:pPr>
            <a:r>
              <a:rPr lang="fa-IR" sz="2400" b="1" dirty="0" smtClean="0">
                <a:cs typeface="B Titr" pitchFamily="2" charset="-78"/>
              </a:rPr>
              <a:t/>
            </a:r>
            <a:br>
              <a:rPr lang="fa-IR" sz="2400" b="1" dirty="0" smtClean="0">
                <a:cs typeface="B Titr" pitchFamily="2" charset="-78"/>
              </a:rPr>
            </a:br>
            <a:r>
              <a:rPr lang="fa-IR" sz="2400" b="1" dirty="0" smtClean="0">
                <a:cs typeface="B Titr" pitchFamily="2" charset="-78"/>
              </a:rPr>
              <a:t/>
            </a:r>
            <a:br>
              <a:rPr lang="fa-IR" sz="2400" b="1" dirty="0" smtClean="0">
                <a:cs typeface="B Titr" pitchFamily="2" charset="-78"/>
              </a:rPr>
            </a:br>
            <a:r>
              <a:rPr lang="fa-IR" sz="2400" b="1" dirty="0" smtClean="0">
                <a:cs typeface="B Titr" pitchFamily="2" charset="-78"/>
              </a:rPr>
              <a:t/>
            </a:r>
            <a:br>
              <a:rPr lang="fa-IR" sz="2400" b="1" dirty="0" smtClean="0">
                <a:cs typeface="B Titr" pitchFamily="2" charset="-78"/>
              </a:rPr>
            </a:br>
            <a:r>
              <a:rPr lang="fa-IR" sz="2400" b="1" dirty="0" smtClean="0">
                <a:cs typeface="B Titr" pitchFamily="2" charset="-78"/>
              </a:rPr>
              <a:t/>
            </a:r>
            <a:br>
              <a:rPr lang="fa-IR" sz="2400" b="1" dirty="0" smtClean="0">
                <a:cs typeface="B Titr" pitchFamily="2" charset="-78"/>
              </a:rPr>
            </a:br>
            <a:r>
              <a:rPr lang="en-GB" sz="2400" b="1" dirty="0" smtClean="0">
                <a:cs typeface="B Titr" pitchFamily="2" charset="-78"/>
              </a:rPr>
              <a:t/>
            </a:r>
            <a:br>
              <a:rPr lang="en-GB" sz="2400" b="1" dirty="0" smtClean="0">
                <a:cs typeface="B Titr" pitchFamily="2" charset="-78"/>
              </a:rPr>
            </a:br>
            <a:r>
              <a:rPr lang="fa-IR" sz="2400" b="1" dirty="0" smtClean="0">
                <a:cs typeface="B Titr" pitchFamily="2" charset="-78"/>
              </a:rPr>
              <a:t>ماده </a:t>
            </a:r>
            <a:r>
              <a:rPr lang="fa-IR" sz="2400" b="1" dirty="0" err="1" smtClean="0">
                <a:cs typeface="B Titr" pitchFamily="2" charset="-78"/>
              </a:rPr>
              <a:t>معدني</a:t>
            </a:r>
            <a:r>
              <a:rPr lang="fa-IR" sz="2400" b="1" dirty="0" smtClean="0">
                <a:cs typeface="B Titr" pitchFamily="2" charset="-78"/>
              </a:rPr>
              <a:t>- </a:t>
            </a:r>
            <a:r>
              <a:rPr lang="fa-IR" sz="2400" b="1" dirty="0" err="1" smtClean="0">
                <a:cs typeface="B Titr" pitchFamily="2" charset="-78"/>
              </a:rPr>
              <a:t>روي</a:t>
            </a:r>
            <a:r>
              <a:rPr lang="fa-IR" sz="2400" b="1" dirty="0" smtClean="0">
                <a:cs typeface="B Titr" pitchFamily="2" charset="-78"/>
              </a:rPr>
              <a:t> </a:t>
            </a:r>
            <a:r>
              <a:rPr lang="en-US" sz="2400" b="1" dirty="0" smtClean="0">
                <a:cs typeface="B Titr" pitchFamily="2" charset="-78"/>
              </a:rPr>
              <a:t>Z</a:t>
            </a:r>
            <a:endParaRPr lang="en-US" sz="24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  <p:pic>
        <p:nvPicPr>
          <p:cNvPr id="9" name="Content Placeholder 6" descr="2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1185854"/>
            <a:ext cx="1447800" cy="10287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3933852" cy="4062422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sz="2400" dirty="0" smtClean="0">
                <a:cs typeface="B Titr" pitchFamily="2" charset="-78"/>
              </a:rPr>
              <a:t>- ساختن سلول هاي خون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متابوليسم انرژي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شركت در واكنش هاي بدن (كوآنزيم)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حمل اكسيژن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endParaRPr lang="en-US" sz="2400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sz="2400" dirty="0" smtClean="0">
                <a:cs typeface="B Titr" pitchFamily="2" charset="-78"/>
              </a:rPr>
              <a:t>- حبوبات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جگر- گوشت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سبزيجات برگي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مغزها و ميوه هاي خشك</a:t>
            </a:r>
            <a:endParaRPr lang="en-US" sz="2400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>آهن </a:t>
            </a:r>
            <a:r>
              <a:rPr lang="en-US" sz="2800" b="1" dirty="0" smtClean="0">
                <a:cs typeface="B Titr" pitchFamily="2" charset="-78"/>
              </a:rPr>
              <a:t>F</a:t>
            </a:r>
            <a:endParaRPr lang="en-US" sz="28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  <p:pic>
        <p:nvPicPr>
          <p:cNvPr id="14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1" y="1428736"/>
            <a:ext cx="1285884" cy="11058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</a:t>
            </a:r>
            <a:r>
              <a:rPr lang="fa-IR" dirty="0" err="1" smtClean="0">
                <a:solidFill>
                  <a:srgbClr val="FF0000"/>
                </a:solidFill>
                <a:cs typeface="B Titr" pitchFamily="2" charset="-78"/>
              </a:rPr>
              <a:t>باردای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3714776" cy="4143404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sz="2400" dirty="0" smtClean="0">
                <a:cs typeface="B Titr" pitchFamily="2" charset="-78"/>
              </a:rPr>
              <a:t>- حمل اكسيژن به اندام‌هاي جنسي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مرتبط با عقيمي در مردان (نقش در تعادل توليد هورمون)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r>
              <a:rPr lang="fa-IR" sz="2400" dirty="0" smtClean="0">
                <a:cs typeface="B Titr" pitchFamily="2" charset="-78"/>
              </a:rPr>
              <a:t>- مؤثر بر بافت هاي توليد مثل</a:t>
            </a:r>
            <a:endParaRPr lang="en-US" sz="2400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643438" y="2071678"/>
            <a:ext cx="4143404" cy="4143404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sz="3100" dirty="0" smtClean="0">
                <a:cs typeface="B Titr" pitchFamily="2" charset="-78"/>
              </a:rPr>
              <a:t>- آجيل تازه</a:t>
            </a:r>
            <a:endParaRPr lang="en-US" sz="3100" dirty="0" smtClean="0">
              <a:cs typeface="B Titr" pitchFamily="2" charset="-78"/>
            </a:endParaRPr>
          </a:p>
          <a:p>
            <a:pPr algn="r" rtl="1"/>
            <a:r>
              <a:rPr lang="fa-IR" sz="3100" dirty="0" smtClean="0">
                <a:cs typeface="B Titr" pitchFamily="2" charset="-78"/>
              </a:rPr>
              <a:t>- انواع دانه هاي روغني (ذرت، زيتون)</a:t>
            </a:r>
            <a:endParaRPr lang="en-US" sz="3100" dirty="0" smtClean="0">
              <a:cs typeface="B Titr" pitchFamily="2" charset="-78"/>
            </a:endParaRPr>
          </a:p>
          <a:p>
            <a:pPr algn="r" rtl="1"/>
            <a:r>
              <a:rPr lang="fa-IR" sz="3100" dirty="0" smtClean="0">
                <a:cs typeface="B Titr" pitchFamily="2" charset="-78"/>
              </a:rPr>
              <a:t>- تخم مرغ</a:t>
            </a:r>
            <a:endParaRPr lang="en-US" sz="3100" dirty="0" smtClean="0">
              <a:cs typeface="B Titr" pitchFamily="2" charset="-78"/>
            </a:endParaRPr>
          </a:p>
          <a:p>
            <a:pPr algn="r" rtl="1"/>
            <a:r>
              <a:rPr lang="fa-IR" sz="3100" dirty="0" smtClean="0">
                <a:cs typeface="B Titr" pitchFamily="2" charset="-78"/>
              </a:rPr>
              <a:t>- غلات- حبوبات</a:t>
            </a:r>
            <a:endParaRPr lang="en-US" sz="3100" dirty="0" smtClean="0">
              <a:cs typeface="B Titr" pitchFamily="2" charset="-78"/>
            </a:endParaRPr>
          </a:p>
          <a:p>
            <a:pPr algn="r" rtl="1"/>
            <a:r>
              <a:rPr lang="fa-IR" sz="3100" dirty="0" smtClean="0">
                <a:cs typeface="B Titr" pitchFamily="2" charset="-78"/>
              </a:rPr>
              <a:t>- برگ تيره سبزي</a:t>
            </a:r>
            <a:endParaRPr lang="en-US" sz="3100" dirty="0" smtClean="0">
              <a:cs typeface="B Titr" pitchFamily="2" charset="-78"/>
            </a:endParaRPr>
          </a:p>
          <a:p>
            <a:pPr algn="r" rtl="1"/>
            <a:r>
              <a:rPr lang="fa-IR" sz="3100" dirty="0" smtClean="0">
                <a:cs typeface="B Titr" pitchFamily="2" charset="-78"/>
              </a:rPr>
              <a:t>- كيوي و انبه</a:t>
            </a:r>
            <a:endParaRPr lang="en-US" sz="3100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71736" y="214290"/>
            <a:ext cx="3857652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err="1" smtClean="0">
                <a:cs typeface="B Titr" pitchFamily="2" charset="-78"/>
              </a:rPr>
              <a:t>ويتامين</a:t>
            </a:r>
            <a:r>
              <a:rPr lang="fa-IR" sz="2800" b="1" dirty="0" smtClean="0">
                <a:cs typeface="B Titr" pitchFamily="2" charset="-78"/>
              </a:rPr>
              <a:t> </a:t>
            </a:r>
            <a:r>
              <a:rPr lang="en-US" sz="2800" b="1" dirty="0" smtClean="0">
                <a:cs typeface="B Titr" pitchFamily="2" charset="-78"/>
              </a:rPr>
              <a:t>E</a:t>
            </a:r>
            <a:endParaRPr lang="en-US" sz="2800" dirty="0">
              <a:cs typeface="B Titr" pitchFamily="2" charset="-78"/>
            </a:endParaRPr>
          </a:p>
        </p:txBody>
      </p:sp>
      <p:pic>
        <p:nvPicPr>
          <p:cNvPr id="9" name="Content Placeholder 6" descr="2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72339">
            <a:off x="7199785" y="457186"/>
            <a:ext cx="1524000" cy="922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83568" y="2060848"/>
            <a:ext cx="3933852" cy="4062422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r" rtl="1">
              <a:lnSpc>
                <a:spcPct val="120000"/>
              </a:lnSpc>
            </a:pPr>
            <a:r>
              <a:rPr lang="fa-IR" dirty="0" smtClean="0">
                <a:cs typeface="B Titr" pitchFamily="2" charset="-78"/>
              </a:rPr>
              <a:t>- ضروري براي باروري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dirty="0" smtClean="0">
                <a:cs typeface="B Titr" pitchFamily="2" charset="-78"/>
              </a:rPr>
              <a:t>- مؤثر بر توليد اسپرم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dirty="0" smtClean="0">
                <a:cs typeface="B Titr" pitchFamily="2" charset="-78"/>
              </a:rPr>
              <a:t>- حركت اسپرم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dirty="0" smtClean="0">
                <a:cs typeface="B Titr" pitchFamily="2" charset="-78"/>
              </a:rPr>
              <a:t>- كمك به جذب آهن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dirty="0" smtClean="0">
                <a:cs typeface="B Titr" pitchFamily="2" charset="-78"/>
              </a:rPr>
              <a:t>- كمك به تشكيل جفت قوي در باروري 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dirty="0" smtClean="0">
                <a:cs typeface="B Titr" pitchFamily="2" charset="-78"/>
              </a:rPr>
              <a:t>- كاهش سقط جنين </a:t>
            </a:r>
            <a:endParaRPr lang="en-US" dirty="0" smtClean="0">
              <a:cs typeface="B Titr" pitchFamily="2" charset="-78"/>
            </a:endParaRPr>
          </a:p>
          <a:p>
            <a:pPr algn="r">
              <a:lnSpc>
                <a:spcPct val="120000"/>
              </a:lnSpc>
            </a:pPr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Titr" pitchFamily="2" charset="-78"/>
              </a:rPr>
              <a:t>- موز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هندوانه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آناناس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اسفناج – بروكلي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سيب زميني</a:t>
            </a:r>
            <a:endParaRPr lang="en-US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err="1" smtClean="0">
                <a:cs typeface="B Titr" pitchFamily="2" charset="-78"/>
              </a:rPr>
              <a:t>ويتامين</a:t>
            </a:r>
            <a:r>
              <a:rPr lang="fa-IR" sz="2800" b="1" dirty="0" smtClean="0">
                <a:cs typeface="B Titr" pitchFamily="2" charset="-78"/>
              </a:rPr>
              <a:t> </a:t>
            </a:r>
            <a:r>
              <a:rPr lang="en-US" sz="2800" b="1" dirty="0" smtClean="0">
                <a:cs typeface="B Titr" pitchFamily="2" charset="-78"/>
              </a:rPr>
              <a:t>C</a:t>
            </a:r>
            <a:endParaRPr lang="en-US" sz="2800" dirty="0">
              <a:cs typeface="B Titr" pitchFamily="2" charset="-78"/>
            </a:endParaRPr>
          </a:p>
        </p:txBody>
      </p:sp>
      <p:pic>
        <p:nvPicPr>
          <p:cNvPr id="10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781079">
            <a:off x="494286" y="5268866"/>
            <a:ext cx="1372913" cy="1333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3933852" cy="3357586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تأثير بر عملكرد اسيد فوليك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در ساخت گلبول قرمز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افزايش ميزان حركت اسپرم ها</a:t>
            </a:r>
            <a:endParaRPr lang="en-US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3286148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Titr" pitchFamily="2" charset="-78"/>
              </a:rPr>
              <a:t>- پنير، ماست، شير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گوشت ماكيان و گوشت قرمز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تخم مرغ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ماهي</a:t>
            </a:r>
            <a:endParaRPr lang="en-US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err="1" smtClean="0">
                <a:cs typeface="B Titr" pitchFamily="2" charset="-78"/>
              </a:rPr>
              <a:t>ويتامين</a:t>
            </a:r>
            <a:r>
              <a:rPr lang="fa-IR" sz="2800" b="1" dirty="0" smtClean="0">
                <a:cs typeface="B Titr" pitchFamily="2" charset="-78"/>
              </a:rPr>
              <a:t> </a:t>
            </a:r>
            <a:r>
              <a:rPr lang="en-US" sz="2800" b="1" dirty="0" smtClean="0">
                <a:cs typeface="B Titr" pitchFamily="2" charset="-78"/>
              </a:rPr>
              <a:t>B12</a:t>
            </a:r>
            <a:endParaRPr lang="en-US" sz="2800" dirty="0"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3933852" cy="2357454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تنظيم توليد هورمون جنسي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ويتامين ضد استرس</a:t>
            </a:r>
            <a:endParaRPr lang="en-US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Titr" pitchFamily="2" charset="-78"/>
              </a:rPr>
              <a:t>- غلات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مرغ، ماهي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شير و پنير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ميوه ها (موز، پرتقال)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تخم مرغ</a:t>
            </a:r>
            <a:endParaRPr lang="en-US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fa-IR" sz="2800" b="1" dirty="0" smtClean="0"/>
              <a:t/>
            </a:r>
            <a:br>
              <a:rPr lang="fa-IR" sz="2800" b="1" dirty="0" smtClean="0"/>
            </a:br>
            <a:r>
              <a:rPr lang="fa-IR" sz="2800" b="1" dirty="0" smtClean="0"/>
              <a:t/>
            </a:r>
            <a:br>
              <a:rPr lang="fa-IR" sz="2800" b="1" dirty="0" smtClean="0"/>
            </a:br>
            <a:r>
              <a:rPr lang="fa-IR" sz="2800" b="1" dirty="0" smtClean="0"/>
              <a:t/>
            </a:r>
            <a:br>
              <a:rPr lang="fa-IR" sz="2800" b="1" dirty="0" smtClean="0"/>
            </a:br>
            <a:r>
              <a:rPr lang="fa-IR" sz="2800" b="1" dirty="0" smtClean="0"/>
              <a:t/>
            </a:r>
            <a:br>
              <a:rPr lang="fa-IR" sz="2800" b="1" dirty="0" smtClean="0"/>
            </a:br>
            <a:r>
              <a:rPr lang="fa-IR" sz="3200" b="1" dirty="0" err="1" smtClean="0">
                <a:cs typeface="B Titr" pitchFamily="2" charset="-78"/>
              </a:rPr>
              <a:t>ويتامين</a:t>
            </a:r>
            <a:r>
              <a:rPr lang="fa-IR" sz="3200" b="1" dirty="0" smtClean="0">
                <a:cs typeface="B Titr" pitchFamily="2" charset="-78"/>
              </a:rPr>
              <a:t> </a:t>
            </a:r>
            <a:r>
              <a:rPr lang="en-US" sz="3200" b="1" dirty="0" smtClean="0">
                <a:cs typeface="B Titr" pitchFamily="2" charset="-78"/>
              </a:rPr>
              <a:t>B5</a:t>
            </a:r>
            <a:endParaRPr lang="en-US" sz="3200" dirty="0">
              <a:cs typeface="B Titr" pitchFamily="2" charset="-78"/>
            </a:endParaRPr>
          </a:p>
        </p:txBody>
      </p:sp>
      <p:pic>
        <p:nvPicPr>
          <p:cNvPr id="10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647346"/>
            <a:ext cx="3714776" cy="1710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3933852" cy="2643206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ضروري براي باروري در بزرگسالان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ضروري براي رشد كودكان</a:t>
            </a:r>
            <a:endParaRPr lang="en-US" dirty="0" smtClean="0">
              <a:cs typeface="B Titr" pitchFamily="2" charset="-78"/>
            </a:endParaRPr>
          </a:p>
          <a:p>
            <a:pPr algn="r" rtl="1"/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گوشت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لبنيات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مغزها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نان سبوس دار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err="1" smtClean="0">
                <a:cs typeface="B Titr" pitchFamily="2" charset="-78"/>
              </a:rPr>
              <a:t>ويتامين</a:t>
            </a:r>
            <a:r>
              <a:rPr lang="fa-IR" sz="2800" b="1" dirty="0" smtClean="0">
                <a:cs typeface="B Titr" pitchFamily="2" charset="-78"/>
              </a:rPr>
              <a:t> </a:t>
            </a:r>
            <a:r>
              <a:rPr lang="en-US" sz="2800" b="1" dirty="0" smtClean="0">
                <a:cs typeface="B Titr" pitchFamily="2" charset="-78"/>
              </a:rPr>
              <a:t>B1</a:t>
            </a:r>
            <a:r>
              <a:rPr lang="fa-IR" sz="2800" b="1" dirty="0" smtClean="0">
                <a:cs typeface="B Titr" pitchFamily="2" charset="-78"/>
              </a:rPr>
              <a:t> (</a:t>
            </a:r>
            <a:r>
              <a:rPr lang="fa-IR" sz="2800" b="1" dirty="0" err="1" smtClean="0">
                <a:cs typeface="B Titr" pitchFamily="2" charset="-78"/>
              </a:rPr>
              <a:t>تيامين</a:t>
            </a:r>
            <a:r>
              <a:rPr lang="fa-IR" sz="2800" b="1" dirty="0" smtClean="0">
                <a:cs typeface="B Titr" pitchFamily="2" charset="-78"/>
              </a:rPr>
              <a:t>)</a:t>
            </a:r>
            <a:endParaRPr lang="en-US" sz="28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  <p:pic>
        <p:nvPicPr>
          <p:cNvPr id="9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1" y="4857760"/>
            <a:ext cx="3429024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214554"/>
            <a:ext cx="3786214" cy="3643338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موجب طبيعي شدن توليد هورمون هاي جنسي (بايد مجزاي از كلسيم مصرف شود)</a:t>
            </a:r>
            <a:endParaRPr lang="en-US" dirty="0" smtClean="0">
              <a:cs typeface="B Titr" pitchFamily="2" charset="-78"/>
            </a:endParaRPr>
          </a:p>
          <a:p>
            <a:pPr algn="r" rtl="1"/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214554"/>
            <a:ext cx="3733800" cy="3643338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سبزيجات (برگ تيره)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لبنيات و شير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غلات كامل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حبوبات</a:t>
            </a:r>
            <a:endParaRPr lang="en-US" dirty="0" smtClean="0">
              <a:cs typeface="B Titr" pitchFamily="2" charset="-78"/>
            </a:endParaRPr>
          </a:p>
          <a:p>
            <a:pPr algn="r" rtl="1"/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43240" y="214290"/>
            <a:ext cx="300039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3200" b="1" dirty="0" err="1" smtClean="0">
                <a:cs typeface="B Titr" pitchFamily="2" charset="-78"/>
              </a:rPr>
              <a:t>منگنز</a:t>
            </a:r>
            <a:endParaRPr lang="en-US" sz="36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4348" y="2071678"/>
            <a:ext cx="3933852" cy="2357454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مورد نياز در تركيبات ژنتيكي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سنتز هموگلوبين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جگر گوساله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سيب زميني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موز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عدس</a:t>
            </a:r>
            <a:endParaRPr lang="en-US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r>
              <a:rPr lang="fa-IR" dirty="0" smtClean="0">
                <a:cs typeface="B Titr" pitchFamily="2" charset="-78"/>
              </a:rPr>
              <a:t>- اسفناج</a:t>
            </a:r>
            <a:endParaRPr lang="en-US" dirty="0" smtClean="0">
              <a:cs typeface="B Titr" pitchFamily="2" charset="-78"/>
            </a:endParaRPr>
          </a:p>
          <a:p>
            <a:pPr algn="r">
              <a:lnSpc>
                <a:spcPct val="110000"/>
              </a:lnSpc>
            </a:pPr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rtl="1"/>
            <a:r>
              <a:rPr lang="fa-IR" sz="2800" b="1" dirty="0" err="1" smtClean="0">
                <a:cs typeface="B Titr" pitchFamily="2" charset="-78"/>
              </a:rPr>
              <a:t>ويتامين</a:t>
            </a:r>
            <a:r>
              <a:rPr lang="fa-IR" sz="2800" b="1" dirty="0" smtClean="0">
                <a:cs typeface="B Titr" pitchFamily="2" charset="-78"/>
              </a:rPr>
              <a:t> </a:t>
            </a:r>
            <a:r>
              <a:rPr lang="en-US" sz="2800" b="1" dirty="0" smtClean="0">
                <a:cs typeface="B Titr" pitchFamily="2" charset="-78"/>
              </a:rPr>
              <a:t>B6 </a:t>
            </a:r>
            <a:r>
              <a:rPr lang="fa-IR" sz="2800" b="1" dirty="0" smtClean="0">
                <a:cs typeface="B Titr" pitchFamily="2" charset="-78"/>
              </a:rPr>
              <a:t>(پيردوكسين)</a:t>
            </a:r>
            <a:endParaRPr lang="en-US" sz="28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  <p:pic>
        <p:nvPicPr>
          <p:cNvPr id="9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4643446"/>
            <a:ext cx="3714775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98BD8AC-6116-4279-9F6C-12FF504CD5F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2" descr="besmellah (3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857232"/>
            <a:ext cx="4877736" cy="535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621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071678"/>
            <a:ext cx="3733800" cy="4062422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زرده تخم مرغ- شير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ماهي آزاد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غلات</a:t>
            </a:r>
            <a:endParaRPr lang="en-US" dirty="0" smtClean="0">
              <a:cs typeface="B Titr" pitchFamily="2" charset="-78"/>
            </a:endParaRPr>
          </a:p>
          <a:p>
            <a:pPr algn="r"/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smtClean="0">
                <a:cs typeface="B Titr" pitchFamily="2" charset="-78"/>
              </a:rPr>
              <a:t/>
            </a:r>
            <a:br>
              <a:rPr lang="fa-IR" sz="2800" b="1" dirty="0" smtClean="0">
                <a:cs typeface="B Titr" pitchFamily="2" charset="-78"/>
              </a:rPr>
            </a:br>
            <a:r>
              <a:rPr lang="fa-IR" sz="2800" b="1" dirty="0" err="1" smtClean="0">
                <a:cs typeface="B Titr" pitchFamily="2" charset="-78"/>
              </a:rPr>
              <a:t>ويتامين</a:t>
            </a:r>
            <a:r>
              <a:rPr lang="fa-IR" sz="2800" b="1" dirty="0" smtClean="0">
                <a:cs typeface="B Titr" pitchFamily="2" charset="-78"/>
              </a:rPr>
              <a:t> </a:t>
            </a:r>
            <a:r>
              <a:rPr lang="en-US" sz="2800" b="1" dirty="0" smtClean="0">
                <a:cs typeface="B Titr" pitchFamily="2" charset="-78"/>
              </a:rPr>
              <a:t>D</a:t>
            </a:r>
            <a:endParaRPr lang="en-US" sz="28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785786" y="2071678"/>
            <a:ext cx="3933852" cy="2500330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a-I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  <a:t>- جذب كلسيم و فسفر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cs typeface="B Titr" pitchFamily="2" charset="-78"/>
            </a:endParaRP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a-I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Titr" pitchFamily="2" charset="-78"/>
              </a:rPr>
              <a:t>- افزايش قدرت باروري در مردان (400 واحد در روز)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cs typeface="B Titr" pitchFamily="2" charset="-78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cs typeface="B Titr" pitchFamily="2" charset="-78"/>
            </a:endParaRPr>
          </a:p>
        </p:txBody>
      </p:sp>
      <p:pic>
        <p:nvPicPr>
          <p:cNvPr id="11" name="Content Placeholder 5" descr="23.bmp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714612" y="4786322"/>
            <a:ext cx="2071702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2" y="1285860"/>
            <a:ext cx="2514592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357298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42910" y="2143116"/>
            <a:ext cx="3933852" cy="2357454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</a:t>
            </a:r>
            <a:r>
              <a:rPr lang="fa-IR" dirty="0" err="1" smtClean="0">
                <a:cs typeface="B Titr" pitchFamily="2" charset="-78"/>
              </a:rPr>
              <a:t>افزايش</a:t>
            </a:r>
            <a:r>
              <a:rPr lang="fa-IR" dirty="0" smtClean="0">
                <a:cs typeface="B Titr" pitchFamily="2" charset="-78"/>
              </a:rPr>
              <a:t> قدرت </a:t>
            </a:r>
            <a:r>
              <a:rPr lang="fa-IR" dirty="0" err="1" smtClean="0">
                <a:cs typeface="B Titr" pitchFamily="2" charset="-78"/>
              </a:rPr>
              <a:t>باروري</a:t>
            </a:r>
            <a:r>
              <a:rPr lang="fa-IR" dirty="0" smtClean="0">
                <a:cs typeface="B Titr" pitchFamily="2" charset="-78"/>
              </a:rPr>
              <a:t> در مردان (1000 </a:t>
            </a:r>
            <a:r>
              <a:rPr lang="fa-IR" dirty="0" err="1" smtClean="0">
                <a:cs typeface="B Titr" pitchFamily="2" charset="-78"/>
              </a:rPr>
              <a:t>ميلي</a:t>
            </a:r>
            <a:r>
              <a:rPr lang="fa-IR" dirty="0" smtClean="0">
                <a:cs typeface="B Titr" pitchFamily="2" charset="-78"/>
              </a:rPr>
              <a:t> گرم در روز + </a:t>
            </a:r>
            <a:r>
              <a:rPr lang="fa-IR" dirty="0" err="1" smtClean="0">
                <a:cs typeface="B Titr" pitchFamily="2" charset="-78"/>
              </a:rPr>
              <a:t>ويتامين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en-US" dirty="0" smtClean="0">
                <a:cs typeface="B Titr" pitchFamily="2" charset="-78"/>
              </a:rPr>
              <a:t>D</a:t>
            </a:r>
            <a:r>
              <a:rPr lang="fa-IR" dirty="0" smtClean="0">
                <a:cs typeface="B Titr" pitchFamily="2" charset="-78"/>
              </a:rPr>
              <a:t>)</a:t>
            </a:r>
            <a:endParaRPr lang="en-US" dirty="0" smtClean="0">
              <a:cs typeface="B Titr" pitchFamily="2" charset="-78"/>
            </a:endParaRPr>
          </a:p>
          <a:p>
            <a:pPr algn="r" rtl="1"/>
            <a:endParaRPr lang="en-US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29190" y="2143116"/>
            <a:ext cx="3733800" cy="2286016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cs typeface="B Titr" pitchFamily="2" charset="-78"/>
              </a:rPr>
              <a:t>- شير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fa-IR" dirty="0" smtClean="0">
                <a:cs typeface="B Titr" pitchFamily="2" charset="-78"/>
              </a:rPr>
              <a:t>- ماست كم چرب</a:t>
            </a:r>
            <a:endParaRPr lang="en-US" dirty="0" smtClean="0">
              <a:cs typeface="B Titr" pitchFamily="2" charset="-78"/>
            </a:endParaRPr>
          </a:p>
          <a:p>
            <a:pPr algn="r" rtl="1"/>
            <a:endParaRPr lang="en-US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3200" b="1" dirty="0" smtClean="0">
                <a:cs typeface="B Titr" pitchFamily="2" charset="-78"/>
              </a:rPr>
              <a:t/>
            </a:r>
            <a:br>
              <a:rPr lang="fa-IR" sz="3200" b="1" dirty="0" smtClean="0">
                <a:cs typeface="B Titr" pitchFamily="2" charset="-78"/>
              </a:rPr>
            </a:br>
            <a:r>
              <a:rPr lang="fa-IR" sz="3200" b="1" dirty="0" smtClean="0">
                <a:cs typeface="B Titr" pitchFamily="2" charset="-78"/>
              </a:rPr>
              <a:t/>
            </a:r>
            <a:br>
              <a:rPr lang="fa-IR" sz="3200" b="1" dirty="0" smtClean="0">
                <a:cs typeface="B Titr" pitchFamily="2" charset="-78"/>
              </a:rPr>
            </a:br>
            <a:r>
              <a:rPr lang="fa-IR" sz="3200" b="1" dirty="0" smtClean="0">
                <a:cs typeface="B Titr" pitchFamily="2" charset="-78"/>
              </a:rPr>
              <a:t/>
            </a:r>
            <a:br>
              <a:rPr lang="fa-IR" sz="3200" b="1" dirty="0" smtClean="0">
                <a:cs typeface="B Titr" pitchFamily="2" charset="-78"/>
              </a:rPr>
            </a:br>
            <a:r>
              <a:rPr lang="fa-IR" sz="3200" b="1" dirty="0" smtClean="0">
                <a:cs typeface="B Titr" pitchFamily="2" charset="-78"/>
              </a:rPr>
              <a:t/>
            </a:r>
            <a:br>
              <a:rPr lang="fa-IR" sz="3200" b="1" dirty="0" smtClean="0">
                <a:cs typeface="B Titr" pitchFamily="2" charset="-78"/>
              </a:rPr>
            </a:br>
            <a:r>
              <a:rPr lang="fa-IR" sz="3200" b="1" dirty="0" err="1" smtClean="0">
                <a:cs typeface="B Titr" pitchFamily="2" charset="-78"/>
              </a:rPr>
              <a:t>كلسيم</a:t>
            </a:r>
            <a:endParaRPr lang="en-US" sz="32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  <p:pic>
        <p:nvPicPr>
          <p:cNvPr id="9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1" y="4643446"/>
            <a:ext cx="4071967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539552" y="1196752"/>
            <a:ext cx="8123438" cy="5400600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0" algn="just" rtl="1"/>
            <a:r>
              <a:rPr lang="fa-IR" dirty="0" smtClean="0">
                <a:cs typeface="B Titr" pitchFamily="2" charset="-78"/>
              </a:rPr>
              <a:t>سايت پارسي طب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سايت نيك صالحي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سايت پزشكان بدون مرز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سايت تبيان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سايت سيمرغ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 سايت حكيم مهر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en-US" dirty="0" smtClean="0">
                <a:cs typeface="B Titr" pitchFamily="2" charset="-78"/>
              </a:rPr>
              <a:t> </a:t>
            </a:r>
            <a:r>
              <a:rPr lang="fa-IR" dirty="0" smtClean="0">
                <a:cs typeface="B Titr" pitchFamily="2" charset="-78"/>
              </a:rPr>
              <a:t>سايت ايران نخاع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سايت سلامت نيوز- 91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پرشين دي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fa-IR" dirty="0" smtClean="0">
                <a:cs typeface="B Titr" pitchFamily="2" charset="-78"/>
              </a:rPr>
              <a:t>سايت صدا و سيماي همدان</a:t>
            </a:r>
            <a:endParaRPr lang="en-US" dirty="0" smtClean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071966" cy="869934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3200" b="1" dirty="0" smtClean="0">
                <a:cs typeface="B Titr" pitchFamily="2" charset="-78"/>
              </a:rPr>
              <a:t>منابع</a:t>
            </a:r>
            <a:endParaRPr lang="en-US" sz="32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 rtl="1"/>
            <a:r>
              <a:rPr lang="fa-IR" sz="2800" dirty="0" err="1" smtClean="0">
                <a:solidFill>
                  <a:srgbClr val="C00000"/>
                </a:solidFill>
                <a:cs typeface="B Titr" pitchFamily="2" charset="-78"/>
              </a:rPr>
              <a:t>ویتامینها</a:t>
            </a:r>
            <a:r>
              <a:rPr lang="fa-IR" sz="2800" dirty="0" smtClean="0">
                <a:solidFill>
                  <a:srgbClr val="C00000"/>
                </a:solidFill>
                <a:cs typeface="B Titr" pitchFamily="2" charset="-78"/>
              </a:rPr>
              <a:t> و مواد مغذی لازم برای باروری</a:t>
            </a:r>
            <a:br>
              <a:rPr lang="fa-IR" sz="2800" dirty="0" smtClean="0">
                <a:solidFill>
                  <a:srgbClr val="C00000"/>
                </a:solidFill>
                <a:cs typeface="B Titr" pitchFamily="2" charset="-78"/>
              </a:rPr>
            </a:br>
            <a:endParaRPr lang="en-US" sz="2800" dirty="0">
              <a:solidFill>
                <a:srgbClr val="C00000"/>
              </a:solidFill>
              <a:cs typeface="B Tit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928802"/>
            <a:ext cx="8072494" cy="4286280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>
              <a:buFont typeface="Arial" pitchFamily="34" charset="0"/>
              <a:buChar char="•"/>
            </a:pPr>
            <a:r>
              <a:rPr lang="fa-IR" dirty="0" smtClean="0">
                <a:cs typeface="B Titr" pitchFamily="2" charset="-78"/>
              </a:rPr>
              <a:t>امروزه به </a:t>
            </a:r>
            <a:r>
              <a:rPr lang="fa-IR" dirty="0" err="1" smtClean="0">
                <a:cs typeface="B Titr" pitchFamily="2" charset="-78"/>
              </a:rPr>
              <a:t>دليل</a:t>
            </a:r>
            <a:r>
              <a:rPr lang="fa-IR" dirty="0" smtClean="0">
                <a:cs typeface="B Titr" pitchFamily="2" charset="-78"/>
              </a:rPr>
              <a:t> مشغله </a:t>
            </a:r>
            <a:r>
              <a:rPr lang="fa-IR" dirty="0" err="1" smtClean="0">
                <a:cs typeface="B Titr" pitchFamily="2" charset="-78"/>
              </a:rPr>
              <a:t>هاي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كاري</a:t>
            </a:r>
            <a:r>
              <a:rPr lang="fa-IR" dirty="0" smtClean="0">
                <a:cs typeface="B Titr" pitchFamily="2" charset="-78"/>
              </a:rPr>
              <a:t>، </a:t>
            </a:r>
            <a:r>
              <a:rPr lang="fa-IR" dirty="0" err="1" smtClean="0">
                <a:cs typeface="B Titr" pitchFamily="2" charset="-78"/>
              </a:rPr>
              <a:t>تحصيلي</a:t>
            </a:r>
            <a:r>
              <a:rPr lang="fa-IR" dirty="0" smtClean="0">
                <a:cs typeface="B Titr" pitchFamily="2" charset="-78"/>
              </a:rPr>
              <a:t> و </a:t>
            </a:r>
            <a:r>
              <a:rPr lang="fa-IR" dirty="0" err="1" smtClean="0">
                <a:cs typeface="B Titr" pitchFamily="2" charset="-78"/>
              </a:rPr>
              <a:t>فراواني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اياب</a:t>
            </a:r>
            <a:r>
              <a:rPr lang="fa-IR" dirty="0" smtClean="0">
                <a:cs typeface="B Titr" pitchFamily="2" charset="-78"/>
              </a:rPr>
              <a:t> و ذهاب و </a:t>
            </a:r>
            <a:r>
              <a:rPr lang="fa-IR" dirty="0" err="1" smtClean="0">
                <a:cs typeface="B Titr" pitchFamily="2" charset="-78"/>
              </a:rPr>
              <a:t>كمي</a:t>
            </a:r>
            <a:r>
              <a:rPr lang="fa-IR" dirty="0" smtClean="0">
                <a:cs typeface="B Titr" pitchFamily="2" charset="-78"/>
              </a:rPr>
              <a:t> وقت و زمان در جوامع </a:t>
            </a:r>
            <a:r>
              <a:rPr lang="fa-IR" dirty="0" err="1" smtClean="0">
                <a:cs typeface="B Titr" pitchFamily="2" charset="-78"/>
              </a:rPr>
              <a:t>شهري</a:t>
            </a:r>
            <a:r>
              <a:rPr lang="fa-IR" dirty="0" smtClean="0">
                <a:cs typeface="B Titr" pitchFamily="2" charset="-78"/>
              </a:rPr>
              <a:t> موجب </a:t>
            </a:r>
            <a:r>
              <a:rPr lang="fa-IR" dirty="0" err="1" smtClean="0">
                <a:cs typeface="B Titr" pitchFamily="2" charset="-78"/>
              </a:rPr>
              <a:t>گرديده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كه</a:t>
            </a:r>
            <a:r>
              <a:rPr lang="fa-IR" dirty="0" smtClean="0">
                <a:cs typeface="B Titr" pitchFamily="2" charset="-78"/>
              </a:rPr>
              <a:t> مردم بخصوص جوانان از </a:t>
            </a:r>
            <a:r>
              <a:rPr lang="fa-IR" dirty="0" err="1" smtClean="0">
                <a:cs typeface="B Titr" pitchFamily="2" charset="-78"/>
              </a:rPr>
              <a:t>غذاهاي</a:t>
            </a:r>
            <a:r>
              <a:rPr lang="fa-IR" dirty="0" smtClean="0">
                <a:cs typeface="B Titr" pitchFamily="2" charset="-78"/>
              </a:rPr>
              <a:t> آماده و </a:t>
            </a:r>
            <a:r>
              <a:rPr lang="fa-IR" dirty="0" err="1" smtClean="0">
                <a:cs typeface="B Titr" pitchFamily="2" charset="-78"/>
              </a:rPr>
              <a:t>فست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فودي</a:t>
            </a:r>
            <a:r>
              <a:rPr lang="fa-IR" dirty="0" smtClean="0">
                <a:cs typeface="B Titr" pitchFamily="2" charset="-78"/>
              </a:rPr>
              <a:t> استفاده نموده و از </a:t>
            </a:r>
            <a:r>
              <a:rPr lang="fa-IR" dirty="0" err="1" smtClean="0">
                <a:cs typeface="B Titr" pitchFamily="2" charset="-78"/>
              </a:rPr>
              <a:t>دسترسي</a:t>
            </a:r>
            <a:r>
              <a:rPr lang="fa-IR" dirty="0" smtClean="0">
                <a:cs typeface="B Titr" pitchFamily="2" charset="-78"/>
              </a:rPr>
              <a:t> به انواع مواد </a:t>
            </a:r>
            <a:r>
              <a:rPr lang="fa-IR" dirty="0" err="1" smtClean="0">
                <a:cs typeface="B Titr" pitchFamily="2" charset="-78"/>
              </a:rPr>
              <a:t>غذايي</a:t>
            </a:r>
            <a:r>
              <a:rPr lang="fa-IR" dirty="0" smtClean="0">
                <a:cs typeface="B Titr" pitchFamily="2" charset="-78"/>
              </a:rPr>
              <a:t> لازم </a:t>
            </a:r>
            <a:r>
              <a:rPr lang="fa-IR" dirty="0" err="1" smtClean="0">
                <a:cs typeface="B Titr" pitchFamily="2" charset="-78"/>
              </a:rPr>
              <a:t>كه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متشكل</a:t>
            </a:r>
            <a:r>
              <a:rPr lang="fa-IR" dirty="0" smtClean="0">
                <a:cs typeface="B Titr" pitchFamily="2" charset="-78"/>
              </a:rPr>
              <a:t> از </a:t>
            </a:r>
            <a:r>
              <a:rPr lang="fa-IR" dirty="0" err="1" smtClean="0">
                <a:cs typeface="B Titr" pitchFamily="2" charset="-78"/>
              </a:rPr>
              <a:t>ويتامين</a:t>
            </a:r>
            <a:r>
              <a:rPr lang="fa-IR" dirty="0" smtClean="0">
                <a:cs typeface="B Titr" pitchFamily="2" charset="-78"/>
              </a:rPr>
              <a:t> ها و املاح و مواد </a:t>
            </a:r>
            <a:r>
              <a:rPr lang="fa-IR" dirty="0" err="1" smtClean="0">
                <a:cs typeface="B Titr" pitchFamily="2" charset="-78"/>
              </a:rPr>
              <a:t>معدني</a:t>
            </a:r>
            <a:r>
              <a:rPr lang="fa-IR" dirty="0" smtClean="0">
                <a:cs typeface="B Titr" pitchFamily="2" charset="-78"/>
              </a:rPr>
              <a:t> لازم بوده محروم شوند و </a:t>
            </a:r>
            <a:r>
              <a:rPr lang="fa-IR" dirty="0" err="1" smtClean="0">
                <a:cs typeface="B Titr" pitchFamily="2" charset="-78"/>
              </a:rPr>
              <a:t>اين</a:t>
            </a:r>
            <a:r>
              <a:rPr lang="fa-IR" dirty="0" smtClean="0">
                <a:cs typeface="B Titr" pitchFamily="2" charset="-78"/>
              </a:rPr>
              <a:t> معضل جهان امروز </a:t>
            </a:r>
            <a:r>
              <a:rPr lang="fa-IR" dirty="0" err="1" smtClean="0">
                <a:cs typeface="B Titr" pitchFamily="2" charset="-78"/>
              </a:rPr>
              <a:t>مي</a:t>
            </a:r>
            <a:r>
              <a:rPr lang="fa-IR" dirty="0" smtClean="0">
                <a:cs typeface="B Titr" pitchFamily="2" charset="-78"/>
              </a:rPr>
              <a:t> تواند در سلامت جوانان امروز و بخصوص بانوان و فرزندان نسل </a:t>
            </a:r>
            <a:r>
              <a:rPr lang="fa-IR" dirty="0" err="1" smtClean="0">
                <a:cs typeface="B Titr" pitchFamily="2" charset="-78"/>
              </a:rPr>
              <a:t>آينده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اين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سرزمين</a:t>
            </a:r>
            <a:r>
              <a:rPr lang="fa-IR" dirty="0" smtClean="0">
                <a:cs typeface="B Titr" pitchFamily="2" charset="-78"/>
              </a:rPr>
              <a:t> مؤثر و </a:t>
            </a:r>
            <a:r>
              <a:rPr lang="fa-IR" dirty="0" err="1" smtClean="0">
                <a:cs typeface="B Titr" pitchFamily="2" charset="-78"/>
              </a:rPr>
              <a:t>حياتي</a:t>
            </a:r>
            <a:r>
              <a:rPr lang="fa-IR" dirty="0" smtClean="0">
                <a:cs typeface="B Titr" pitchFamily="2" charset="-78"/>
              </a:rPr>
              <a:t> باشد. لذا </a:t>
            </a:r>
            <a:r>
              <a:rPr lang="fa-IR" dirty="0" err="1" smtClean="0">
                <a:cs typeface="B Titr" pitchFamily="2" charset="-78"/>
              </a:rPr>
              <a:t>پيشنهاد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مي</a:t>
            </a:r>
            <a:r>
              <a:rPr lang="fa-IR" dirty="0" smtClean="0">
                <a:cs typeface="B Titr" pitchFamily="2" charset="-78"/>
              </a:rPr>
              <a:t> گردد تا با </a:t>
            </a:r>
            <a:r>
              <a:rPr lang="fa-IR" dirty="0" err="1" smtClean="0">
                <a:cs typeface="B Titr" pitchFamily="2" charset="-78"/>
              </a:rPr>
              <a:t>تشويق</a:t>
            </a:r>
            <a:r>
              <a:rPr lang="fa-IR" dirty="0" smtClean="0">
                <a:cs typeface="B Titr" pitchFamily="2" charset="-78"/>
              </a:rPr>
              <a:t> و </a:t>
            </a:r>
            <a:r>
              <a:rPr lang="fa-IR" dirty="0" err="1" smtClean="0">
                <a:cs typeface="B Titr" pitchFamily="2" charset="-78"/>
              </a:rPr>
              <a:t>ترغيب</a:t>
            </a:r>
            <a:r>
              <a:rPr lang="fa-IR" dirty="0" smtClean="0">
                <a:cs typeface="B Titr" pitchFamily="2" charset="-78"/>
              </a:rPr>
              <a:t> نسل امروز </a:t>
            </a:r>
            <a:r>
              <a:rPr lang="fa-IR" dirty="0" err="1" smtClean="0">
                <a:cs typeface="B Titr" pitchFamily="2" charset="-78"/>
              </a:rPr>
              <a:t>بتوانيم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فرزنداني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رشيد</a:t>
            </a:r>
            <a:r>
              <a:rPr lang="fa-IR" dirty="0" smtClean="0">
                <a:cs typeface="B Titr" pitchFamily="2" charset="-78"/>
              </a:rPr>
              <a:t>، مقاوم، سالم و تندرست </a:t>
            </a:r>
            <a:r>
              <a:rPr lang="fa-IR" dirty="0" err="1" smtClean="0">
                <a:cs typeface="B Titr" pitchFamily="2" charset="-78"/>
              </a:rPr>
              <a:t>براي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آينده</a:t>
            </a:r>
            <a:r>
              <a:rPr lang="fa-IR" dirty="0" smtClean="0">
                <a:cs typeface="B Titr" pitchFamily="2" charset="-78"/>
              </a:rPr>
              <a:t> </a:t>
            </a:r>
            <a:r>
              <a:rPr lang="fa-IR" dirty="0" err="1" smtClean="0">
                <a:cs typeface="B Titr" pitchFamily="2" charset="-78"/>
              </a:rPr>
              <a:t>اين</a:t>
            </a:r>
            <a:r>
              <a:rPr lang="fa-IR" dirty="0" smtClean="0">
                <a:cs typeface="B Titr" pitchFamily="2" charset="-78"/>
              </a:rPr>
              <a:t> مرز و بوم رقم </a:t>
            </a:r>
            <a:r>
              <a:rPr lang="fa-IR" dirty="0" err="1" smtClean="0">
                <a:cs typeface="B Titr" pitchFamily="2" charset="-78"/>
              </a:rPr>
              <a:t>زنيم</a:t>
            </a:r>
            <a:r>
              <a:rPr lang="fa-IR" dirty="0" smtClean="0">
                <a:cs typeface="B Titr" pitchFamily="2" charset="-78"/>
              </a:rPr>
              <a:t>. </a:t>
            </a:r>
            <a:endParaRPr lang="en-US" dirty="0" smtClean="0">
              <a:cs typeface="B Titr" pitchFamily="2" charset="-78"/>
            </a:endParaRPr>
          </a:p>
          <a:p>
            <a:pPr algn="just" rtl="1">
              <a:buFont typeface="Arial" pitchFamily="34" charset="0"/>
              <a:buChar char="•"/>
            </a:pPr>
            <a:endParaRPr lang="en-US" dirty="0">
              <a:cs typeface="B Titr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215042" y="1071546"/>
            <a:ext cx="2357486" cy="71438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800" b="1" dirty="0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مقدمه</a:t>
            </a:r>
            <a:endParaRPr lang="en-US" sz="28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00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229600" cy="1470025"/>
          </a:xfrm>
        </p:spPr>
        <p:txBody>
          <a:bodyPr/>
          <a:lstStyle/>
          <a:p>
            <a:pPr rtl="1"/>
            <a:r>
              <a:rPr lang="fa-IR" b="1" dirty="0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دانستني هايي در مورد ويتامين ها و مواد معدني و اثر بر باروري</a:t>
            </a:r>
            <a:endParaRPr lang="en-US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‌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8072494" cy="4950882"/>
          </a:xfrm>
          <a:prstGeom prst="snip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r" rtl="1"/>
            <a:r>
              <a:rPr lang="fa-IR" sz="3200" dirty="0" err="1" smtClean="0">
                <a:cs typeface="B Titr" pitchFamily="2" charset="-78"/>
              </a:rPr>
              <a:t>براي</a:t>
            </a:r>
            <a:r>
              <a:rPr lang="fa-IR" sz="3200" dirty="0" smtClean="0">
                <a:cs typeface="B Titr" pitchFamily="2" charset="-78"/>
              </a:rPr>
              <a:t> </a:t>
            </a:r>
            <a:r>
              <a:rPr lang="fa-IR" sz="3200" dirty="0" err="1" smtClean="0">
                <a:cs typeface="B Titr" pitchFamily="2" charset="-78"/>
              </a:rPr>
              <a:t>توليد</a:t>
            </a:r>
            <a:r>
              <a:rPr lang="fa-IR" sz="3200" dirty="0" smtClean="0">
                <a:cs typeface="B Titr" pitchFamily="2" charset="-78"/>
              </a:rPr>
              <a:t> اسپرم </a:t>
            </a:r>
            <a:r>
              <a:rPr lang="fa-IR" sz="3200" dirty="0" err="1" smtClean="0">
                <a:cs typeface="B Titr" pitchFamily="2" charset="-78"/>
              </a:rPr>
              <a:t>بيشتر</a:t>
            </a:r>
            <a:r>
              <a:rPr lang="fa-IR" sz="3200" dirty="0" smtClean="0">
                <a:cs typeface="B Titr" pitchFamily="2" charset="-78"/>
              </a:rPr>
              <a:t> و </a:t>
            </a:r>
            <a:r>
              <a:rPr lang="fa-IR" sz="3200" dirty="0" err="1" smtClean="0">
                <a:cs typeface="B Titr" pitchFamily="2" charset="-78"/>
              </a:rPr>
              <a:t>تحرك</a:t>
            </a:r>
            <a:r>
              <a:rPr lang="fa-IR" sz="3200" dirty="0" smtClean="0">
                <a:cs typeface="B Titr" pitchFamily="2" charset="-78"/>
              </a:rPr>
              <a:t> اسپرم از </a:t>
            </a:r>
            <a:r>
              <a:rPr lang="fa-IR" sz="3200" dirty="0" err="1" smtClean="0">
                <a:cs typeface="B Titr" pitchFamily="2" charset="-78"/>
              </a:rPr>
              <a:t>كارنيتين</a:t>
            </a:r>
            <a:r>
              <a:rPr lang="fa-IR" sz="3200" dirty="0" smtClean="0">
                <a:cs typeface="B Titr" pitchFamily="2" charset="-78"/>
              </a:rPr>
              <a:t>، </a:t>
            </a:r>
            <a:r>
              <a:rPr lang="fa-IR" sz="3200" dirty="0" err="1" smtClean="0">
                <a:cs typeface="B Titr" pitchFamily="2" charset="-78"/>
              </a:rPr>
              <a:t>روي</a:t>
            </a:r>
            <a:r>
              <a:rPr lang="fa-IR" sz="3200" dirty="0" smtClean="0">
                <a:cs typeface="B Titr" pitchFamily="2" charset="-78"/>
              </a:rPr>
              <a:t>، </a:t>
            </a:r>
            <a:r>
              <a:rPr lang="fa-IR" sz="3200" dirty="0" err="1" smtClean="0">
                <a:cs typeface="B Titr" pitchFamily="2" charset="-78"/>
              </a:rPr>
              <a:t>سلنيوم</a:t>
            </a:r>
            <a:r>
              <a:rPr lang="fa-IR" sz="3200" dirty="0" smtClean="0">
                <a:cs typeface="B Titr" pitchFamily="2" charset="-78"/>
              </a:rPr>
              <a:t> و </a:t>
            </a:r>
            <a:r>
              <a:rPr lang="fa-IR" sz="3200" dirty="0" err="1" smtClean="0">
                <a:cs typeface="B Titr" pitchFamily="2" charset="-78"/>
              </a:rPr>
              <a:t>ويتامين</a:t>
            </a:r>
            <a:r>
              <a:rPr lang="fa-IR" sz="3200" dirty="0" smtClean="0">
                <a:cs typeface="B Titr" pitchFamily="2" charset="-78"/>
              </a:rPr>
              <a:t> </a:t>
            </a:r>
            <a:r>
              <a:rPr lang="en-US" sz="3200" dirty="0" smtClean="0">
                <a:cs typeface="B Titr" pitchFamily="2" charset="-78"/>
              </a:rPr>
              <a:t>B12</a:t>
            </a:r>
            <a:r>
              <a:rPr lang="fa-IR" sz="3200" dirty="0" smtClean="0">
                <a:cs typeface="B Titr" pitchFamily="2" charset="-78"/>
              </a:rPr>
              <a:t> استفاده گردد. </a:t>
            </a:r>
            <a:endParaRPr lang="en-US" sz="3200" dirty="0" smtClean="0">
              <a:cs typeface="B Titr" pitchFamily="2" charset="-78"/>
            </a:endParaRPr>
          </a:p>
          <a:p>
            <a:pPr lvl="0" algn="r" rtl="1"/>
            <a:r>
              <a:rPr lang="fa-IR" sz="3200" dirty="0" smtClean="0">
                <a:cs typeface="B Titr" pitchFamily="2" charset="-78"/>
              </a:rPr>
              <a:t>كمبود كوتاه مدت روي نيز مي تواند حجم نطفه و سطح تسترسترون را كاهش دهد. </a:t>
            </a:r>
            <a:endParaRPr lang="en-US" sz="3200" dirty="0" smtClean="0">
              <a:cs typeface="B Titr" pitchFamily="2" charset="-78"/>
            </a:endParaRPr>
          </a:p>
          <a:p>
            <a:pPr lvl="0" algn="r" rtl="1"/>
            <a:r>
              <a:rPr lang="fa-IR" sz="3200" dirty="0" err="1" smtClean="0">
                <a:cs typeface="B Titr" pitchFamily="2" charset="-78"/>
              </a:rPr>
              <a:t>پايين</a:t>
            </a:r>
            <a:r>
              <a:rPr lang="fa-IR" sz="3200" dirty="0" smtClean="0">
                <a:cs typeface="B Titr" pitchFamily="2" charset="-78"/>
              </a:rPr>
              <a:t> بودن سطح </a:t>
            </a:r>
            <a:r>
              <a:rPr lang="fa-IR" sz="3200" dirty="0" err="1" smtClean="0">
                <a:cs typeface="B Titr" pitchFamily="2" charset="-78"/>
              </a:rPr>
              <a:t>ويتامين</a:t>
            </a:r>
            <a:r>
              <a:rPr lang="fa-IR" sz="3200" dirty="0" smtClean="0">
                <a:cs typeface="B Titr" pitchFamily="2" charset="-78"/>
              </a:rPr>
              <a:t> </a:t>
            </a:r>
            <a:r>
              <a:rPr lang="en-US" sz="3200" dirty="0" smtClean="0">
                <a:cs typeface="B Titr" pitchFamily="2" charset="-78"/>
              </a:rPr>
              <a:t>B</a:t>
            </a:r>
            <a:r>
              <a:rPr lang="fa-IR" sz="3200" dirty="0" smtClean="0">
                <a:cs typeface="B Titr" pitchFamily="2" charset="-78"/>
              </a:rPr>
              <a:t> موجب كم شدن اسپرم مي شود. </a:t>
            </a:r>
            <a:endParaRPr lang="en-US" sz="3200" dirty="0" smtClean="0">
              <a:cs typeface="B Titr" pitchFamily="2" charset="-78"/>
            </a:endParaRPr>
          </a:p>
          <a:p>
            <a:pPr lvl="0" algn="r" rtl="1"/>
            <a:r>
              <a:rPr lang="fa-IR" sz="3200" dirty="0" err="1" smtClean="0">
                <a:cs typeface="B Titr" pitchFamily="2" charset="-78"/>
              </a:rPr>
              <a:t>كمبود</a:t>
            </a:r>
            <a:r>
              <a:rPr lang="fa-IR" sz="3200" dirty="0" smtClean="0">
                <a:cs typeface="B Titr" pitchFamily="2" charset="-78"/>
              </a:rPr>
              <a:t> </a:t>
            </a:r>
            <a:r>
              <a:rPr lang="fa-IR" sz="3200" dirty="0" err="1" smtClean="0">
                <a:cs typeface="B Titr" pitchFamily="2" charset="-78"/>
              </a:rPr>
              <a:t>ويتامين</a:t>
            </a:r>
            <a:r>
              <a:rPr lang="fa-IR" sz="3200" dirty="0" smtClean="0">
                <a:cs typeface="B Titr" pitchFamily="2" charset="-78"/>
              </a:rPr>
              <a:t> </a:t>
            </a:r>
            <a:r>
              <a:rPr lang="en-US" sz="3200" dirty="0" smtClean="0">
                <a:cs typeface="B Titr" pitchFamily="2" charset="-78"/>
              </a:rPr>
              <a:t>C</a:t>
            </a:r>
            <a:r>
              <a:rPr lang="fa-IR" sz="3200" dirty="0" smtClean="0">
                <a:cs typeface="B Titr" pitchFamily="2" charset="-78"/>
              </a:rPr>
              <a:t> موجب چسبندگي اسپرم ها و 16% ناباروري مي گردد. </a:t>
            </a:r>
            <a:endParaRPr lang="en-US" sz="3200" dirty="0" smtClean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00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8072494" cy="5093188"/>
          </a:xfrm>
          <a:prstGeom prst="snip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r" rtl="1"/>
            <a:r>
              <a:rPr lang="fa-IR" sz="2800" dirty="0" smtClean="0">
                <a:cs typeface="B Titr" pitchFamily="2" charset="-78"/>
              </a:rPr>
              <a:t>براي كاهش سقط جنين و حفظ قدرت باروري، استفاده از ميوه و سيزيجات فراوان و ويتامين و مواد معدني، لازم و ضروري است. </a:t>
            </a:r>
            <a:endParaRPr lang="en-US" sz="2800" dirty="0" smtClean="0">
              <a:cs typeface="B Titr" pitchFamily="2" charset="-78"/>
            </a:endParaRPr>
          </a:p>
          <a:p>
            <a:pPr lvl="0" algn="r" rtl="1"/>
            <a:r>
              <a:rPr lang="fa-IR" sz="2800" dirty="0" err="1" smtClean="0">
                <a:cs typeface="B Titr" pitchFamily="2" charset="-78"/>
              </a:rPr>
              <a:t>كمبود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fa-IR" sz="2800" dirty="0" err="1" smtClean="0">
                <a:cs typeface="B Titr" pitchFamily="2" charset="-78"/>
              </a:rPr>
              <a:t>ويتامين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en-US" sz="2800" dirty="0" smtClean="0">
                <a:cs typeface="B Titr" pitchFamily="2" charset="-78"/>
              </a:rPr>
              <a:t>E</a:t>
            </a:r>
            <a:r>
              <a:rPr lang="fa-IR" sz="2800" dirty="0" smtClean="0">
                <a:cs typeface="B Titr" pitchFamily="2" charset="-78"/>
              </a:rPr>
              <a:t> موجب تخريب بافت هاي توليد مثل و سقط جنين مي شود. </a:t>
            </a:r>
          </a:p>
          <a:p>
            <a:pPr lvl="0" algn="r" rtl="1"/>
            <a:r>
              <a:rPr lang="fa-IR" sz="2800" dirty="0" err="1" smtClean="0">
                <a:cs typeface="B Titr" pitchFamily="2" charset="-78"/>
              </a:rPr>
              <a:t>براي</a:t>
            </a:r>
            <a:r>
              <a:rPr lang="fa-IR" sz="2800" dirty="0" smtClean="0">
                <a:cs typeface="B Titr" pitchFamily="2" charset="-78"/>
              </a:rPr>
              <a:t> درمان </a:t>
            </a:r>
            <a:r>
              <a:rPr lang="fa-IR" sz="2800" dirty="0" err="1" smtClean="0">
                <a:cs typeface="B Titr" pitchFamily="2" charset="-78"/>
              </a:rPr>
              <a:t>ناباروري</a:t>
            </a:r>
            <a:r>
              <a:rPr lang="fa-IR" sz="2800" dirty="0" smtClean="0">
                <a:cs typeface="B Titr" pitchFamily="2" charset="-78"/>
              </a:rPr>
              <a:t> از </a:t>
            </a:r>
            <a:r>
              <a:rPr lang="fa-IR" sz="2800" dirty="0" err="1" smtClean="0">
                <a:cs typeface="B Titr" pitchFamily="2" charset="-78"/>
              </a:rPr>
              <a:t>آنتي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fa-IR" sz="2800" dirty="0" err="1" smtClean="0">
                <a:cs typeface="B Titr" pitchFamily="2" charset="-78"/>
              </a:rPr>
              <a:t>اكسيدان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fa-IR" sz="2800" dirty="0" err="1" smtClean="0">
                <a:cs typeface="B Titr" pitchFamily="2" charset="-78"/>
              </a:rPr>
              <a:t>هايي</a:t>
            </a:r>
            <a:r>
              <a:rPr lang="fa-IR" sz="2800" dirty="0" smtClean="0">
                <a:cs typeface="B Titr" pitchFamily="2" charset="-78"/>
              </a:rPr>
              <a:t> مانند </a:t>
            </a:r>
            <a:r>
              <a:rPr lang="fa-IR" sz="2800" dirty="0" err="1" smtClean="0">
                <a:cs typeface="B Titr" pitchFamily="2" charset="-78"/>
              </a:rPr>
              <a:t>ويتامين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en-US" sz="2800" dirty="0" smtClean="0">
                <a:cs typeface="B Titr" pitchFamily="2" charset="-78"/>
              </a:rPr>
              <a:t>C</a:t>
            </a:r>
            <a:r>
              <a:rPr lang="fa-IR" sz="2800" dirty="0" smtClean="0">
                <a:cs typeface="B Titr" pitchFamily="2" charset="-78"/>
              </a:rPr>
              <a:t> و </a:t>
            </a:r>
            <a:r>
              <a:rPr lang="fa-IR" sz="2800" dirty="0" err="1" smtClean="0">
                <a:cs typeface="B Titr" pitchFamily="2" charset="-78"/>
              </a:rPr>
              <a:t>ويتامين</a:t>
            </a:r>
            <a:r>
              <a:rPr lang="fa-IR" sz="2800" dirty="0" smtClean="0">
                <a:cs typeface="B Titr" pitchFamily="2" charset="-78"/>
              </a:rPr>
              <a:t> </a:t>
            </a:r>
            <a:r>
              <a:rPr lang="en-US" sz="2800" dirty="0" smtClean="0">
                <a:cs typeface="B Titr" pitchFamily="2" charset="-78"/>
              </a:rPr>
              <a:t>E</a:t>
            </a:r>
            <a:r>
              <a:rPr lang="fa-IR" sz="2800" dirty="0" smtClean="0">
                <a:cs typeface="B Titr" pitchFamily="2" charset="-78"/>
              </a:rPr>
              <a:t> استفاده شود. </a:t>
            </a:r>
            <a:endParaRPr lang="en-US" sz="2800" dirty="0" smtClean="0">
              <a:cs typeface="B Titr" pitchFamily="2" charset="-78"/>
            </a:endParaRPr>
          </a:p>
          <a:p>
            <a:pPr lvl="0" algn="r" rtl="1"/>
            <a:r>
              <a:rPr lang="fa-IR" sz="2800" dirty="0" smtClean="0">
                <a:cs typeface="B Titr" pitchFamily="2" charset="-78"/>
              </a:rPr>
              <a:t>براي طبيعي كردن عملكرد و فعاليت غدد بويژه در سيستم‌هاي توليدمثل، اسيدهاي چرب مصرف شود</a:t>
            </a:r>
            <a:r>
              <a:rPr lang="fa-IR" dirty="0" smtClean="0">
                <a:cs typeface="B Titr" pitchFamily="2" charset="-78"/>
              </a:rPr>
              <a:t>. </a:t>
            </a:r>
            <a:endParaRPr lang="en-US" dirty="0" smtClean="0">
              <a:cs typeface="B Titr" pitchFamily="2" charset="-78"/>
            </a:endParaRPr>
          </a:p>
          <a:p>
            <a:pPr lvl="0" algn="r" rtl="1"/>
            <a:endParaRPr lang="en-US" dirty="0" smtClean="0">
              <a:cs typeface="B Titr" pitchFamily="2" charset="-78"/>
            </a:endParaRPr>
          </a:p>
          <a:p>
            <a:pPr algn="r" rtl="1">
              <a:buNone/>
            </a:pP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00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/>
              <a:t>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8072494" cy="4949172"/>
          </a:xfrm>
          <a:prstGeom prst="snip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sz="3200" dirty="0" smtClean="0">
                <a:cs typeface="B Titr" pitchFamily="2" charset="-78"/>
              </a:rPr>
              <a:t>براي كاهش اختلالات تخمك گذاري و خطر ناباروري در روز، 3 وعده لبنيات مصرف شود. </a:t>
            </a:r>
            <a:endParaRPr lang="en-US" sz="3200" dirty="0" smtClean="0">
              <a:cs typeface="B Titr" pitchFamily="2" charset="-78"/>
            </a:endParaRPr>
          </a:p>
          <a:p>
            <a:pPr lvl="0" algn="r" rtl="1">
              <a:lnSpc>
                <a:spcPct val="150000"/>
              </a:lnSpc>
            </a:pPr>
            <a:r>
              <a:rPr lang="fa-IR" sz="3200" dirty="0" smtClean="0">
                <a:cs typeface="B Titr" pitchFamily="2" charset="-78"/>
              </a:rPr>
              <a:t>با فريز كردن و </a:t>
            </a:r>
            <a:r>
              <a:rPr lang="fa-IR" sz="3200" dirty="0" smtClean="0">
                <a:cs typeface="B Titr" pitchFamily="2" charset="-78"/>
              </a:rPr>
              <a:t>كنسروي </a:t>
            </a:r>
            <a:r>
              <a:rPr lang="fa-IR" sz="3200" dirty="0" smtClean="0">
                <a:cs typeface="B Titr" pitchFamily="2" charset="-78"/>
              </a:rPr>
              <a:t>كردن مواد غذايي، ويتامين </a:t>
            </a:r>
            <a:r>
              <a:rPr lang="en-US" sz="3200" dirty="0" smtClean="0">
                <a:cs typeface="B Titr" pitchFamily="2" charset="-78"/>
              </a:rPr>
              <a:t>B5</a:t>
            </a:r>
            <a:r>
              <a:rPr lang="fa-IR" sz="3200" dirty="0" smtClean="0">
                <a:cs typeface="B Titr" pitchFamily="2" charset="-78"/>
              </a:rPr>
              <a:t> از بين مي رود. </a:t>
            </a:r>
            <a:endParaRPr lang="en-US" sz="3200" dirty="0" smtClean="0">
              <a:cs typeface="B Titr" pitchFamily="2" charset="-78"/>
            </a:endParaRPr>
          </a:p>
          <a:p>
            <a:pPr lvl="0" algn="r" rtl="1">
              <a:lnSpc>
                <a:spcPct val="150000"/>
              </a:lnSpc>
            </a:pPr>
            <a:r>
              <a:rPr lang="fa-IR" sz="3200" dirty="0" err="1" smtClean="0">
                <a:cs typeface="B Titr" pitchFamily="2" charset="-78"/>
              </a:rPr>
              <a:t>ويتامين</a:t>
            </a:r>
            <a:r>
              <a:rPr lang="fa-IR" sz="3200" dirty="0" smtClean="0">
                <a:cs typeface="B Titr" pitchFamily="2" charset="-78"/>
              </a:rPr>
              <a:t> </a:t>
            </a:r>
            <a:r>
              <a:rPr lang="en-US" sz="3200" dirty="0" smtClean="0">
                <a:cs typeface="B Titr" pitchFamily="2" charset="-78"/>
              </a:rPr>
              <a:t>E</a:t>
            </a:r>
            <a:r>
              <a:rPr lang="fa-IR" sz="3200" dirty="0" smtClean="0">
                <a:cs typeface="B Titr" pitchFamily="2" charset="-78"/>
              </a:rPr>
              <a:t> با آهن و </a:t>
            </a:r>
            <a:r>
              <a:rPr lang="en-US" sz="3200" dirty="0" smtClean="0">
                <a:cs typeface="B Titr" pitchFamily="2" charset="-78"/>
              </a:rPr>
              <a:t>K</a:t>
            </a:r>
            <a:r>
              <a:rPr lang="fa-IR" sz="3200" dirty="0" smtClean="0">
                <a:cs typeface="B Titr" pitchFamily="2" charset="-78"/>
              </a:rPr>
              <a:t> تداخل اثر دارد. </a:t>
            </a:r>
            <a:endParaRPr lang="en-US" sz="3200" dirty="0" smtClean="0">
              <a:cs typeface="B Titr" pitchFamily="2" charset="-78"/>
            </a:endParaRPr>
          </a:p>
          <a:p>
            <a:pPr lvl="0" algn="r" rtl="1">
              <a:lnSpc>
                <a:spcPct val="150000"/>
              </a:lnSpc>
            </a:pPr>
            <a:r>
              <a:rPr lang="fa-IR" sz="3200" dirty="0" smtClean="0">
                <a:cs typeface="B Titr" pitchFamily="2" charset="-78"/>
              </a:rPr>
              <a:t>سيلينيوم يك ويتامين حياتي براي باروري است. </a:t>
            </a:r>
            <a:endParaRPr lang="en-US" sz="32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00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229600" cy="1470025"/>
          </a:xfrm>
        </p:spPr>
        <p:txBody>
          <a:bodyPr/>
          <a:lstStyle/>
          <a:p>
            <a:r>
              <a:rPr lang="fa-IR" dirty="0" err="1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ویتامینها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 و مواد موثر بر بارداری</a:t>
            </a:r>
            <a:endParaRPr lang="en-US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04" y="1233486"/>
            <a:ext cx="2143140" cy="4810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تاثیر بر بارداری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500694" y="1142984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منابع مواد غذایی 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z="2400" smtClean="0"/>
              <a:pPr/>
              <a:t>9</a:t>
            </a:fld>
            <a:endParaRPr lang="en-US" sz="240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596" y="1785926"/>
            <a:ext cx="4500594" cy="4643470"/>
          </a:xfrm>
          <a:prstGeom prst="roundRect">
            <a:avLst>
              <a:gd name="adj" fmla="val 1364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>
              <a:lnSpc>
                <a:spcPct val="120000"/>
              </a:lnSpc>
            </a:pPr>
            <a:r>
              <a:rPr lang="fa-IR" sz="2800" dirty="0" smtClean="0">
                <a:cs typeface="B Titr" pitchFamily="2" charset="-78"/>
              </a:rPr>
              <a:t>- </a:t>
            </a:r>
            <a:r>
              <a:rPr lang="fa-IR" sz="2400" dirty="0" smtClean="0">
                <a:cs typeface="B Titr" pitchFamily="2" charset="-78"/>
              </a:rPr>
              <a:t>جلوگيري از سندرم دان- اختلالات مادرزادي 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جلوگيري از بيرون زدگي نخاع در جنين (اسپينابيفيدا) 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توليد گلبول قرمز 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</a:t>
            </a:r>
            <a:r>
              <a:rPr lang="fa-IR" sz="2400" dirty="0" err="1" smtClean="0">
                <a:cs typeface="B Titr" pitchFamily="2" charset="-78"/>
              </a:rPr>
              <a:t>شركت</a:t>
            </a:r>
            <a:r>
              <a:rPr lang="fa-IR" sz="2400" dirty="0" smtClean="0">
                <a:cs typeface="B Titr" pitchFamily="2" charset="-78"/>
              </a:rPr>
              <a:t> در </a:t>
            </a:r>
            <a:r>
              <a:rPr lang="fa-IR" sz="2400" dirty="0" err="1" smtClean="0">
                <a:cs typeface="B Titr" pitchFamily="2" charset="-78"/>
              </a:rPr>
              <a:t>توليد</a:t>
            </a:r>
            <a:r>
              <a:rPr lang="fa-IR" sz="2400" dirty="0" smtClean="0">
                <a:cs typeface="B Titr" pitchFamily="2" charset="-78"/>
              </a:rPr>
              <a:t> ماده </a:t>
            </a:r>
            <a:r>
              <a:rPr lang="fa-IR" sz="2400" dirty="0" err="1" smtClean="0">
                <a:cs typeface="B Titr" pitchFamily="2" charset="-78"/>
              </a:rPr>
              <a:t>ژنتيكي</a:t>
            </a:r>
            <a:r>
              <a:rPr lang="fa-IR" sz="2400" dirty="0" smtClean="0">
                <a:cs typeface="B Titr" pitchFamily="2" charset="-78"/>
              </a:rPr>
              <a:t> (</a:t>
            </a:r>
            <a:r>
              <a:rPr lang="en-US" sz="2400" dirty="0" smtClean="0">
                <a:cs typeface="B Titr" pitchFamily="2" charset="-78"/>
              </a:rPr>
              <a:t>DMA</a:t>
            </a:r>
            <a:r>
              <a:rPr lang="fa-IR" sz="2400" dirty="0" smtClean="0">
                <a:cs typeface="B Titr" pitchFamily="2" charset="-78"/>
              </a:rPr>
              <a:t>) </a:t>
            </a:r>
            <a:endParaRPr lang="en-US" sz="2400" dirty="0" smtClean="0">
              <a:cs typeface="B Titr" pitchFamily="2" charset="-78"/>
            </a:endParaRPr>
          </a:p>
          <a:p>
            <a:pPr algn="r" rtl="1">
              <a:lnSpc>
                <a:spcPct val="120000"/>
              </a:lnSpc>
            </a:pPr>
            <a:r>
              <a:rPr lang="fa-IR" sz="2400" dirty="0" smtClean="0">
                <a:cs typeface="B Titr" pitchFamily="2" charset="-78"/>
              </a:rPr>
              <a:t>- رشد و تكامل جنين </a:t>
            </a:r>
            <a:endParaRPr lang="en-US" sz="2400" dirty="0" smtClean="0">
              <a:cs typeface="B Titr" pitchFamily="2" charset="-78"/>
            </a:endParaRPr>
          </a:p>
          <a:p>
            <a:pPr algn="r" rtl="1"/>
            <a:endParaRPr lang="en-US" sz="2400" dirty="0">
              <a:cs typeface="B Titr" pitchFamily="2" charset="-78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5143504" y="1857364"/>
            <a:ext cx="3543296" cy="4523964"/>
          </a:xfrm>
          <a:prstGeom prst="roundRect">
            <a:avLst>
              <a:gd name="adj" fmla="val 1253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Titr" pitchFamily="2" charset="-78"/>
              </a:rPr>
              <a:t>- آب پرتقال </a:t>
            </a:r>
            <a:endParaRPr lang="en-US" sz="2800" dirty="0" smtClean="0"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Titr" pitchFamily="2" charset="-78"/>
              </a:rPr>
              <a:t>- لوبيا قرمز </a:t>
            </a:r>
            <a:endParaRPr lang="en-US" sz="2800" dirty="0" smtClean="0"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Titr" pitchFamily="2" charset="-78"/>
              </a:rPr>
              <a:t>- جوانه گندم </a:t>
            </a:r>
            <a:endParaRPr lang="en-US" sz="2800" dirty="0" smtClean="0"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Titr" pitchFamily="2" charset="-78"/>
              </a:rPr>
              <a:t>- سبزيجات و اسفناج </a:t>
            </a:r>
            <a:endParaRPr lang="en-US" sz="2800" dirty="0" smtClean="0"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Titr" pitchFamily="2" charset="-78"/>
              </a:rPr>
              <a:t>- كلم بروكلي </a:t>
            </a:r>
            <a:endParaRPr lang="en-US" sz="2800" dirty="0" smtClean="0">
              <a:cs typeface="B Titr" pitchFamily="2" charset="-78"/>
            </a:endParaRPr>
          </a:p>
          <a:p>
            <a:pPr algn="r" rtl="1">
              <a:lnSpc>
                <a:spcPct val="110000"/>
              </a:lnSpc>
            </a:pPr>
            <a:endParaRPr lang="en-US" sz="2400" dirty="0">
              <a:cs typeface="B Titr" pitchFamily="2" charset="-78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4071966" cy="857256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2400" b="1" dirty="0" smtClean="0"/>
              <a:t/>
            </a:r>
            <a:br>
              <a:rPr lang="fa-IR" sz="2400" b="1" dirty="0" smtClean="0"/>
            </a:br>
            <a:r>
              <a:rPr lang="fa-IR" sz="2400" b="1" dirty="0" smtClean="0"/>
              <a:t/>
            </a:r>
            <a:br>
              <a:rPr lang="fa-IR" sz="2400" b="1" dirty="0" smtClean="0"/>
            </a:br>
            <a:r>
              <a:rPr lang="fa-IR" sz="2400" b="1" dirty="0" smtClean="0"/>
              <a:t/>
            </a:r>
            <a:br>
              <a:rPr lang="fa-IR" sz="2400" b="1" dirty="0" smtClean="0"/>
            </a:br>
            <a:r>
              <a:rPr lang="fa-IR" sz="2400" b="1" dirty="0" smtClean="0"/>
              <a:t/>
            </a:r>
            <a:br>
              <a:rPr lang="fa-IR" sz="2400" b="1" dirty="0" smtClean="0"/>
            </a:br>
            <a:r>
              <a:rPr lang="fa-IR" sz="2400" b="1" dirty="0" err="1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فوليك</a:t>
            </a:r>
            <a:r>
              <a:rPr lang="fa-IR" sz="2400" b="1" dirty="0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 (</a:t>
            </a:r>
            <a:r>
              <a:rPr lang="fa-IR" sz="2400" b="1" dirty="0" err="1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ويتامين</a:t>
            </a:r>
            <a:r>
              <a:rPr lang="fa-IR" sz="2400" b="1" dirty="0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B9</a:t>
            </a:r>
            <a:r>
              <a:rPr lang="fa-IR" sz="2400" b="1" dirty="0" smtClean="0">
                <a:solidFill>
                  <a:schemeClr val="accent6">
                    <a:lumMod val="50000"/>
                  </a:schemeClr>
                </a:solidFill>
                <a:cs typeface="B Titr" pitchFamily="2" charset="-78"/>
              </a:rPr>
              <a:t>)</a:t>
            </a:r>
            <a:endParaRPr lang="en-US" sz="2400" dirty="0">
              <a:solidFill>
                <a:schemeClr val="accent6">
                  <a:lumMod val="50000"/>
                </a:schemeClr>
              </a:solidFill>
              <a:cs typeface="B Titr" pitchFamily="2" charset="-78"/>
            </a:endParaRPr>
          </a:p>
        </p:txBody>
      </p:sp>
      <p:pic>
        <p:nvPicPr>
          <p:cNvPr id="11" name="Content Placeholder 5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716827">
            <a:off x="280964" y="375362"/>
            <a:ext cx="1658781" cy="13641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4454</TotalTime>
  <Words>928</Words>
  <Application>Microsoft Office PowerPoint</Application>
  <PresentationFormat>On-screen Show (4:3)</PresentationFormat>
  <Paragraphs>193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Equity</vt:lpstr>
      <vt:lpstr>مسئولیتهای وزارت بهداشت در ارتقاء سلامت باروری </vt:lpstr>
      <vt:lpstr>PowerPoint Presentation</vt:lpstr>
      <vt:lpstr>ویتامینها و مواد مغذی لازم برای باروری </vt:lpstr>
      <vt:lpstr>دانستني هايي در مورد ويتامين ها و مواد معدني و اثر بر باروري</vt:lpstr>
      <vt:lpstr>PowerPoint Presentation</vt:lpstr>
      <vt:lpstr>PowerPoint Presentation</vt:lpstr>
      <vt:lpstr>PowerPoint Presentation</vt:lpstr>
      <vt:lpstr>ویتامینها و مواد موثر بر بارداری</vt:lpstr>
      <vt:lpstr>    فوليك (ويتامين B9)</vt:lpstr>
      <vt:lpstr>ويتامين A</vt:lpstr>
      <vt:lpstr>     ماده معدني- روي Z</vt:lpstr>
      <vt:lpstr>    آهن F</vt:lpstr>
      <vt:lpstr>    ويتامين E</vt:lpstr>
      <vt:lpstr>    ويتامين C</vt:lpstr>
      <vt:lpstr>    ويتامين B12</vt:lpstr>
      <vt:lpstr>    ويتامين B5</vt:lpstr>
      <vt:lpstr>    ويتامين B1 (تيامين)</vt:lpstr>
      <vt:lpstr>    منگنز</vt:lpstr>
      <vt:lpstr>ويتامين B6 (پيردوكسين)</vt:lpstr>
      <vt:lpstr>    ويتامين D</vt:lpstr>
      <vt:lpstr>    كلسيم</vt:lpstr>
      <vt:lpstr>منابع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Sheida</dc:creator>
  <cp:lastModifiedBy>aliasghar imani</cp:lastModifiedBy>
  <cp:revision>403</cp:revision>
  <dcterms:created xsi:type="dcterms:W3CDTF">2012-07-22T19:14:04Z</dcterms:created>
  <dcterms:modified xsi:type="dcterms:W3CDTF">2014-07-26T07:08:16Z</dcterms:modified>
</cp:coreProperties>
</file>