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1BB2EF-9611-4999-B40E-9B84A259359B}" type="datetimeFigureOut">
              <a:rPr lang="fa-IR" smtClean="0"/>
              <a:pPr/>
              <a:t>09/10/1435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763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85088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white"/>
                </a:solidFill>
              </a:rPr>
              <a:pPr/>
              <a:t>09/10/1435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86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white"/>
                </a:solidFill>
              </a:rPr>
              <a:pPr/>
              <a:t>09/10/1435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4073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452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white"/>
                </a:solidFill>
              </a:rPr>
              <a:pPr/>
              <a:t>09/10/1435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7668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68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79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1BB2EF-9611-4999-B40E-9B84A259359B}" type="datetimeFigureOut">
              <a:rPr lang="fa-IR" smtClean="0">
                <a:solidFill>
                  <a:prstClr val="white"/>
                </a:solidFill>
              </a:rPr>
              <a:pPr/>
              <a:t>09/10/1435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4D4688-2BF7-4762-A673-F3F24DEE2C6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04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1BB2EF-9611-4999-B40E-9B84A259359B}" type="datetimeFigureOut">
              <a:rPr lang="fa-IR" smtClean="0">
                <a:solidFill>
                  <a:prstClr val="black"/>
                </a:solidFill>
              </a:rPr>
              <a:pPr/>
              <a:t>09/10/1435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4D4688-2BF7-4762-A673-F3F24DEE2C6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8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180455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a-IR" sz="4300" dirty="0" smtClean="0">
                <a:solidFill>
                  <a:srgbClr val="C00000"/>
                </a:solidFill>
                <a:cs typeface="B Titr" pitchFamily="2" charset="-78"/>
              </a:rPr>
              <a:t>نقش سياست‌هاي جمعيتي بين‌المللي</a:t>
            </a:r>
            <a:br>
              <a:rPr lang="fa-IR" sz="4300" dirty="0" smtClean="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43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/>
            </a:r>
            <a:br>
              <a:rPr lang="fa-IR" sz="43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در به وجود آمدن چالش‌هاي جمعيتي کشور</a:t>
            </a:r>
          </a:p>
        </p:txBody>
      </p:sp>
    </p:spTree>
    <p:extLst>
      <p:ext uri="{BB962C8B-B14F-4D97-AF65-F5344CB8AC3E}">
        <p14:creationId xmlns:p14="http://schemas.microsoft.com/office/powerpoint/2010/main" val="2776414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 rtl="1">
              <a:lnSpc>
                <a:spcPct val="110000"/>
              </a:lnSpc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اختصاص مبلغ 31000 دلار اعتبار به برنامه هاي بهداشت مادران ، كودكان و تنظيم خانواده (1372-1371)</a:t>
            </a:r>
            <a:endParaRPr lang="en-US" sz="4000" dirty="0" smtClean="0">
              <a:cs typeface="B Nazanin" pitchFamily="2" charset="-78"/>
            </a:endParaRP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اجراي برنامه‌هاي مشترك در زمينه خدمات بهداشت مادر و كودك، تنظيم خانواده و سلامت زنان و تخصيص  اعتبار حدود 92/500 دلار. (1374-1373)</a:t>
            </a:r>
            <a:endParaRPr lang="en-US" sz="4000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سازمان بهداشت جهاني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5497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484784"/>
            <a:ext cx="8229600" cy="4392488"/>
          </a:xfrm>
          <a:prstGeom prst="round2SameRect">
            <a:avLst/>
          </a:prstGeom>
          <a:ln w="762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fa-IR" sz="3700" dirty="0">
                <a:solidFill>
                  <a:prstClr val="black"/>
                </a:solidFill>
                <a:cs typeface="B Nazanin" pitchFamily="2" charset="-78"/>
              </a:rPr>
              <a:t>ارتقاي وضعيت بهداشت باروري، تنظيم خانواده، بهداشت كودكان، بهداشت نوجوانان، سلامت زنان و بهداشت سالمندان و تخصيص بالغ بر 62/400 دلار. (1376-1375)</a:t>
            </a: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fa-IR" sz="3700" dirty="0">
                <a:solidFill>
                  <a:prstClr val="black"/>
                </a:solidFill>
                <a:cs typeface="B Nazanin" pitchFamily="2" charset="-78"/>
              </a:rPr>
              <a:t>اختصاص اعتبار مبلغ 92/500 دلار.(براي سال‌هاي 1378-1377)</a:t>
            </a:r>
            <a:endParaRPr lang="en-US" sz="3700" dirty="0">
              <a:solidFill>
                <a:prstClr val="black"/>
              </a:solidFill>
              <a:cs typeface="B Nazanin" pitchFamily="2" charset="-78"/>
            </a:endParaRP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fa-IR" sz="3700" b="1" dirty="0">
                <a:solidFill>
                  <a:prstClr val="black"/>
                </a:solidFill>
                <a:cs typeface="B Nazanin" pitchFamily="2" charset="-78"/>
              </a:rPr>
              <a:t>در سال‌هاي بعد به علت موفقيت برنامه تنظيم خانواده و همچنين كمك‌هاي صندوق جمعيت ملل متحد، برنامه تنظيم خانواده از ليست كمك‌هاي سازمان جهاني بهداشت حذف گرديد. </a:t>
            </a: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endParaRPr lang="en-US" sz="4000" dirty="0">
              <a:solidFill>
                <a:prstClr val="black"/>
              </a:solidFill>
              <a:cs typeface="B Nazanin" pitchFamily="2" charset="-78"/>
            </a:endParaRPr>
          </a:p>
          <a:p>
            <a:pPr algn="just">
              <a:lnSpc>
                <a:spcPct val="110000"/>
              </a:lnSpc>
            </a:pPr>
            <a:endParaRPr lang="en-US" sz="4000" dirty="0">
              <a:solidFill>
                <a:prstClr val="black"/>
              </a:solidFill>
              <a:cs typeface="B Nazanin" pitchFamily="2" charset="-78"/>
            </a:endParaRPr>
          </a:p>
          <a:p>
            <a:pPr algn="just">
              <a:lnSpc>
                <a:spcPct val="110000"/>
              </a:lnSpc>
            </a:pPr>
            <a:endParaRPr lang="en-US" sz="4000" dirty="0">
              <a:solidFill>
                <a:prstClr val="black"/>
              </a:solidFill>
              <a:cs typeface="B Nazanin" pitchFamily="2" charset="-78"/>
            </a:endParaRPr>
          </a:p>
          <a:p>
            <a:pPr algn="just">
              <a:lnSpc>
                <a:spcPct val="110000"/>
              </a:lnSpc>
            </a:pPr>
            <a:endParaRPr lang="en-US" sz="4000" dirty="0">
              <a:solidFill>
                <a:prstClr val="black"/>
              </a:solidFill>
              <a:cs typeface="B Nazanin" pitchFamily="2" charset="-7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سازمان بهداشت جهاني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80698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7772400" cy="2362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بانك جهاني </a:t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Word Bank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494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اولين كمك بانك جهاني در بخش بهداشت به مبلغ 141.400.000 دلار به منظور اجراي طرح بهداشت و جمعيت در سال 1372 در اختيار دولت ايران قرار گرفت. </a:t>
            </a:r>
          </a:p>
          <a:p>
            <a:pPr marL="0" indent="0" algn="just" rtl="1"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فعاليت‌هايي كه در قالب وام اول بانك جهاني انجام شد عبارت بودند از بهبود وضعيت بهداشت در مناطق روستايي از طريق:</a:t>
            </a:r>
          </a:p>
          <a:p>
            <a:pPr marL="256032" lvl="1" indent="0" algn="just">
              <a:spcBef>
                <a:spcPts val="0"/>
              </a:spcBef>
            </a:pPr>
            <a:r>
              <a:rPr lang="fa-IR" sz="3600" b="1" dirty="0" smtClean="0">
                <a:cs typeface="B Nazanin" pitchFamily="2" charset="-78"/>
              </a:rPr>
              <a:t>الف:‌ بهبود ارائه خدمات بهداشتي در روستاها </a:t>
            </a:r>
          </a:p>
          <a:p>
            <a:pPr marL="256032" lvl="1" indent="0" algn="just">
              <a:spcBef>
                <a:spcPts val="0"/>
              </a:spcBef>
            </a:pPr>
            <a:r>
              <a:rPr lang="fa-IR" sz="3600" b="1" dirty="0" smtClean="0">
                <a:cs typeface="B Nazanin" pitchFamily="2" charset="-78"/>
              </a:rPr>
              <a:t>ب: فعاليت‌هاي تنظيم خانواده</a:t>
            </a:r>
            <a:endParaRPr lang="en-US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بانك جهاني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9175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42864"/>
            <a:ext cx="7772400" cy="2362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صندوق كودكان سازمان ملل متحد</a:t>
            </a:r>
            <a:b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 </a:t>
            </a: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UNICEF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124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 rtl="1">
              <a:spcBef>
                <a:spcPts val="0"/>
              </a:spcBef>
              <a:buNone/>
            </a:pPr>
            <a:r>
              <a:rPr lang="fa-IR" sz="3300" dirty="0" smtClean="0">
                <a:cs typeface="B Nazanin" pitchFamily="2" charset="-78"/>
              </a:rPr>
              <a:t>     صندوق كودكان سازمان ملل متحد براي تأمين سلامت مادر و كودك، بهبود تغذيه و آموزش نيروي انساني با وزارت بهداشت و درمان همكاري دارد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fa-IR" sz="33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sz="3300" dirty="0" smtClean="0">
                <a:cs typeface="B Nazanin" pitchFamily="2" charset="-78"/>
              </a:rPr>
              <a:t> ا</a:t>
            </a:r>
            <a:r>
              <a:rPr lang="fa-IR" sz="2800" dirty="0" smtClean="0">
                <a:cs typeface="B Nazanin" pitchFamily="2" charset="-78"/>
              </a:rPr>
              <a:t>ز جمله اين همكاري‌ها مي‌توان به موارد زير اشاره كرد: 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en-US" sz="28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r>
              <a:rPr lang="fa-IR" sz="3300" dirty="0" smtClean="0">
                <a:cs typeface="B Nazanin" pitchFamily="2" charset="-78"/>
              </a:rPr>
              <a:t>بهداشت باروري و تنظيم خانواده، تغذيه كودك و آموزش دختران، تقويت سازمان‌هاي غيردولتي و توانمندسازي زنان، تهيه مواد آموزشي براي رابطين بهداشت</a:t>
            </a:r>
            <a:r>
              <a:rPr lang="fa-IR" dirty="0" smtClean="0">
                <a:cs typeface="B Nazanin" pitchFamily="2" charset="-78"/>
              </a:rPr>
              <a:t>.</a:t>
            </a:r>
            <a:endParaRPr lang="en-US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صندوق كودكان سازمان ملل متحد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97923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21296"/>
            <a:ext cx="8305800" cy="29718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نهاد زنان سازمان ملل</a:t>
            </a:r>
            <a:b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2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نظرات خانم باچلت معاون دبیر کل و مدیر اجرایی نهاد زنان سازمان ملل در مهرماه 1391 و پس از  تغییر سیاستهای جمعیتی در ایران</a:t>
            </a:r>
            <a:endParaRPr lang="en-US" sz="2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833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300" dirty="0" smtClean="0">
                <a:cs typeface="B Nazanin" pitchFamily="2" charset="-78"/>
              </a:rPr>
              <a:t>  </a:t>
            </a:r>
            <a:r>
              <a:rPr lang="fa-IR" sz="3600" dirty="0" smtClean="0">
                <a:cs typeface="B Nazanin" pitchFamily="2" charset="-78"/>
              </a:rPr>
              <a:t>با توجه به وضعیت سیاسی اطراف ایران </a:t>
            </a:r>
            <a:r>
              <a:rPr lang="fa-IR" sz="3600" dirty="0" smtClean="0">
                <a:solidFill>
                  <a:srgbClr val="C00000"/>
                </a:solidFill>
                <a:cs typeface="B Nazanin" pitchFamily="2" charset="-78"/>
              </a:rPr>
              <a:t>این گونه طرح ها موجب افزایش فشارها و طرح ادعاهای بیشتری علیه کشور شما خواهد شد</a:t>
            </a:r>
            <a:r>
              <a:rPr lang="fa-IR" sz="3600" dirty="0" smtClean="0">
                <a:cs typeface="B Nazanin" pitchFamily="2" charset="-78"/>
              </a:rPr>
              <a:t>. </a:t>
            </a:r>
            <a:endParaRPr lang="en-US" sz="3600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می توان بجای گزینه تشویق افزایش زاد و ولد، گزینه های دیگری همانند فراهم نمودن ازدواج زود هنگام دختران را مد نظر قرار داد.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صادقانه بگویم اجرایی نمودن این طرح ها موجب افزایش ادعای نقص حقوق زنان در ایران از سوی دیگران و شروع کمپینی دیگر علیه شما خواهد شد. 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من کشور شما را کاملا درک می نمایم. در دوره حکومت نظامیان در شیلی برنامه های تنظیم خانواده به دلیل نگرانی از جنگ متوقف گردید. 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من هم به برابری اعتقاد دارم نه تبعیض نسبت به مردان.</a:t>
            </a:r>
            <a:endParaRPr lang="en-US" sz="3600" dirty="0" smtClean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نهاد زنان سازمان ملل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50080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32" y="1706488"/>
            <a:ext cx="7772400" cy="25146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 </a:t>
            </a:r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ايدز و كنترل مواليد  </a:t>
            </a:r>
            <a:r>
              <a:rPr lang="en-US" sz="4400" dirty="0" smtClean="0">
                <a:solidFill>
                  <a:srgbClr val="C00000"/>
                </a:solidFill>
                <a:cs typeface="B Titr" pitchFamily="2" charset="-78"/>
              </a:rPr>
              <a:t/>
            </a:r>
            <a:br>
              <a:rPr lang="en-US" sz="4400" dirty="0" smtClean="0">
                <a:solidFill>
                  <a:srgbClr val="C00000"/>
                </a:solidFill>
                <a:cs typeface="B Titr" pitchFamily="2" charset="-78"/>
              </a:rPr>
            </a:b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198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95944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sz="4000" dirty="0" smtClean="0">
                <a:cs typeface="B Nazanin" pitchFamily="2" charset="-78"/>
              </a:rPr>
              <a:t>يكي از اقدامات و سياستهاي سازمان ملل بر بحث كنترل مواليد و تنظيم خانواده در ايران انجام داده است توجه به بيماري ايدز و حيا زدايي از اين طريق مي باشد.</a:t>
            </a: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endParaRPr lang="fa-IR" dirty="0" smtClean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ايدز و كنترل مواليد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27415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a-IR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4000" b="1" smtClean="0">
                <a:cs typeface="B Nazanin" pitchFamily="2" charset="-78"/>
              </a:rPr>
              <a:t>اهداف</a:t>
            </a:r>
            <a:r>
              <a:rPr lang="fa-IR" sz="4000" b="1">
                <a:cs typeface="B Nazanin" pitchFamily="2" charset="-78"/>
              </a:rPr>
              <a:t>:</a:t>
            </a:r>
            <a:endParaRPr lang="en-US" sz="4000" b="1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دسترسی همگانی به خدمات بهداشت </a:t>
            </a:r>
            <a:r>
              <a:rPr lang="fa-IR" smtClean="0">
                <a:cs typeface="B Nazanin" pitchFamily="2" charset="-78"/>
              </a:rPr>
              <a:t>باروری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آموزش ابتدایی همگانی و از بین بردن شکاف جنسیتی در </a:t>
            </a:r>
            <a:r>
              <a:rPr lang="fa-IR" smtClean="0">
                <a:cs typeface="B Nazanin" pitchFamily="2" charset="-78"/>
              </a:rPr>
              <a:t>آموزش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کاهش نسبت مرگ و میر مادران تا ۷۵ </a:t>
            </a:r>
            <a:r>
              <a:rPr lang="fa-IR" smtClean="0">
                <a:cs typeface="B Nazanin" pitchFamily="2" charset="-78"/>
              </a:rPr>
              <a:t>درصد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کاهش مرگ و میر نوزادان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افزایش متوسط عمر (امید زندگی)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کاهش </a:t>
            </a:r>
            <a:r>
              <a:rPr lang="fa-IR" err="1" smtClean="0">
                <a:cs typeface="B Nazanin" pitchFamily="2" charset="-78"/>
              </a:rPr>
              <a:t>نسبت‌های</a:t>
            </a:r>
            <a:r>
              <a:rPr lang="fa-IR" smtClean="0">
                <a:cs typeface="B Nazanin" pitchFamily="2" charset="-78"/>
              </a:rPr>
              <a:t> </a:t>
            </a:r>
            <a:r>
              <a:rPr lang="fa-IR">
                <a:cs typeface="B Nazanin" pitchFamily="2" charset="-78"/>
              </a:rPr>
              <a:t>ابتلا به اچ آی وی </a:t>
            </a:r>
            <a:endParaRPr lang="en-US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کنفرانس بین‌المللی </a:t>
            </a:r>
            <a:r>
              <a:rPr lang="fa-IR" dirty="0">
                <a:cs typeface="B Titr" pitchFamily="2" charset="-78"/>
              </a:rPr>
              <a:t>جمعیت و </a:t>
            </a:r>
            <a:r>
              <a:rPr lang="fa-IR" dirty="0" smtClean="0">
                <a:cs typeface="B Titr" pitchFamily="2" charset="-78"/>
              </a:rPr>
              <a:t>توسعه</a:t>
            </a:r>
            <a:br>
              <a:rPr lang="fa-IR" dirty="0" smtClean="0">
                <a:cs typeface="B Titr" pitchFamily="2" charset="-78"/>
              </a:rPr>
            </a:br>
            <a:r>
              <a:rPr lang="fa-IR" dirty="0" smtClean="0">
                <a:cs typeface="B Titr" pitchFamily="2" charset="-78"/>
              </a:rPr>
              <a:t>(</a:t>
            </a:r>
            <a:r>
              <a:rPr lang="en-US" dirty="0" smtClean="0">
                <a:cs typeface="B Titr" pitchFamily="2" charset="-78"/>
              </a:rPr>
              <a:t>ICPD : 1994-2014</a:t>
            </a:r>
            <a:r>
              <a:rPr lang="fa-IR" dirty="0" smtClean="0">
                <a:cs typeface="B Titr" pitchFamily="2" charset="-78"/>
              </a:rPr>
              <a:t>)</a:t>
            </a:r>
            <a:br>
              <a:rPr lang="fa-IR" dirty="0" smtClean="0">
                <a:cs typeface="B Titr" pitchFamily="2" charset="-78"/>
              </a:rPr>
            </a:br>
            <a:r>
              <a:rPr lang="en-US" sz="2200" dirty="0" smtClean="0">
                <a:cs typeface="B Titr" pitchFamily="2" charset="-78"/>
              </a:rPr>
              <a:t>(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I</a:t>
            </a:r>
            <a:r>
              <a:rPr lang="en-US" sz="2200" dirty="0" smtClean="0">
                <a:cs typeface="B Titr" pitchFamily="2" charset="-78"/>
              </a:rPr>
              <a:t>nternational 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C</a:t>
            </a:r>
            <a:r>
              <a:rPr lang="en-US" sz="2200" dirty="0" smtClean="0">
                <a:cs typeface="B Titr" pitchFamily="2" charset="-78"/>
              </a:rPr>
              <a:t>onference for 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P</a:t>
            </a:r>
            <a:r>
              <a:rPr lang="en-US" sz="2200" dirty="0" smtClean="0">
                <a:cs typeface="B Titr" pitchFamily="2" charset="-78"/>
              </a:rPr>
              <a:t>opulation and 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D</a:t>
            </a:r>
            <a:r>
              <a:rPr lang="en-US" sz="2200" dirty="0" smtClean="0">
                <a:cs typeface="B Titr" pitchFamily="2" charset="-78"/>
              </a:rPr>
              <a:t>evelopment)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904717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024" y="1469504"/>
            <a:ext cx="7772400" cy="28956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كميسارياي عالي پناهندگان سازمان ملل متحد </a:t>
            </a: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UNHCR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746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rtl="1">
              <a:spcBef>
                <a:spcPts val="0"/>
              </a:spcBef>
            </a:pPr>
            <a:r>
              <a:rPr lang="fa-IR" b="1" dirty="0" smtClean="0">
                <a:solidFill>
                  <a:schemeClr val="bg2">
                    <a:lumMod val="25000"/>
                  </a:schemeClr>
                </a:solidFill>
                <a:cs typeface="B Nazanin" pitchFamily="2" charset="-78"/>
              </a:rPr>
              <a:t>كمك‌هاي كميسارياي‌عالي پناهندگان به برنامه‌هاي تنظيم خانواده و بهداشت باروري در بين پناهندگان شامل دو قسمت مي‌گردد: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fa-IR" b="1" dirty="0" smtClean="0">
              <a:solidFill>
                <a:schemeClr val="bg2">
                  <a:lumMod val="25000"/>
                </a:schemeClr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b="1" dirty="0" smtClean="0">
                <a:solidFill>
                  <a:srgbClr val="B4004D"/>
                </a:solidFill>
                <a:cs typeface="B Nazanin" pitchFamily="2" charset="-78"/>
              </a:rPr>
              <a:t>الف: برنامه هاي تنظيم خانواده در داخل اردوگاهها</a:t>
            </a:r>
          </a:p>
          <a:p>
            <a:pPr marL="0" indent="0" algn="just" rtl="1">
              <a:spcBef>
                <a:spcPts val="0"/>
              </a:spcBef>
            </a:pPr>
            <a:r>
              <a:rPr lang="fa-IR" b="1" dirty="0" smtClean="0">
                <a:solidFill>
                  <a:schemeClr val="bg2">
                    <a:lumMod val="25000"/>
                  </a:schemeClr>
                </a:solidFill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وسايل مدرن پيشگيري از بارداري به طور رايگان به پناهندگان ارائه مي‌شد. </a:t>
            </a:r>
          </a:p>
          <a:p>
            <a:pPr marL="0" indent="0" algn="just" rtl="1"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اين برنامه يكي از توفيقات وزارت بهداشت در راستاي جلب همكاري پناهندگان در ارائه خدمات بهداشتي مورد نياز آنها محسوب مي‌شود. 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2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كميسارياي عالي پناهندگان سازمان ملل متحد</a:t>
            </a:r>
            <a:endParaRPr lang="fa-IR" sz="3200" dirty="0"/>
          </a:p>
        </p:txBody>
      </p:sp>
    </p:spTree>
    <p:extLst>
      <p:ext uri="{BB962C8B-B14F-4D97-AF65-F5344CB8AC3E}">
        <p14:creationId xmlns:p14="http://schemas.microsoft.com/office/powerpoint/2010/main" val="136128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95944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rgbClr val="B4004D"/>
                </a:solidFill>
                <a:cs typeface="B Nazanin" pitchFamily="2" charset="-78"/>
              </a:rPr>
              <a:t>ب: برنامه هاي تنظيم خانواده در خارج از اردوگاهها:</a:t>
            </a:r>
          </a:p>
          <a:p>
            <a:pPr marL="0" indent="0" algn="just" rtl="1"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تأسيس 31 پايگاه بهداشتي در اطراف شهرهاي مشهد، زابل، شهر ري، ورامين، پاكدشت و اسلامشهر، مدت اين پروژه سه سال بود.</a:t>
            </a: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dirty="0" smtClean="0">
                <a:cs typeface="B Nazanin" pitchFamily="2" charset="-78"/>
              </a:rPr>
              <a:t>پوشش وسائل مطمئن تنظيم خانواده بين پناهندگان خارج اردوگاه‌ها 60% مي‌باشد. 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fa-IR" dirty="0" smtClean="0">
              <a:cs typeface="B Nazanin" pitchFamily="2" charset="-78"/>
            </a:endParaRPr>
          </a:p>
          <a:p>
            <a:pPr marL="0" indent="0" algn="ctr" rtl="1">
              <a:spcBef>
                <a:spcPts val="0"/>
              </a:spcBef>
              <a:buNone/>
            </a:pPr>
            <a:r>
              <a:rPr lang="fa-IR" dirty="0" smtClean="0">
                <a:cs typeface="B Nazanin" pitchFamily="2" charset="-78"/>
              </a:rPr>
              <a:t>برنامه پناهندگان غيرمقيم در اردوگاه‌ها در بردارنده سه استراتژي مي‌باشد. 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marL="0" lv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1. افزايش دسترسي به پايگاه‌هاي بهداشتي اطراف شهرها </a:t>
            </a:r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lv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2. همكاري پناهندگان با رابطين بهداشتي </a:t>
            </a:r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lv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3. ارتقاي كيفيت خدمات و وسايل پيشگيري از بارداري </a:t>
            </a:r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en-US" dirty="0">
              <a:solidFill>
                <a:schemeClr val="tx2">
                  <a:lumMod val="75000"/>
                </a:schemeClr>
              </a:solidFill>
              <a:cs typeface="B Nazanin" pitchFamily="2" charset="-7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2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كميسارياي عالي پناهندگان سازمان ملل متحد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137634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fa-IR" sz="3200" dirty="0" smtClean="0">
                <a:cs typeface="B Nazanin" pitchFamily="2" charset="-78"/>
              </a:rPr>
              <a:t>   بنا بر اظهار نظر </a:t>
            </a:r>
            <a:r>
              <a:rPr lang="fa-IR" sz="3200" dirty="0" smtClean="0">
                <a:solidFill>
                  <a:schemeClr val="accent2">
                    <a:lumMod val="75000"/>
                  </a:schemeClr>
                </a:solidFill>
                <a:cs typeface="B Nazanin" pitchFamily="2" charset="-78"/>
              </a:rPr>
              <a:t>برژينسکي</a:t>
            </a:r>
            <a:r>
              <a:rPr lang="fa-IR" sz="3200" dirty="0" smtClean="0">
                <a:cs typeface="B Nazanin" pitchFamily="2" charset="-78"/>
              </a:rPr>
              <a:t> سياستمدار کهنه کار و مشاور امنيت ملي سابق امريکا:</a:t>
            </a:r>
          </a:p>
          <a:p>
            <a:pPr algn="r" rtl="1">
              <a:buNone/>
            </a:pPr>
            <a:endParaRPr lang="fa-IR" sz="2000" dirty="0" smtClean="0">
              <a:cs typeface="B Nazanin" pitchFamily="2" charset="-78"/>
            </a:endParaRPr>
          </a:p>
          <a:p>
            <a:pPr marL="109728" indent="0" algn="just" rtl="1">
              <a:buNone/>
            </a:pPr>
            <a:r>
              <a:rPr lang="fa-IR" sz="3200" dirty="0" smtClean="0">
                <a:solidFill>
                  <a:srgbClr val="003300"/>
                </a:solidFill>
                <a:cs typeface="B Nazanin" pitchFamily="2" charset="-78"/>
              </a:rPr>
              <a:t>«از فکر کردن به حمله پيش دستانه عليه تأسيسات هسته­اي ايران اجتناب کنيد و گفتگوها با تهران را حفظ کنيد، بالاتر از همه بازي طولاني مدتي را انجام دهيد، چون زمان، آمارهاي جمعيتي و تغيير نسل در ايران به نفع رژيم کنوني نيست» </a:t>
            </a:r>
          </a:p>
          <a:p>
            <a:pPr marL="109728" indent="0" algn="l" rtl="1">
              <a:buNone/>
            </a:pPr>
            <a:endParaRPr lang="fa-IR" sz="3200" dirty="0" smtClean="0">
              <a:solidFill>
                <a:srgbClr val="003300"/>
              </a:solidFill>
              <a:cs typeface="B Nazanin" pitchFamily="2" charset="-78"/>
            </a:endParaRPr>
          </a:p>
          <a:p>
            <a:pPr algn="l" rtl="1">
              <a:buNone/>
            </a:pPr>
            <a:r>
              <a:rPr lang="fa-IR" sz="2000" dirty="0" smtClean="0">
                <a:cs typeface="B Nazanin" pitchFamily="2" charset="-78"/>
              </a:rPr>
              <a:t>                   (خبرگزاري فارس، 1388/12/15، خبر شماره 881250226)</a:t>
            </a:r>
            <a:endParaRPr lang="en-US" sz="2000" dirty="0" smtClean="0"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000" b="0" dirty="0" smtClean="0">
                <a:solidFill>
                  <a:srgbClr val="C00000"/>
                </a:solidFill>
                <a:cs typeface="B Titr" pitchFamily="2" charset="-78"/>
              </a:rPr>
              <a:t>«تحديد نسل» به نفع کيست ؟</a:t>
            </a:r>
          </a:p>
        </p:txBody>
      </p:sp>
    </p:spTree>
    <p:extLst>
      <p:ext uri="{BB962C8B-B14F-4D97-AF65-F5344CB8AC3E}">
        <p14:creationId xmlns:p14="http://schemas.microsoft.com/office/powerpoint/2010/main" val="100174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918648" cy="3321714"/>
          </a:xfrm>
        </p:spPr>
        <p:txBody>
          <a:bodyPr>
            <a:normAutofit/>
          </a:bodyPr>
          <a:lstStyle/>
          <a:p>
            <a:pPr algn="ctr"/>
            <a:r>
              <a:rPr lang="fa-IR" dirty="0" smtClean="0">
                <a:solidFill>
                  <a:srgbClr val="C00000"/>
                </a:solidFill>
                <a:cs typeface="B Titr" pitchFamily="2" charset="-78"/>
              </a:rPr>
              <a:t>تجربيات مشابه جهاني</a:t>
            </a:r>
            <a:br>
              <a:rPr lang="fa-IR" dirty="0" smtClean="0">
                <a:solidFill>
                  <a:srgbClr val="C00000"/>
                </a:solidFill>
                <a:cs typeface="B Titr" pitchFamily="2" charset="-78"/>
              </a:rPr>
            </a:b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/>
            </a:r>
            <a:br>
              <a:rPr lang="fa-IR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در مواجهه </a:t>
            </a:r>
            <a:r>
              <a:rPr lang="fa-IR" sz="360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با چالش‌هاي جمعيتي</a:t>
            </a:r>
            <a:endParaRPr lang="fa-IR" sz="3600" dirty="0">
              <a:solidFill>
                <a:schemeClr val="accent4">
                  <a:lumMod val="50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4116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24944"/>
            <a:ext cx="9017251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88641"/>
            <a:ext cx="823912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598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88641"/>
            <a:ext cx="823912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590098"/>
            <a:ext cx="9180512" cy="429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570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391400" y="34689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dirty="0">
                <a:solidFill>
                  <a:prstClr val="black"/>
                </a:solidFill>
                <a:cs typeface="B Titr" pitchFamily="2" charset="-78"/>
              </a:rPr>
              <a:t>رفع موانع</a:t>
            </a:r>
            <a:endParaRPr lang="en-US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05400" y="24783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اقتصادي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05400" y="35070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اجتماعي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05400" y="46500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dirty="0">
                <a:solidFill>
                  <a:prstClr val="black"/>
                </a:solidFill>
                <a:cs typeface="B Titr" pitchFamily="2" charset="-78"/>
              </a:rPr>
              <a:t>بيولوژيك</a:t>
            </a:r>
            <a:endParaRPr lang="en-US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3400" y="1487760"/>
            <a:ext cx="3505200" cy="647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مراقبت از كودكان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33400" y="2364060"/>
            <a:ext cx="35052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سياست‌هاي مرخصي مادر و پدر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3400" y="3507060"/>
            <a:ext cx="35052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تخفيف شهريه مهد كودك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cxnSp>
        <p:nvCxnSpPr>
          <p:cNvPr id="15" name="Straight Arrow Connector 14"/>
          <p:cNvCxnSpPr>
            <a:stCxn id="5" idx="1"/>
            <a:endCxn id="12" idx="3"/>
          </p:cNvCxnSpPr>
          <p:nvPr/>
        </p:nvCxnSpPr>
        <p:spPr>
          <a:xfrm rot="10800000">
            <a:off x="4038600" y="2745060"/>
            <a:ext cx="1066800" cy="1588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4038600" y="1678260"/>
            <a:ext cx="1066800" cy="9906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1"/>
            <a:endCxn id="13" idx="3"/>
          </p:cNvCxnSpPr>
          <p:nvPr/>
        </p:nvCxnSpPr>
        <p:spPr>
          <a:xfrm rot="10800000" flipV="1">
            <a:off x="4038600" y="2745060"/>
            <a:ext cx="1066800" cy="11430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1"/>
          </p:cNvCxnSpPr>
          <p:nvPr/>
        </p:nvCxnSpPr>
        <p:spPr>
          <a:xfrm rot="10800000">
            <a:off x="6172200" y="3697560"/>
            <a:ext cx="1219200" cy="381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5" idx="3"/>
          </p:cNvCxnSpPr>
          <p:nvPr/>
        </p:nvCxnSpPr>
        <p:spPr>
          <a:xfrm rot="10800000">
            <a:off x="6172200" y="2745060"/>
            <a:ext cx="1143000" cy="9525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6172201" y="3735660"/>
            <a:ext cx="1143000" cy="13335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533400" y="4497660"/>
            <a:ext cx="3581400" cy="1028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سوبسيد درمان ناباروري و توسعه بيوتكنولوژي (جديد)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4114801" y="4992960"/>
            <a:ext cx="914400" cy="1588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6934200" y="5221560"/>
            <a:ext cx="1524000" cy="14478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prstClr val="black"/>
                </a:solidFill>
                <a:cs typeface="B Titr" pitchFamily="2" charset="-78"/>
              </a:rPr>
              <a:t>كاهش يا معكوس كردن اثرات</a:t>
            </a:r>
            <a:endParaRPr lang="en-US" sz="2000" dirty="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20" name="Right Brace 19"/>
          <p:cNvSpPr/>
          <p:nvPr/>
        </p:nvSpPr>
        <p:spPr>
          <a:xfrm>
            <a:off x="8488681" y="3697560"/>
            <a:ext cx="350519" cy="2514600"/>
          </a:xfrm>
          <a:prstGeom prst="rightBrace">
            <a:avLst/>
          </a:prstGeom>
          <a:ln w="57150">
            <a:solidFill>
              <a:srgbClr val="A93D94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prstClr val="black"/>
              </a:solidFill>
              <a:cs typeface="B Titr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a-IR" sz="3100">
                <a:solidFill>
                  <a:srgbClr val="C00000"/>
                </a:solidFill>
                <a:latin typeface="+mn-lt"/>
                <a:ea typeface="+mn-ea"/>
                <a:cs typeface="B Titr" pitchFamily="2" charset="-78"/>
              </a:rPr>
              <a:t>راهبردهای افزایش نرخ باروری در سایر کشورها</a:t>
            </a:r>
          </a:p>
        </p:txBody>
      </p:sp>
    </p:spTree>
    <p:extLst>
      <p:ext uri="{BB962C8B-B14F-4D97-AF65-F5344CB8AC3E}">
        <p14:creationId xmlns:p14="http://schemas.microsoft.com/office/powerpoint/2010/main" val="105443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.mahzoon\My Documents\Work\اطلاعات تخصصي مفيد\مطالب مربوط به سياست‌هاي جمعيتي\رشد صفر!!!!!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272808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2195736" y="4149080"/>
            <a:ext cx="446449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732240" y="1484784"/>
            <a:ext cx="2016224" cy="9361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79912" y="1268760"/>
            <a:ext cx="1440160" cy="57606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2" name="Up Arrow 1"/>
          <p:cNvSpPr/>
          <p:nvPr/>
        </p:nvSpPr>
        <p:spPr>
          <a:xfrm>
            <a:off x="4499992" y="2996952"/>
            <a:ext cx="576064" cy="576064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67944" y="2535876"/>
            <a:ext cx="2808312" cy="4320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3995936" y="3501008"/>
            <a:ext cx="504056" cy="57606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236296" y="3494032"/>
            <a:ext cx="1512168" cy="29500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cxnSp>
        <p:nvCxnSpPr>
          <p:cNvPr id="14" name="Curved Connector 13"/>
          <p:cNvCxnSpPr>
            <a:stCxn id="10" idx="1"/>
            <a:endCxn id="7" idx="2"/>
          </p:cNvCxnSpPr>
          <p:nvPr/>
        </p:nvCxnSpPr>
        <p:spPr>
          <a:xfrm rot="10800000">
            <a:off x="5472100" y="2967924"/>
            <a:ext cx="1764196" cy="673612"/>
          </a:xfrm>
          <a:prstGeom prst="curvedConnector2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655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2204864"/>
            <a:ext cx="97930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179512" y="2780928"/>
            <a:ext cx="871296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52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7772400" cy="276416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UNFPA</a:t>
            </a:r>
            <a:endParaRPr lang="en-US" sz="4400" b="0" dirty="0">
              <a:solidFill>
                <a:schemeClr val="bg2">
                  <a:lumMod val="25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787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سابقه فعاليت صندوق جمعيت در ايران به اواخر دهه 1340 برمي‌گردد. </a:t>
            </a:r>
          </a:p>
          <a:p>
            <a:pPr marL="0" indent="0" algn="just" rtl="1"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اين صندوق بين سال‌هاي </a:t>
            </a:r>
            <a:r>
              <a:rPr lang="fa-IR" sz="3600" dirty="0" smtClean="0">
                <a:solidFill>
                  <a:srgbClr val="C800C8"/>
                </a:solidFill>
                <a:cs typeface="B Nazanin" pitchFamily="2" charset="-78"/>
              </a:rPr>
              <a:t>1349</a:t>
            </a:r>
            <a:r>
              <a:rPr lang="fa-IR" sz="3600" dirty="0" smtClean="0">
                <a:cs typeface="B Nazanin" pitchFamily="2" charset="-78"/>
              </a:rPr>
              <a:t> تا </a:t>
            </a:r>
            <a:r>
              <a:rPr lang="fa-IR" sz="3600" dirty="0" smtClean="0">
                <a:solidFill>
                  <a:srgbClr val="C800C8"/>
                </a:solidFill>
                <a:cs typeface="B Nazanin" pitchFamily="2" charset="-78"/>
              </a:rPr>
              <a:t>1367</a:t>
            </a:r>
            <a:r>
              <a:rPr lang="fa-IR" sz="3600" dirty="0" smtClean="0">
                <a:cs typeface="B Nazanin" pitchFamily="2" charset="-78"/>
              </a:rPr>
              <a:t> كمك‌هايي را در اختيار سازمان‌هاي ذيربط دولتي قرار داد. </a:t>
            </a:r>
            <a:endParaRPr lang="en-US" sz="36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sz="3600" dirty="0" smtClean="0">
                <a:cs typeface="B Nazanin" pitchFamily="2" charset="-78"/>
              </a:rPr>
              <a:t>با توسعه فعاليت‌هاي صندوق در كشور، سه برنامه با بودجه‌اي بالغ بر 30 ميليون دلار توسط صندوق به طور كامل در كشور اجرا گرديد. </a:t>
            </a:r>
            <a:endParaRPr lang="en-US" sz="3600" b="1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3592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Low" rtl="1">
              <a:lnSpc>
                <a:spcPct val="150000"/>
              </a:lnSpc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صندوق جمعيت اولين برنامه كشوري خود را با تخصيص اعتباري به </a:t>
            </a:r>
            <a:r>
              <a:rPr lang="fa-IR" dirty="0" smtClean="0">
                <a:solidFill>
                  <a:srgbClr val="C800C8"/>
                </a:solidFill>
                <a:cs typeface="B Nazanin" pitchFamily="2" charset="-78"/>
              </a:rPr>
              <a:t>مبلغ 4 ميليون دلار </a:t>
            </a:r>
            <a:r>
              <a:rPr lang="fa-IR" dirty="0" smtClean="0">
                <a:cs typeface="B Nazanin" pitchFamily="2" charset="-78"/>
              </a:rPr>
              <a:t>براي يك دوره دو ساله 1370-1369 تصويب كرد. مدت اجراي اين برنامه بعداً تا پايان سال </a:t>
            </a:r>
            <a:r>
              <a:rPr lang="fa-IR" dirty="0" smtClean="0">
                <a:solidFill>
                  <a:srgbClr val="C800C8"/>
                </a:solidFill>
                <a:cs typeface="B Nazanin" pitchFamily="2" charset="-78"/>
              </a:rPr>
              <a:t>1372</a:t>
            </a:r>
            <a:r>
              <a:rPr lang="fa-IR" dirty="0" smtClean="0">
                <a:cs typeface="B Nazanin" pitchFamily="2" charset="-78"/>
              </a:rPr>
              <a:t> تمديد شد. </a:t>
            </a:r>
            <a:endParaRPr lang="en-US" dirty="0" smtClean="0">
              <a:cs typeface="B Nazanin" pitchFamily="2" charset="-78"/>
            </a:endParaRP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  <a:buNone/>
            </a:pPr>
            <a:endParaRPr lang="fa-IR" dirty="0" smtClean="0">
              <a:cs typeface="B Nazanin" pitchFamily="2" charset="-78"/>
            </a:endParaRP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برنامه دوم از سال 1373 تا 1377 به طول انجاميد و كمك­هاي اعتباري </a:t>
            </a:r>
            <a:r>
              <a:rPr lang="fa-IR" dirty="0" smtClean="0">
                <a:solidFill>
                  <a:srgbClr val="C800C8"/>
                </a:solidFill>
                <a:cs typeface="B Nazanin" pitchFamily="2" charset="-78"/>
              </a:rPr>
              <a:t>معادل ده ميليون دلار </a:t>
            </a:r>
            <a:r>
              <a:rPr lang="fa-IR" dirty="0" smtClean="0">
                <a:cs typeface="B Nazanin" pitchFamily="2" charset="-78"/>
              </a:rPr>
              <a:t>را در اختيار سازمان‌هاي فعال در زمينه تنظيم خانواده و كنترل جمعيت قرار داد. </a:t>
            </a:r>
            <a:endParaRPr lang="en-US" sz="2800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2164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4000" b="1" dirty="0" smtClean="0">
                <a:solidFill>
                  <a:schemeClr val="tx1"/>
                </a:solidFill>
                <a:cs typeface="B Nazanin" pitchFamily="2" charset="-78"/>
              </a:rPr>
              <a:t>در سال 1372 وام</a:t>
            </a:r>
            <a:r>
              <a:rPr lang="fa-IR" sz="4000" b="1" dirty="0" smtClean="0">
                <a:solidFill>
                  <a:schemeClr val="accent2">
                    <a:lumMod val="50000"/>
                  </a:schemeClr>
                </a:solidFill>
                <a:cs typeface="B Nazanin" pitchFamily="2" charset="-78"/>
              </a:rPr>
              <a:t> </a:t>
            </a:r>
            <a:r>
              <a:rPr lang="fa-IR" sz="4000" b="1" dirty="0" smtClean="0">
                <a:solidFill>
                  <a:srgbClr val="B000B0"/>
                </a:solidFill>
                <a:cs typeface="B Nazanin" pitchFamily="2" charset="-78"/>
              </a:rPr>
              <a:t>150 ميليون دلاري </a:t>
            </a:r>
            <a:r>
              <a:rPr lang="fa-IR" sz="4000" dirty="0" smtClean="0">
                <a:cs typeface="B Nazanin" pitchFamily="2" charset="-78"/>
              </a:rPr>
              <a:t>صندوق جمعيت ملل متحد براي تنظيم خانواده در ايران اختصاص يافت و ايران به عنوان مرکزي براي آموزش کنترل جمعيت </a:t>
            </a:r>
            <a:r>
              <a:rPr lang="fa-IR" sz="4000" dirty="0" smtClean="0">
                <a:solidFill>
                  <a:srgbClr val="B000B0"/>
                </a:solidFill>
                <a:cs typeface="B Nazanin" pitchFamily="2" charset="-78"/>
              </a:rPr>
              <a:t>کشورهاي آسياي ميانه </a:t>
            </a:r>
            <a:r>
              <a:rPr lang="fa-IR" sz="4000" dirty="0" smtClean="0">
                <a:cs typeface="B Nazanin" pitchFamily="2" charset="-78"/>
              </a:rPr>
              <a:t>انتخاب شد.</a:t>
            </a:r>
            <a:endParaRPr lang="en-US" sz="40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در همين سال </a:t>
            </a:r>
            <a:r>
              <a:rPr lang="fa-IR" sz="4000" b="1" dirty="0" smtClean="0">
                <a:solidFill>
                  <a:srgbClr val="B000B0"/>
                </a:solidFill>
                <a:cs typeface="B Nazanin" pitchFamily="2" charset="-78"/>
              </a:rPr>
              <a:t>کمک 1.8 ميليون دلاري </a:t>
            </a:r>
            <a:r>
              <a:rPr lang="fa-IR" sz="4000" dirty="0" smtClean="0">
                <a:cs typeface="B Nazanin" pitchFamily="2" charset="-78"/>
              </a:rPr>
              <a:t>به ايران در محورهاي برنامه پنج ساله يونيسف قرار گرفت.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38187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2743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سازمان بهداشت جهاني </a:t>
            </a: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WHO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31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968</Words>
  <Application>Microsoft Office PowerPoint</Application>
  <PresentationFormat>On-screen Show (4:3)</PresentationFormat>
  <Paragraphs>90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Concourse</vt:lpstr>
      <vt:lpstr>نقش سياست‌هاي جمعيتي بين‌المللي  در به وجود آمدن چالش‌هاي جمعيتي کشور</vt:lpstr>
      <vt:lpstr>کنفرانس بین‌المللی جمعیت و توسعه (ICPD : 1994-2014) (International Conference for Population and Development)</vt:lpstr>
      <vt:lpstr>PowerPoint Presentation</vt:lpstr>
      <vt:lpstr>PowerPoint Presentation</vt:lpstr>
      <vt:lpstr>فعاليتهاي صندوق جمعيت در ايران UNFPA</vt:lpstr>
      <vt:lpstr>فعاليتهاي صندوق جمعيت در ايران</vt:lpstr>
      <vt:lpstr>فعاليتهاي صندوق جمعيت در ايران</vt:lpstr>
      <vt:lpstr>فعاليتهاي صندوق جمعيت در ايران</vt:lpstr>
      <vt:lpstr> فعاليتهاي سازمان بهداشت جهاني WHO</vt:lpstr>
      <vt:lpstr>فعاليتهاي سازمان بهداشت جهاني</vt:lpstr>
      <vt:lpstr>فعاليتهاي سازمان بهداشت جهاني</vt:lpstr>
      <vt:lpstr>بانك جهاني  Word Bank</vt:lpstr>
      <vt:lpstr>بانك جهاني</vt:lpstr>
      <vt:lpstr>صندوق كودكان سازمان ملل متحد  UNICEF</vt:lpstr>
      <vt:lpstr>صندوق كودكان سازمان ملل متحد</vt:lpstr>
      <vt:lpstr>نهاد زنان سازمان ملل  نظرات خانم باچلت معاون دبیر کل و مدیر اجرایی نهاد زنان سازمان ملل در مهرماه 1391 و پس از  تغییر سیاستهای جمعیتی در ایران</vt:lpstr>
      <vt:lpstr>نهاد زنان سازمان ملل</vt:lpstr>
      <vt:lpstr>  ايدز و كنترل مواليد   </vt:lpstr>
      <vt:lpstr>ايدز و كنترل مواليد</vt:lpstr>
      <vt:lpstr>فعاليتهاي كميسارياي عالي پناهندگان سازمان ملل متحد UNHCR</vt:lpstr>
      <vt:lpstr>فعاليتهاي كميسارياي عالي پناهندگان سازمان ملل متحد</vt:lpstr>
      <vt:lpstr>فعاليتهاي كميسارياي عالي پناهندگان سازمان ملل متحد</vt:lpstr>
      <vt:lpstr>«تحديد نسل» به نفع کيست ؟</vt:lpstr>
      <vt:lpstr>تجربيات مشابه جهاني  در مواجهه با چالش‌هاي جمعيتي</vt:lpstr>
      <vt:lpstr>PowerPoint Presentation</vt:lpstr>
      <vt:lpstr>PowerPoint Presentation</vt:lpstr>
      <vt:lpstr>راهبردهای افزایش نرخ باروری در سایر کشورها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نقش سياست‌هاي جمعيتي بين‌المللي  در به وجود آمدن چالش‌هاي جمعيتي کشور</dc:title>
  <dc:creator>aliasghar imani</dc:creator>
  <cp:lastModifiedBy>aliasghar imani</cp:lastModifiedBy>
  <cp:revision>1</cp:revision>
  <dcterms:created xsi:type="dcterms:W3CDTF">2014-07-07T10:49:05Z</dcterms:created>
  <dcterms:modified xsi:type="dcterms:W3CDTF">2014-07-07T10:51:16Z</dcterms:modified>
</cp:coreProperties>
</file>