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34"/>
  </p:notes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90" r:id="rId26"/>
    <p:sldId id="282" r:id="rId27"/>
    <p:sldId id="283" r:id="rId28"/>
    <p:sldId id="284" r:id="rId29"/>
    <p:sldId id="285" r:id="rId30"/>
    <p:sldId id="286" r:id="rId31"/>
    <p:sldId id="287" r:id="rId32"/>
    <p:sldId id="288" r:id="rId33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image" Target="../media/image29.jpeg"/><Relationship Id="rId4" Type="http://schemas.openxmlformats.org/officeDocument/2006/relationships/image" Target="../media/image32.jpe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image" Target="../media/image29.jpeg"/><Relationship Id="rId4" Type="http://schemas.openxmlformats.org/officeDocument/2006/relationships/image" Target="../media/image32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4476A21-5FC6-4A3D-B20B-623DA8F96E39}" type="doc">
      <dgm:prSet loTypeId="urn:microsoft.com/office/officeart/2005/8/layout/equation1" loCatId="process" qsTypeId="urn:microsoft.com/office/officeart/2005/8/quickstyle/simple3" qsCatId="simple" csTypeId="urn:microsoft.com/office/officeart/2005/8/colors/accent1_2" csCatId="accent1" phldr="1"/>
      <dgm:spPr/>
    </dgm:pt>
    <dgm:pt modelId="{99C6346B-7932-4097-8468-640011257172}">
      <dgm:prSet phldrT="[Text]" custT="1"/>
      <dgm:spPr/>
      <dgm:t>
        <a:bodyPr/>
        <a:lstStyle/>
        <a:p>
          <a:pPr rtl="1"/>
          <a:r>
            <a:rPr lang="fa-IR" sz="1600" b="1" dirty="0" smtClean="0"/>
            <a:t>صنعتی شدن کشورهای توسعه یافته</a:t>
          </a:r>
          <a:endParaRPr lang="fa-IR" sz="1600" b="1" dirty="0"/>
        </a:p>
      </dgm:t>
    </dgm:pt>
    <dgm:pt modelId="{BF41B176-3D33-4286-87E1-382E95FED0C8}" type="parTrans" cxnId="{78180236-D228-4B90-8378-72101677D942}">
      <dgm:prSet/>
      <dgm:spPr/>
      <dgm:t>
        <a:bodyPr/>
        <a:lstStyle/>
        <a:p>
          <a:pPr rtl="1"/>
          <a:endParaRPr lang="fa-IR"/>
        </a:p>
      </dgm:t>
    </dgm:pt>
    <dgm:pt modelId="{F05998D3-BB3D-4DF8-BDF5-63DD58883527}" type="sibTrans" cxnId="{78180236-D228-4B90-8378-72101677D942}">
      <dgm:prSet/>
      <dgm:spPr/>
      <dgm:t>
        <a:bodyPr/>
        <a:lstStyle/>
        <a:p>
          <a:pPr rtl="1"/>
          <a:endParaRPr lang="fa-IR"/>
        </a:p>
      </dgm:t>
    </dgm:pt>
    <dgm:pt modelId="{AE8713B4-089C-407B-A951-6E7D65CCF45A}">
      <dgm:prSet phldrT="[Text]" custT="1"/>
      <dgm:spPr/>
      <dgm:t>
        <a:bodyPr/>
        <a:lstStyle/>
        <a:p>
          <a:pPr rtl="1"/>
          <a:r>
            <a:rPr lang="fa-IR" sz="2000" b="1" dirty="0" smtClean="0"/>
            <a:t>افزایش رفاه و سلامت</a:t>
          </a:r>
          <a:endParaRPr lang="fa-IR" sz="2000" b="1" dirty="0"/>
        </a:p>
      </dgm:t>
    </dgm:pt>
    <dgm:pt modelId="{A9D80901-B5B7-4C91-AE7F-F1F5BBBB1DBC}" type="parTrans" cxnId="{8FCD88AA-82C4-42DF-B799-3E6F1325D62C}">
      <dgm:prSet/>
      <dgm:spPr/>
      <dgm:t>
        <a:bodyPr/>
        <a:lstStyle/>
        <a:p>
          <a:pPr rtl="1"/>
          <a:endParaRPr lang="fa-IR"/>
        </a:p>
      </dgm:t>
    </dgm:pt>
    <dgm:pt modelId="{F2932E2E-A613-4608-AD6B-CD16E2BB013D}" type="sibTrans" cxnId="{8FCD88AA-82C4-42DF-B799-3E6F1325D62C}">
      <dgm:prSet/>
      <dgm:spPr/>
      <dgm:t>
        <a:bodyPr/>
        <a:lstStyle/>
        <a:p>
          <a:pPr rtl="1"/>
          <a:endParaRPr lang="fa-IR"/>
        </a:p>
      </dgm:t>
    </dgm:pt>
    <dgm:pt modelId="{06460E4E-E9E9-416D-B582-6677304B99A5}">
      <dgm:prSet phldrT="[Text]" custT="1"/>
      <dgm:spPr/>
      <dgm:t>
        <a:bodyPr/>
        <a:lstStyle/>
        <a:p>
          <a:pPr rtl="1"/>
          <a:r>
            <a:rPr lang="fa-IR" sz="1800" b="1" dirty="0" smtClean="0"/>
            <a:t>کاهش تمایل به فرزندآوری</a:t>
          </a:r>
          <a:endParaRPr lang="fa-IR" sz="1800" b="1" dirty="0"/>
        </a:p>
      </dgm:t>
    </dgm:pt>
    <dgm:pt modelId="{0A78DE95-15A6-4BAE-87CC-AEDEBBD5DD54}" type="parTrans" cxnId="{2DC3BE3A-E071-4DEE-A41D-517D1B603319}">
      <dgm:prSet/>
      <dgm:spPr/>
      <dgm:t>
        <a:bodyPr/>
        <a:lstStyle/>
        <a:p>
          <a:pPr rtl="1"/>
          <a:endParaRPr lang="fa-IR"/>
        </a:p>
      </dgm:t>
    </dgm:pt>
    <dgm:pt modelId="{8C4AD11C-B2A5-4937-BE00-CCC5BBD83D12}" type="sibTrans" cxnId="{2DC3BE3A-E071-4DEE-A41D-517D1B603319}">
      <dgm:prSet/>
      <dgm:spPr/>
      <dgm:t>
        <a:bodyPr/>
        <a:lstStyle/>
        <a:p>
          <a:pPr rtl="1"/>
          <a:endParaRPr lang="fa-IR"/>
        </a:p>
      </dgm:t>
    </dgm:pt>
    <dgm:pt modelId="{38E3620F-83FB-482C-BD09-4F78D7ED0358}" type="pres">
      <dgm:prSet presAssocID="{74476A21-5FC6-4A3D-B20B-623DA8F96E39}" presName="linearFlow" presStyleCnt="0">
        <dgm:presLayoutVars>
          <dgm:dir val="rev"/>
          <dgm:resizeHandles val="exact"/>
        </dgm:presLayoutVars>
      </dgm:prSet>
      <dgm:spPr/>
    </dgm:pt>
    <dgm:pt modelId="{8D82CE86-6E17-485B-A8B9-BA6F4EE5FFBB}" type="pres">
      <dgm:prSet presAssocID="{99C6346B-7932-4097-8468-640011257172}" presName="node" presStyleLbl="node1" presStyleIdx="0" presStyleCnt="3" custLinFactX="-21218" custLinFactNeighborX="-100000" custLinFactNeighborY="4561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1E17EEAF-B62D-4B75-9D8E-135811AC6467}" type="pres">
      <dgm:prSet presAssocID="{F05998D3-BB3D-4DF8-BDF5-63DD58883527}" presName="spacerL" presStyleCnt="0"/>
      <dgm:spPr/>
    </dgm:pt>
    <dgm:pt modelId="{19ED7435-5765-49E1-9D19-A3A2F2E67EE6}" type="pres">
      <dgm:prSet presAssocID="{F05998D3-BB3D-4DF8-BDF5-63DD58883527}" presName="sibTrans" presStyleLbl="sibTrans2D1" presStyleIdx="0" presStyleCnt="2" custLinFactX="-29683" custLinFactNeighborX="-100000" custLinFactNeighborY="25207"/>
      <dgm:spPr/>
      <dgm:t>
        <a:bodyPr/>
        <a:lstStyle/>
        <a:p>
          <a:pPr rtl="1"/>
          <a:endParaRPr lang="fa-IR"/>
        </a:p>
      </dgm:t>
    </dgm:pt>
    <dgm:pt modelId="{D5336E93-E874-4189-9BF6-216AA008CAD9}" type="pres">
      <dgm:prSet presAssocID="{F05998D3-BB3D-4DF8-BDF5-63DD58883527}" presName="spacerR" presStyleCnt="0"/>
      <dgm:spPr/>
    </dgm:pt>
    <dgm:pt modelId="{8819DA1E-1C1E-4E3C-882E-5ACA65D11CED}" type="pres">
      <dgm:prSet presAssocID="{AE8713B4-089C-407B-A951-6E7D65CCF45A}" presName="node" presStyleLbl="node1" presStyleIdx="1" presStyleCnt="3" custLinFactX="-7450" custLinFactNeighborX="-100000" custLinFactNeighborY="4561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8D7E394C-3DFF-4FBF-B7F8-A1ACDF41089F}" type="pres">
      <dgm:prSet presAssocID="{F2932E2E-A613-4608-AD6B-CD16E2BB013D}" presName="spacerL" presStyleCnt="0"/>
      <dgm:spPr/>
    </dgm:pt>
    <dgm:pt modelId="{1108395B-67FB-4772-80C9-91D14C0B844D}" type="pres">
      <dgm:prSet presAssocID="{F2932E2E-A613-4608-AD6B-CD16E2BB013D}" presName="sibTrans" presStyleLbl="sibTrans2D1" presStyleIdx="1" presStyleCnt="2" custLinFactNeighborX="-78718" custLinFactNeighborY="7357"/>
      <dgm:spPr/>
      <dgm:t>
        <a:bodyPr/>
        <a:lstStyle/>
        <a:p>
          <a:pPr rtl="1"/>
          <a:endParaRPr lang="fa-IR"/>
        </a:p>
      </dgm:t>
    </dgm:pt>
    <dgm:pt modelId="{D1827056-EE87-4CC8-8CE9-57752A25B41F}" type="pres">
      <dgm:prSet presAssocID="{F2932E2E-A613-4608-AD6B-CD16E2BB013D}" presName="spacerR" presStyleCnt="0"/>
      <dgm:spPr/>
    </dgm:pt>
    <dgm:pt modelId="{0E411438-E668-4ED4-BAEA-C4A99863517C}" type="pres">
      <dgm:prSet presAssocID="{06460E4E-E9E9-416D-B582-6677304B99A5}" presName="node" presStyleLbl="node1" presStyleIdx="2" presStyleCnt="3" custLinFactNeighborX="-22198" custLinFactNeighborY="4561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</dgm:ptLst>
  <dgm:cxnLst>
    <dgm:cxn modelId="{2DC3BE3A-E071-4DEE-A41D-517D1B603319}" srcId="{74476A21-5FC6-4A3D-B20B-623DA8F96E39}" destId="{06460E4E-E9E9-416D-B582-6677304B99A5}" srcOrd="2" destOrd="0" parTransId="{0A78DE95-15A6-4BAE-87CC-AEDEBBD5DD54}" sibTransId="{8C4AD11C-B2A5-4937-BE00-CCC5BBD83D12}"/>
    <dgm:cxn modelId="{3B27E3B6-0654-41CF-88BD-2F6FC1ACAAEA}" type="presOf" srcId="{74476A21-5FC6-4A3D-B20B-623DA8F96E39}" destId="{38E3620F-83FB-482C-BD09-4F78D7ED0358}" srcOrd="0" destOrd="0" presId="urn:microsoft.com/office/officeart/2005/8/layout/equation1"/>
    <dgm:cxn modelId="{1E13DDBF-5DDE-4478-B958-0FC52B6127FB}" type="presOf" srcId="{06460E4E-E9E9-416D-B582-6677304B99A5}" destId="{0E411438-E668-4ED4-BAEA-C4A99863517C}" srcOrd="0" destOrd="0" presId="urn:microsoft.com/office/officeart/2005/8/layout/equation1"/>
    <dgm:cxn modelId="{8FCD88AA-82C4-42DF-B799-3E6F1325D62C}" srcId="{74476A21-5FC6-4A3D-B20B-623DA8F96E39}" destId="{AE8713B4-089C-407B-A951-6E7D65CCF45A}" srcOrd="1" destOrd="0" parTransId="{A9D80901-B5B7-4C91-AE7F-F1F5BBBB1DBC}" sibTransId="{F2932E2E-A613-4608-AD6B-CD16E2BB013D}"/>
    <dgm:cxn modelId="{9126D85E-4147-42B3-BD78-1FF95B5BB66F}" type="presOf" srcId="{F05998D3-BB3D-4DF8-BDF5-63DD58883527}" destId="{19ED7435-5765-49E1-9D19-A3A2F2E67EE6}" srcOrd="0" destOrd="0" presId="urn:microsoft.com/office/officeart/2005/8/layout/equation1"/>
    <dgm:cxn modelId="{2E170D48-F7F0-45BD-A6A5-261647916A69}" type="presOf" srcId="{F2932E2E-A613-4608-AD6B-CD16E2BB013D}" destId="{1108395B-67FB-4772-80C9-91D14C0B844D}" srcOrd="0" destOrd="0" presId="urn:microsoft.com/office/officeart/2005/8/layout/equation1"/>
    <dgm:cxn modelId="{AE22A29E-E9BC-4F95-A109-39B87F5647D7}" type="presOf" srcId="{99C6346B-7932-4097-8468-640011257172}" destId="{8D82CE86-6E17-485B-A8B9-BA6F4EE5FFBB}" srcOrd="0" destOrd="0" presId="urn:microsoft.com/office/officeart/2005/8/layout/equation1"/>
    <dgm:cxn modelId="{6F5509FB-F321-428C-9EE1-E064A7B49DF2}" type="presOf" srcId="{AE8713B4-089C-407B-A951-6E7D65CCF45A}" destId="{8819DA1E-1C1E-4E3C-882E-5ACA65D11CED}" srcOrd="0" destOrd="0" presId="urn:microsoft.com/office/officeart/2005/8/layout/equation1"/>
    <dgm:cxn modelId="{78180236-D228-4B90-8378-72101677D942}" srcId="{74476A21-5FC6-4A3D-B20B-623DA8F96E39}" destId="{99C6346B-7932-4097-8468-640011257172}" srcOrd="0" destOrd="0" parTransId="{BF41B176-3D33-4286-87E1-382E95FED0C8}" sibTransId="{F05998D3-BB3D-4DF8-BDF5-63DD58883527}"/>
    <dgm:cxn modelId="{5B5975B2-4314-447F-B934-E66B50623448}" type="presParOf" srcId="{38E3620F-83FB-482C-BD09-4F78D7ED0358}" destId="{8D82CE86-6E17-485B-A8B9-BA6F4EE5FFBB}" srcOrd="0" destOrd="0" presId="urn:microsoft.com/office/officeart/2005/8/layout/equation1"/>
    <dgm:cxn modelId="{60F09326-B2BC-44B8-902C-CBD192A22A0A}" type="presParOf" srcId="{38E3620F-83FB-482C-BD09-4F78D7ED0358}" destId="{1E17EEAF-B62D-4B75-9D8E-135811AC6467}" srcOrd="1" destOrd="0" presId="urn:microsoft.com/office/officeart/2005/8/layout/equation1"/>
    <dgm:cxn modelId="{2B7BE67E-F5E6-4028-8636-FDE806FD9E4D}" type="presParOf" srcId="{38E3620F-83FB-482C-BD09-4F78D7ED0358}" destId="{19ED7435-5765-49E1-9D19-A3A2F2E67EE6}" srcOrd="2" destOrd="0" presId="urn:microsoft.com/office/officeart/2005/8/layout/equation1"/>
    <dgm:cxn modelId="{278309DB-DC2E-4982-A017-2C48C72E400B}" type="presParOf" srcId="{38E3620F-83FB-482C-BD09-4F78D7ED0358}" destId="{D5336E93-E874-4189-9BF6-216AA008CAD9}" srcOrd="3" destOrd="0" presId="urn:microsoft.com/office/officeart/2005/8/layout/equation1"/>
    <dgm:cxn modelId="{9F93F315-E835-4E7C-9391-8BD91774DCF1}" type="presParOf" srcId="{38E3620F-83FB-482C-BD09-4F78D7ED0358}" destId="{8819DA1E-1C1E-4E3C-882E-5ACA65D11CED}" srcOrd="4" destOrd="0" presId="urn:microsoft.com/office/officeart/2005/8/layout/equation1"/>
    <dgm:cxn modelId="{E2536DB2-0AFF-42E8-9093-115B600AF42F}" type="presParOf" srcId="{38E3620F-83FB-482C-BD09-4F78D7ED0358}" destId="{8D7E394C-3DFF-4FBF-B7F8-A1ACDF41089F}" srcOrd="5" destOrd="0" presId="urn:microsoft.com/office/officeart/2005/8/layout/equation1"/>
    <dgm:cxn modelId="{02A6F0C9-29AE-4EF5-B528-9D05EC3F38CD}" type="presParOf" srcId="{38E3620F-83FB-482C-BD09-4F78D7ED0358}" destId="{1108395B-67FB-4772-80C9-91D14C0B844D}" srcOrd="6" destOrd="0" presId="urn:microsoft.com/office/officeart/2005/8/layout/equation1"/>
    <dgm:cxn modelId="{0CE5409C-E96B-4B43-835E-01EB88B55772}" type="presParOf" srcId="{38E3620F-83FB-482C-BD09-4F78D7ED0358}" destId="{D1827056-EE87-4CC8-8CE9-57752A25B41F}" srcOrd="7" destOrd="0" presId="urn:microsoft.com/office/officeart/2005/8/layout/equation1"/>
    <dgm:cxn modelId="{70685CAD-5781-4F5F-BCCC-14F79B2FC48F}" type="presParOf" srcId="{38E3620F-83FB-482C-BD09-4F78D7ED0358}" destId="{0E411438-E668-4ED4-BAEA-C4A99863517C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DDBF3BF-F705-4507-A362-3AA29DB5F8FA}" type="doc">
      <dgm:prSet loTypeId="urn:microsoft.com/office/officeart/2005/8/layout/arrow5" loCatId="relationship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D30AB4D-D77C-407F-A863-24D361A90E05}">
      <dgm:prSet phldrT="[Text]"/>
      <dgm:spPr/>
      <dgm:t>
        <a:bodyPr/>
        <a:lstStyle/>
        <a:p>
          <a:r>
            <a:rPr lang="fa-IR" b="1" dirty="0" smtClean="0"/>
            <a:t>45 سال پیش:</a:t>
          </a:r>
        </a:p>
        <a:p>
          <a:r>
            <a:rPr lang="fa-IR" b="1" dirty="0" smtClean="0"/>
            <a:t>اعمال سیاستهای کاهش جمعیتی در خاورمیانه</a:t>
          </a:r>
          <a:endParaRPr lang="en-US" b="1" dirty="0"/>
        </a:p>
      </dgm:t>
    </dgm:pt>
    <dgm:pt modelId="{E8D833B3-C527-49A8-944F-CE08F1EB56C7}" type="parTrans" cxnId="{63DD1564-6B7A-4085-B671-CD074F1A5283}">
      <dgm:prSet/>
      <dgm:spPr/>
      <dgm:t>
        <a:bodyPr/>
        <a:lstStyle/>
        <a:p>
          <a:endParaRPr lang="en-US"/>
        </a:p>
      </dgm:t>
    </dgm:pt>
    <dgm:pt modelId="{A3574CE2-9185-444D-86B0-A41F1F4A6744}" type="sibTrans" cxnId="{63DD1564-6B7A-4085-B671-CD074F1A5283}">
      <dgm:prSet/>
      <dgm:spPr/>
      <dgm:t>
        <a:bodyPr/>
        <a:lstStyle/>
        <a:p>
          <a:endParaRPr lang="en-US"/>
        </a:p>
      </dgm:t>
    </dgm:pt>
    <dgm:pt modelId="{221F89FA-79B4-4F04-81C7-3DFFDEE6825D}">
      <dgm:prSet phldrT="[Text]"/>
      <dgm:spPr/>
      <dgm:t>
        <a:bodyPr/>
        <a:lstStyle/>
        <a:p>
          <a:r>
            <a:rPr lang="fa-IR" b="1" dirty="0" smtClean="0"/>
            <a:t>55 سال پیش:</a:t>
          </a:r>
        </a:p>
        <a:p>
          <a:r>
            <a:rPr lang="fa-IR" b="1" dirty="0" smtClean="0"/>
            <a:t>اعمال سیاستهای افزایش جمعیتی در آمریکا</a:t>
          </a:r>
          <a:endParaRPr lang="en-US" b="1" dirty="0"/>
        </a:p>
      </dgm:t>
    </dgm:pt>
    <dgm:pt modelId="{54EA66AB-230C-473D-8654-55155771D55F}" type="parTrans" cxnId="{CA9E875B-E3B1-4556-A9B1-9490911D913B}">
      <dgm:prSet/>
      <dgm:spPr/>
      <dgm:t>
        <a:bodyPr/>
        <a:lstStyle/>
        <a:p>
          <a:endParaRPr lang="en-US"/>
        </a:p>
      </dgm:t>
    </dgm:pt>
    <dgm:pt modelId="{9B223153-CC5B-4F58-B2EC-630CC155B5B2}" type="sibTrans" cxnId="{CA9E875B-E3B1-4556-A9B1-9490911D913B}">
      <dgm:prSet/>
      <dgm:spPr/>
      <dgm:t>
        <a:bodyPr/>
        <a:lstStyle/>
        <a:p>
          <a:endParaRPr lang="en-US"/>
        </a:p>
      </dgm:t>
    </dgm:pt>
    <dgm:pt modelId="{44112CCE-77E7-4860-8C9D-0D0A6B30CDD7}" type="pres">
      <dgm:prSet presAssocID="{7DDBF3BF-F705-4507-A362-3AA29DB5F8F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F3CBAA5-7259-4536-BCA8-76CE0653EBF8}" type="pres">
      <dgm:prSet presAssocID="{FD30AB4D-D77C-407F-A863-24D361A90E05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7FC39A-1A8C-4D40-9DBF-78EA584DC424}" type="pres">
      <dgm:prSet presAssocID="{221F89FA-79B4-4F04-81C7-3DFFDEE6825D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A9E875B-E3B1-4556-A9B1-9490911D913B}" srcId="{7DDBF3BF-F705-4507-A362-3AA29DB5F8FA}" destId="{221F89FA-79B4-4F04-81C7-3DFFDEE6825D}" srcOrd="1" destOrd="0" parTransId="{54EA66AB-230C-473D-8654-55155771D55F}" sibTransId="{9B223153-CC5B-4F58-B2EC-630CC155B5B2}"/>
    <dgm:cxn modelId="{A41C1322-F9FD-459F-BF2F-B5E9E19D32AC}" type="presOf" srcId="{221F89FA-79B4-4F04-81C7-3DFFDEE6825D}" destId="{BA7FC39A-1A8C-4D40-9DBF-78EA584DC424}" srcOrd="0" destOrd="0" presId="urn:microsoft.com/office/officeart/2005/8/layout/arrow5"/>
    <dgm:cxn modelId="{7D031F30-C7B7-4045-BB1F-F38506E2F634}" type="presOf" srcId="{FD30AB4D-D77C-407F-A863-24D361A90E05}" destId="{FF3CBAA5-7259-4536-BCA8-76CE0653EBF8}" srcOrd="0" destOrd="0" presId="urn:microsoft.com/office/officeart/2005/8/layout/arrow5"/>
    <dgm:cxn modelId="{63DD1564-6B7A-4085-B671-CD074F1A5283}" srcId="{7DDBF3BF-F705-4507-A362-3AA29DB5F8FA}" destId="{FD30AB4D-D77C-407F-A863-24D361A90E05}" srcOrd="0" destOrd="0" parTransId="{E8D833B3-C527-49A8-944F-CE08F1EB56C7}" sibTransId="{A3574CE2-9185-444D-86B0-A41F1F4A6744}"/>
    <dgm:cxn modelId="{CE4D9660-B8F6-41C8-9A35-055A5B1D7565}" type="presOf" srcId="{7DDBF3BF-F705-4507-A362-3AA29DB5F8FA}" destId="{44112CCE-77E7-4860-8C9D-0D0A6B30CDD7}" srcOrd="0" destOrd="0" presId="urn:microsoft.com/office/officeart/2005/8/layout/arrow5"/>
    <dgm:cxn modelId="{7B250C81-F38C-428B-BD81-41610937732E}" type="presParOf" srcId="{44112CCE-77E7-4860-8C9D-0D0A6B30CDD7}" destId="{FF3CBAA5-7259-4536-BCA8-76CE0653EBF8}" srcOrd="0" destOrd="0" presId="urn:microsoft.com/office/officeart/2005/8/layout/arrow5"/>
    <dgm:cxn modelId="{A3D7DD22-62F8-4553-913D-82CACC5ABF96}" type="presParOf" srcId="{44112CCE-77E7-4860-8C9D-0D0A6B30CDD7}" destId="{BA7FC39A-1A8C-4D40-9DBF-78EA584DC424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DDBF3BF-F705-4507-A362-3AA29DB5F8FA}" type="doc">
      <dgm:prSet loTypeId="urn:microsoft.com/office/officeart/2005/8/layout/arrow5" loCatId="relationship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D30AB4D-D77C-407F-A863-24D361A90E05}">
      <dgm:prSet phldrT="[Text]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>
        <a:gradFill flip="none" rotWithShape="0">
          <a:gsLst>
            <a:gs pos="0">
              <a:srgbClr val="A365D1">
                <a:shade val="30000"/>
                <a:satMod val="115000"/>
              </a:srgbClr>
            </a:gs>
            <a:gs pos="50000">
              <a:srgbClr val="A365D1">
                <a:shade val="67500"/>
                <a:satMod val="115000"/>
              </a:srgbClr>
            </a:gs>
            <a:gs pos="100000">
              <a:srgbClr val="A365D1">
                <a:shade val="100000"/>
                <a:satMod val="115000"/>
              </a:srgbClr>
            </a:gs>
          </a:gsLst>
          <a:lin ang="0" scaled="1"/>
          <a:tileRect/>
        </a:gradFill>
      </dgm:spPr>
      <dgm:t>
        <a:bodyPr/>
        <a:lstStyle/>
        <a:p>
          <a:r>
            <a:rPr lang="fa-IR" b="1" dirty="0" smtClean="0"/>
            <a:t>رژیم صهیونیستی، زنان را به زایش بیشتر تشویق می ‌کند.</a:t>
          </a:r>
          <a:endParaRPr lang="en-US" b="1" dirty="0"/>
        </a:p>
      </dgm:t>
    </dgm:pt>
    <dgm:pt modelId="{E8D833B3-C527-49A8-944F-CE08F1EB56C7}" type="parTrans" cxnId="{63DD1564-6B7A-4085-B671-CD074F1A5283}">
      <dgm:prSet/>
      <dgm:spPr/>
      <dgm:t>
        <a:bodyPr/>
        <a:lstStyle/>
        <a:p>
          <a:endParaRPr lang="en-US"/>
        </a:p>
      </dgm:t>
    </dgm:pt>
    <dgm:pt modelId="{A3574CE2-9185-444D-86B0-A41F1F4A6744}" type="sibTrans" cxnId="{63DD1564-6B7A-4085-B671-CD074F1A5283}">
      <dgm:prSet/>
      <dgm:spPr/>
      <dgm:t>
        <a:bodyPr/>
        <a:lstStyle/>
        <a:p>
          <a:endParaRPr lang="en-US"/>
        </a:p>
      </dgm:t>
    </dgm:pt>
    <dgm:pt modelId="{221F89FA-79B4-4F04-81C7-3DFFDEE6825D}">
      <dgm:prSet phldrT="[Text]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>
        <a:gradFill flip="none" rotWithShape="0">
          <a:gsLst>
            <a:gs pos="0">
              <a:srgbClr val="A365D1">
                <a:shade val="30000"/>
                <a:satMod val="115000"/>
              </a:srgbClr>
            </a:gs>
            <a:gs pos="50000">
              <a:srgbClr val="A365D1">
                <a:shade val="67500"/>
                <a:satMod val="115000"/>
              </a:srgbClr>
            </a:gs>
            <a:gs pos="100000">
              <a:srgbClr val="A365D1">
                <a:shade val="100000"/>
                <a:satMod val="115000"/>
              </a:srgbClr>
            </a:gs>
          </a:gsLst>
          <a:lin ang="0" scaled="1"/>
          <a:tileRect/>
        </a:gradFill>
      </dgm:spPr>
      <dgm:t>
        <a:bodyPr/>
        <a:lstStyle/>
        <a:p>
          <a:r>
            <a:rPr lang="fa-IR" b="1" dirty="0" smtClean="0"/>
            <a:t>همزمان با گسترش و تشویق تنظیم خانواده در ایران</a:t>
          </a:r>
          <a:endParaRPr lang="en-US" b="1" dirty="0"/>
        </a:p>
      </dgm:t>
    </dgm:pt>
    <dgm:pt modelId="{54EA66AB-230C-473D-8654-55155771D55F}" type="parTrans" cxnId="{CA9E875B-E3B1-4556-A9B1-9490911D913B}">
      <dgm:prSet/>
      <dgm:spPr/>
      <dgm:t>
        <a:bodyPr/>
        <a:lstStyle/>
        <a:p>
          <a:endParaRPr lang="en-US"/>
        </a:p>
      </dgm:t>
    </dgm:pt>
    <dgm:pt modelId="{9B223153-CC5B-4F58-B2EC-630CC155B5B2}" type="sibTrans" cxnId="{CA9E875B-E3B1-4556-A9B1-9490911D913B}">
      <dgm:prSet/>
      <dgm:spPr/>
      <dgm:t>
        <a:bodyPr/>
        <a:lstStyle/>
        <a:p>
          <a:endParaRPr lang="en-US"/>
        </a:p>
      </dgm:t>
    </dgm:pt>
    <dgm:pt modelId="{44112CCE-77E7-4860-8C9D-0D0A6B30CDD7}" type="pres">
      <dgm:prSet presAssocID="{7DDBF3BF-F705-4507-A362-3AA29DB5F8F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F3CBAA5-7259-4536-BCA8-76CE0653EBF8}" type="pres">
      <dgm:prSet presAssocID="{FD30AB4D-D77C-407F-A863-24D361A90E05}" presName="arrow" presStyleLbl="node1" presStyleIdx="0" presStyleCnt="2" custScaleX="110000" custRadScaleRad="10196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7FC39A-1A8C-4D40-9DBF-78EA584DC424}" type="pres">
      <dgm:prSet presAssocID="{221F89FA-79B4-4F04-81C7-3DFFDEE6825D}" presName="arrow" presStyleLbl="node1" presStyleIdx="1" presStyleCnt="2" custScaleX="110000" custRadScaleRad="1046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A9E875B-E3B1-4556-A9B1-9490911D913B}" srcId="{7DDBF3BF-F705-4507-A362-3AA29DB5F8FA}" destId="{221F89FA-79B4-4F04-81C7-3DFFDEE6825D}" srcOrd="1" destOrd="0" parTransId="{54EA66AB-230C-473D-8654-55155771D55F}" sibTransId="{9B223153-CC5B-4F58-B2EC-630CC155B5B2}"/>
    <dgm:cxn modelId="{9081FDEA-79F8-4991-A07D-326E60045824}" type="presOf" srcId="{FD30AB4D-D77C-407F-A863-24D361A90E05}" destId="{FF3CBAA5-7259-4536-BCA8-76CE0653EBF8}" srcOrd="0" destOrd="0" presId="urn:microsoft.com/office/officeart/2005/8/layout/arrow5"/>
    <dgm:cxn modelId="{4DA5645C-21DB-42DE-8514-BF3977AE2EA3}" type="presOf" srcId="{221F89FA-79B4-4F04-81C7-3DFFDEE6825D}" destId="{BA7FC39A-1A8C-4D40-9DBF-78EA584DC424}" srcOrd="0" destOrd="0" presId="urn:microsoft.com/office/officeart/2005/8/layout/arrow5"/>
    <dgm:cxn modelId="{63DD1564-6B7A-4085-B671-CD074F1A5283}" srcId="{7DDBF3BF-F705-4507-A362-3AA29DB5F8FA}" destId="{FD30AB4D-D77C-407F-A863-24D361A90E05}" srcOrd="0" destOrd="0" parTransId="{E8D833B3-C527-49A8-944F-CE08F1EB56C7}" sibTransId="{A3574CE2-9185-444D-86B0-A41F1F4A6744}"/>
    <dgm:cxn modelId="{8C940478-E5F6-408D-B452-C9675DBF5F17}" type="presOf" srcId="{7DDBF3BF-F705-4507-A362-3AA29DB5F8FA}" destId="{44112CCE-77E7-4860-8C9D-0D0A6B30CDD7}" srcOrd="0" destOrd="0" presId="urn:microsoft.com/office/officeart/2005/8/layout/arrow5"/>
    <dgm:cxn modelId="{41915371-5100-4F32-BA99-4ECDF298ED9B}" type="presParOf" srcId="{44112CCE-77E7-4860-8C9D-0D0A6B30CDD7}" destId="{FF3CBAA5-7259-4536-BCA8-76CE0653EBF8}" srcOrd="0" destOrd="0" presId="urn:microsoft.com/office/officeart/2005/8/layout/arrow5"/>
    <dgm:cxn modelId="{58D4B364-279B-4B52-AB8B-D5DF6846E338}" type="presParOf" srcId="{44112CCE-77E7-4860-8C9D-0D0A6B30CDD7}" destId="{BA7FC39A-1A8C-4D40-9DBF-78EA584DC424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70649D9-A1E3-4B72-A974-8FA2E90243AF}" type="doc">
      <dgm:prSet loTypeId="urn:microsoft.com/office/officeart/2005/8/layout/pList1#1" loCatId="picture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en-US"/>
        </a:p>
      </dgm:t>
    </dgm:pt>
    <dgm:pt modelId="{5A061123-DE55-48F0-89ED-22674DF5AAD0}">
      <dgm:prSet phldrT="[Text]"/>
      <dgm:spPr/>
      <dgm:t>
        <a:bodyPr/>
        <a:lstStyle/>
        <a:p>
          <a:r>
            <a:rPr lang="fa-IR" b="1" dirty="0" smtClean="0"/>
            <a:t>واکسن های آلوده </a:t>
          </a:r>
          <a:endParaRPr lang="en-US" b="1" dirty="0"/>
        </a:p>
      </dgm:t>
    </dgm:pt>
    <dgm:pt modelId="{7E7CA723-5EC4-47A8-A818-8625274455C4}" type="parTrans" cxnId="{61C33AD3-F353-47AF-898F-E5D1C064D5BC}">
      <dgm:prSet/>
      <dgm:spPr/>
      <dgm:t>
        <a:bodyPr/>
        <a:lstStyle/>
        <a:p>
          <a:endParaRPr lang="en-US"/>
        </a:p>
      </dgm:t>
    </dgm:pt>
    <dgm:pt modelId="{26198D4E-FCCD-41C7-9DCA-68E5A31CE47A}" type="sibTrans" cxnId="{61C33AD3-F353-47AF-898F-E5D1C064D5BC}">
      <dgm:prSet/>
      <dgm:spPr/>
      <dgm:t>
        <a:bodyPr/>
        <a:lstStyle/>
        <a:p>
          <a:endParaRPr lang="en-US"/>
        </a:p>
      </dgm:t>
    </dgm:pt>
    <dgm:pt modelId="{DFB3E0C7-F6E1-40FE-9B55-F7345DD41F4F}">
      <dgm:prSet phldrT="[Text]" custT="1"/>
      <dgm:spPr/>
      <dgm:t>
        <a:bodyPr/>
        <a:lstStyle/>
        <a:p>
          <a:r>
            <a:rPr lang="fa-IR" sz="2400" b="1" dirty="0" smtClean="0"/>
            <a:t>حشره کش های آلوده</a:t>
          </a:r>
          <a:r>
            <a:rPr lang="fa-IR" sz="1900" dirty="0" smtClean="0"/>
            <a:t> </a:t>
          </a:r>
          <a:endParaRPr lang="en-US" sz="1900" dirty="0"/>
        </a:p>
      </dgm:t>
    </dgm:pt>
    <dgm:pt modelId="{80B8951D-2D11-4C28-9F18-6362A280043F}" type="parTrans" cxnId="{26FFFF4A-0518-4A8E-9A2C-C54E5725752F}">
      <dgm:prSet/>
      <dgm:spPr/>
      <dgm:t>
        <a:bodyPr/>
        <a:lstStyle/>
        <a:p>
          <a:endParaRPr lang="en-US"/>
        </a:p>
      </dgm:t>
    </dgm:pt>
    <dgm:pt modelId="{0B9FCC44-C538-46D9-9FDE-019009118539}" type="sibTrans" cxnId="{26FFFF4A-0518-4A8E-9A2C-C54E5725752F}">
      <dgm:prSet/>
      <dgm:spPr/>
      <dgm:t>
        <a:bodyPr/>
        <a:lstStyle/>
        <a:p>
          <a:endParaRPr lang="en-US"/>
        </a:p>
      </dgm:t>
    </dgm:pt>
    <dgm:pt modelId="{83C37DEF-05A9-4A73-8AD4-1B1C23EDCFD0}">
      <dgm:prSet phldrT="[Text]" custT="1"/>
      <dgm:spPr/>
      <dgm:t>
        <a:bodyPr/>
        <a:lstStyle/>
        <a:p>
          <a:r>
            <a:rPr lang="fa-IR" sz="1800" b="1" dirty="0" smtClean="0"/>
            <a:t>صدور بیماری های مسری ویرانگر </a:t>
          </a:r>
          <a:endParaRPr lang="en-US" sz="1800" b="1" dirty="0"/>
        </a:p>
      </dgm:t>
    </dgm:pt>
    <dgm:pt modelId="{BDCA5911-64EE-4A29-9EC0-CF328A86EE0E}" type="parTrans" cxnId="{D2F34C8D-7A30-46A0-9650-A3B4FF7ADCE1}">
      <dgm:prSet/>
      <dgm:spPr/>
      <dgm:t>
        <a:bodyPr/>
        <a:lstStyle/>
        <a:p>
          <a:endParaRPr lang="en-US"/>
        </a:p>
      </dgm:t>
    </dgm:pt>
    <dgm:pt modelId="{EE211A19-2A89-4A0A-AFEE-E93B6E7F9035}" type="sibTrans" cxnId="{D2F34C8D-7A30-46A0-9650-A3B4FF7ADCE1}">
      <dgm:prSet/>
      <dgm:spPr/>
      <dgm:t>
        <a:bodyPr/>
        <a:lstStyle/>
        <a:p>
          <a:endParaRPr lang="en-US"/>
        </a:p>
      </dgm:t>
    </dgm:pt>
    <dgm:pt modelId="{CF76F2B2-ECA9-4E30-9FE1-AA56C7821335}">
      <dgm:prSet phldrT="[Text]" custT="1"/>
      <dgm:spPr/>
      <dgm:t>
        <a:bodyPr/>
        <a:lstStyle/>
        <a:p>
          <a:r>
            <a:rPr lang="fa-IR" sz="2800" b="1" dirty="0" smtClean="0"/>
            <a:t>ویروس ایدز </a:t>
          </a:r>
          <a:endParaRPr lang="en-US" sz="2800" b="1" dirty="0"/>
        </a:p>
      </dgm:t>
    </dgm:pt>
    <dgm:pt modelId="{427DDFA6-43C1-4180-BD70-4B8659EFBB96}" type="parTrans" cxnId="{F9744BE5-41E7-4DA9-9B64-A7FD5472081F}">
      <dgm:prSet/>
      <dgm:spPr/>
      <dgm:t>
        <a:bodyPr/>
        <a:lstStyle/>
        <a:p>
          <a:endParaRPr lang="en-US"/>
        </a:p>
      </dgm:t>
    </dgm:pt>
    <dgm:pt modelId="{33B159E3-6F79-4E7F-ADAA-AFFC42F2D83C}" type="sibTrans" cxnId="{F9744BE5-41E7-4DA9-9B64-A7FD5472081F}">
      <dgm:prSet/>
      <dgm:spPr/>
      <dgm:t>
        <a:bodyPr/>
        <a:lstStyle/>
        <a:p>
          <a:endParaRPr lang="en-US"/>
        </a:p>
      </dgm:t>
    </dgm:pt>
    <dgm:pt modelId="{D628BCB8-79D5-4E11-8432-BDA1C41B25B9}" type="pres">
      <dgm:prSet presAssocID="{870649D9-A1E3-4B72-A974-8FA2E90243A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fa-IR"/>
        </a:p>
      </dgm:t>
    </dgm:pt>
    <dgm:pt modelId="{54750A4E-0BB1-43A1-B759-41FFBDABC018}" type="pres">
      <dgm:prSet presAssocID="{5A061123-DE55-48F0-89ED-22674DF5AAD0}" presName="compNode" presStyleCnt="0"/>
      <dgm:spPr/>
    </dgm:pt>
    <dgm:pt modelId="{CC457FF7-104B-4D1A-B14E-6608D23C85CD}" type="pres">
      <dgm:prSet presAssocID="{5A061123-DE55-48F0-89ED-22674DF5AAD0}" presName="pict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55000" b="-55000"/>
          </a:stretch>
        </a:blipFill>
      </dgm:spPr>
    </dgm:pt>
    <dgm:pt modelId="{AD1EF02E-3F8D-4F0A-A7AA-4EB5BDC0E138}" type="pres">
      <dgm:prSet presAssocID="{5A061123-DE55-48F0-89ED-22674DF5AAD0}" presName="textRect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CEFCCF6-B6D9-4F02-81C2-CA31D24A5685}" type="pres">
      <dgm:prSet presAssocID="{26198D4E-FCCD-41C7-9DCA-68E5A31CE47A}" presName="sibTrans" presStyleLbl="sibTrans2D1" presStyleIdx="0" presStyleCnt="0"/>
      <dgm:spPr/>
      <dgm:t>
        <a:bodyPr/>
        <a:lstStyle/>
        <a:p>
          <a:pPr rtl="1"/>
          <a:endParaRPr lang="fa-IR"/>
        </a:p>
      </dgm:t>
    </dgm:pt>
    <dgm:pt modelId="{8A52A4F7-7E25-4328-A162-46878A8CD10C}" type="pres">
      <dgm:prSet presAssocID="{DFB3E0C7-F6E1-40FE-9B55-F7345DD41F4F}" presName="compNode" presStyleCnt="0"/>
      <dgm:spPr/>
    </dgm:pt>
    <dgm:pt modelId="{7FD7590D-637E-45E7-8E9A-23E1B5954567}" type="pres">
      <dgm:prSet presAssocID="{DFB3E0C7-F6E1-40FE-9B55-F7345DD41F4F}" presName="pictRect" presStyleLbl="node1" presStyleIdx="1" presStyleCnt="4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</dgm:pt>
    <dgm:pt modelId="{56A7D1EE-1BEE-4230-AF39-96FD89B3B9F5}" type="pres">
      <dgm:prSet presAssocID="{DFB3E0C7-F6E1-40FE-9B55-F7345DD41F4F}" presName="textRect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A24D89-8356-4B54-9570-69048ECB17A1}" type="pres">
      <dgm:prSet presAssocID="{0B9FCC44-C538-46D9-9FDE-019009118539}" presName="sibTrans" presStyleLbl="sibTrans2D1" presStyleIdx="0" presStyleCnt="0"/>
      <dgm:spPr/>
      <dgm:t>
        <a:bodyPr/>
        <a:lstStyle/>
        <a:p>
          <a:pPr rtl="1"/>
          <a:endParaRPr lang="fa-IR"/>
        </a:p>
      </dgm:t>
    </dgm:pt>
    <dgm:pt modelId="{B1EDC29D-06A4-4840-8854-11FB454B1A79}" type="pres">
      <dgm:prSet presAssocID="{83C37DEF-05A9-4A73-8AD4-1B1C23EDCFD0}" presName="compNode" presStyleCnt="0"/>
      <dgm:spPr/>
    </dgm:pt>
    <dgm:pt modelId="{205BAA3F-87DA-4BEC-BC90-8AF26A332A51}" type="pres">
      <dgm:prSet presAssocID="{83C37DEF-05A9-4A73-8AD4-1B1C23EDCFD0}" presName="pictRect" presStyleLbl="node1" presStyleIdx="2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</dgm:pt>
    <dgm:pt modelId="{8356FEFA-ECA4-4953-BE5A-B1B8F9EA5AE6}" type="pres">
      <dgm:prSet presAssocID="{83C37DEF-05A9-4A73-8AD4-1B1C23EDCFD0}" presName="textRect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ED87A8F-0492-4F6B-A2F3-FDBFF582E1B6}" type="pres">
      <dgm:prSet presAssocID="{EE211A19-2A89-4A0A-AFEE-E93B6E7F9035}" presName="sibTrans" presStyleLbl="sibTrans2D1" presStyleIdx="0" presStyleCnt="0"/>
      <dgm:spPr/>
      <dgm:t>
        <a:bodyPr/>
        <a:lstStyle/>
        <a:p>
          <a:pPr rtl="1"/>
          <a:endParaRPr lang="fa-IR"/>
        </a:p>
      </dgm:t>
    </dgm:pt>
    <dgm:pt modelId="{D7B679C7-8C12-414C-9655-891CEBF34719}" type="pres">
      <dgm:prSet presAssocID="{CF76F2B2-ECA9-4E30-9FE1-AA56C7821335}" presName="compNode" presStyleCnt="0"/>
      <dgm:spPr/>
    </dgm:pt>
    <dgm:pt modelId="{DB9AB04C-E528-4F20-A6F4-0245D1CA9A2D}" type="pres">
      <dgm:prSet presAssocID="{CF76F2B2-ECA9-4E30-9FE1-AA56C7821335}" presName="pictRect" presStyleLbl="node1" presStyleIdx="3" presStyleCnt="4" custLinFactNeighborX="-1013" custLinFactNeighborY="10019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</dgm:pt>
    <dgm:pt modelId="{5E987C8F-5906-47C6-8587-8B66C5437A3D}" type="pres">
      <dgm:prSet presAssocID="{CF76F2B2-ECA9-4E30-9FE1-AA56C7821335}" presName="textRect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2F34C8D-7A30-46A0-9650-A3B4FF7ADCE1}" srcId="{870649D9-A1E3-4B72-A974-8FA2E90243AF}" destId="{83C37DEF-05A9-4A73-8AD4-1B1C23EDCFD0}" srcOrd="2" destOrd="0" parTransId="{BDCA5911-64EE-4A29-9EC0-CF328A86EE0E}" sibTransId="{EE211A19-2A89-4A0A-AFEE-E93B6E7F9035}"/>
    <dgm:cxn modelId="{61C33AD3-F353-47AF-898F-E5D1C064D5BC}" srcId="{870649D9-A1E3-4B72-A974-8FA2E90243AF}" destId="{5A061123-DE55-48F0-89ED-22674DF5AAD0}" srcOrd="0" destOrd="0" parTransId="{7E7CA723-5EC4-47A8-A818-8625274455C4}" sibTransId="{26198D4E-FCCD-41C7-9DCA-68E5A31CE47A}"/>
    <dgm:cxn modelId="{F9744BE5-41E7-4DA9-9B64-A7FD5472081F}" srcId="{870649D9-A1E3-4B72-A974-8FA2E90243AF}" destId="{CF76F2B2-ECA9-4E30-9FE1-AA56C7821335}" srcOrd="3" destOrd="0" parTransId="{427DDFA6-43C1-4180-BD70-4B8659EFBB96}" sibTransId="{33B159E3-6F79-4E7F-ADAA-AFFC42F2D83C}"/>
    <dgm:cxn modelId="{3D9653C7-83D4-4605-A621-4D5D0223AFDD}" type="presOf" srcId="{5A061123-DE55-48F0-89ED-22674DF5AAD0}" destId="{AD1EF02E-3F8D-4F0A-A7AA-4EB5BDC0E138}" srcOrd="0" destOrd="0" presId="urn:microsoft.com/office/officeart/2005/8/layout/pList1#1"/>
    <dgm:cxn modelId="{26FFFF4A-0518-4A8E-9A2C-C54E5725752F}" srcId="{870649D9-A1E3-4B72-A974-8FA2E90243AF}" destId="{DFB3E0C7-F6E1-40FE-9B55-F7345DD41F4F}" srcOrd="1" destOrd="0" parTransId="{80B8951D-2D11-4C28-9F18-6362A280043F}" sibTransId="{0B9FCC44-C538-46D9-9FDE-019009118539}"/>
    <dgm:cxn modelId="{928A81FC-70E0-4A33-9FEB-727FFCA8540C}" type="presOf" srcId="{DFB3E0C7-F6E1-40FE-9B55-F7345DD41F4F}" destId="{56A7D1EE-1BEE-4230-AF39-96FD89B3B9F5}" srcOrd="0" destOrd="0" presId="urn:microsoft.com/office/officeart/2005/8/layout/pList1#1"/>
    <dgm:cxn modelId="{4DCFF22A-7CA3-4EFA-888F-6B0598808C3F}" type="presOf" srcId="{EE211A19-2A89-4A0A-AFEE-E93B6E7F9035}" destId="{2ED87A8F-0492-4F6B-A2F3-FDBFF582E1B6}" srcOrd="0" destOrd="0" presId="urn:microsoft.com/office/officeart/2005/8/layout/pList1#1"/>
    <dgm:cxn modelId="{29D4A02E-75B8-4B72-A5C9-C627243C386C}" type="presOf" srcId="{870649D9-A1E3-4B72-A974-8FA2E90243AF}" destId="{D628BCB8-79D5-4E11-8432-BDA1C41B25B9}" srcOrd="0" destOrd="0" presId="urn:microsoft.com/office/officeart/2005/8/layout/pList1#1"/>
    <dgm:cxn modelId="{F3B917FC-4F81-4525-91D5-B0046E1806A1}" type="presOf" srcId="{83C37DEF-05A9-4A73-8AD4-1B1C23EDCFD0}" destId="{8356FEFA-ECA4-4953-BE5A-B1B8F9EA5AE6}" srcOrd="0" destOrd="0" presId="urn:microsoft.com/office/officeart/2005/8/layout/pList1#1"/>
    <dgm:cxn modelId="{9D33BA7E-739E-4815-A636-1CE75A95DF0A}" type="presOf" srcId="{CF76F2B2-ECA9-4E30-9FE1-AA56C7821335}" destId="{5E987C8F-5906-47C6-8587-8B66C5437A3D}" srcOrd="0" destOrd="0" presId="urn:microsoft.com/office/officeart/2005/8/layout/pList1#1"/>
    <dgm:cxn modelId="{2881A8B2-611B-403A-BB37-B11EA249EC28}" type="presOf" srcId="{26198D4E-FCCD-41C7-9DCA-68E5A31CE47A}" destId="{6CEFCCF6-B6D9-4F02-81C2-CA31D24A5685}" srcOrd="0" destOrd="0" presId="urn:microsoft.com/office/officeart/2005/8/layout/pList1#1"/>
    <dgm:cxn modelId="{2E067F22-45C6-4E11-9F73-17BA53BAB8F8}" type="presOf" srcId="{0B9FCC44-C538-46D9-9FDE-019009118539}" destId="{91A24D89-8356-4B54-9570-69048ECB17A1}" srcOrd="0" destOrd="0" presId="urn:microsoft.com/office/officeart/2005/8/layout/pList1#1"/>
    <dgm:cxn modelId="{935AF781-56A7-41EB-A9C0-EA2F90337FD9}" type="presParOf" srcId="{D628BCB8-79D5-4E11-8432-BDA1C41B25B9}" destId="{54750A4E-0BB1-43A1-B759-41FFBDABC018}" srcOrd="0" destOrd="0" presId="urn:microsoft.com/office/officeart/2005/8/layout/pList1#1"/>
    <dgm:cxn modelId="{6F39AFF1-76C3-486C-8B1D-0BDF8DCB6456}" type="presParOf" srcId="{54750A4E-0BB1-43A1-B759-41FFBDABC018}" destId="{CC457FF7-104B-4D1A-B14E-6608D23C85CD}" srcOrd="0" destOrd="0" presId="urn:microsoft.com/office/officeart/2005/8/layout/pList1#1"/>
    <dgm:cxn modelId="{5629B7D7-F955-43FC-950A-4B4EBA579A00}" type="presParOf" srcId="{54750A4E-0BB1-43A1-B759-41FFBDABC018}" destId="{AD1EF02E-3F8D-4F0A-A7AA-4EB5BDC0E138}" srcOrd="1" destOrd="0" presId="urn:microsoft.com/office/officeart/2005/8/layout/pList1#1"/>
    <dgm:cxn modelId="{51F050A4-C263-444D-A81E-587B9C854876}" type="presParOf" srcId="{D628BCB8-79D5-4E11-8432-BDA1C41B25B9}" destId="{6CEFCCF6-B6D9-4F02-81C2-CA31D24A5685}" srcOrd="1" destOrd="0" presId="urn:microsoft.com/office/officeart/2005/8/layout/pList1#1"/>
    <dgm:cxn modelId="{BE459EC9-EFB6-4680-BD6A-C94579AF9C9B}" type="presParOf" srcId="{D628BCB8-79D5-4E11-8432-BDA1C41B25B9}" destId="{8A52A4F7-7E25-4328-A162-46878A8CD10C}" srcOrd="2" destOrd="0" presId="urn:microsoft.com/office/officeart/2005/8/layout/pList1#1"/>
    <dgm:cxn modelId="{2F259C2F-6717-45C8-827B-13A40D6FE95A}" type="presParOf" srcId="{8A52A4F7-7E25-4328-A162-46878A8CD10C}" destId="{7FD7590D-637E-45E7-8E9A-23E1B5954567}" srcOrd="0" destOrd="0" presId="urn:microsoft.com/office/officeart/2005/8/layout/pList1#1"/>
    <dgm:cxn modelId="{C5BD90EE-5383-4111-B122-A60C4DDEE68B}" type="presParOf" srcId="{8A52A4F7-7E25-4328-A162-46878A8CD10C}" destId="{56A7D1EE-1BEE-4230-AF39-96FD89B3B9F5}" srcOrd="1" destOrd="0" presId="urn:microsoft.com/office/officeart/2005/8/layout/pList1#1"/>
    <dgm:cxn modelId="{D566D744-2665-4B25-A78A-6BD7FC58FD2A}" type="presParOf" srcId="{D628BCB8-79D5-4E11-8432-BDA1C41B25B9}" destId="{91A24D89-8356-4B54-9570-69048ECB17A1}" srcOrd="3" destOrd="0" presId="urn:microsoft.com/office/officeart/2005/8/layout/pList1#1"/>
    <dgm:cxn modelId="{DBDC6CD3-141F-4A71-81A4-21DA0D5FF1A8}" type="presParOf" srcId="{D628BCB8-79D5-4E11-8432-BDA1C41B25B9}" destId="{B1EDC29D-06A4-4840-8854-11FB454B1A79}" srcOrd="4" destOrd="0" presId="urn:microsoft.com/office/officeart/2005/8/layout/pList1#1"/>
    <dgm:cxn modelId="{C8FF7283-717C-49C5-94BF-4394F9550519}" type="presParOf" srcId="{B1EDC29D-06A4-4840-8854-11FB454B1A79}" destId="{205BAA3F-87DA-4BEC-BC90-8AF26A332A51}" srcOrd="0" destOrd="0" presId="urn:microsoft.com/office/officeart/2005/8/layout/pList1#1"/>
    <dgm:cxn modelId="{509D7331-A433-4B9F-8B54-52733A8FF5DC}" type="presParOf" srcId="{B1EDC29D-06A4-4840-8854-11FB454B1A79}" destId="{8356FEFA-ECA4-4953-BE5A-B1B8F9EA5AE6}" srcOrd="1" destOrd="0" presId="urn:microsoft.com/office/officeart/2005/8/layout/pList1#1"/>
    <dgm:cxn modelId="{8532F6F8-D0A9-49F0-8C7F-8D87B85F98B2}" type="presParOf" srcId="{D628BCB8-79D5-4E11-8432-BDA1C41B25B9}" destId="{2ED87A8F-0492-4F6B-A2F3-FDBFF582E1B6}" srcOrd="5" destOrd="0" presId="urn:microsoft.com/office/officeart/2005/8/layout/pList1#1"/>
    <dgm:cxn modelId="{876C0B97-F029-413E-B459-09FB14C97047}" type="presParOf" srcId="{D628BCB8-79D5-4E11-8432-BDA1C41B25B9}" destId="{D7B679C7-8C12-414C-9655-891CEBF34719}" srcOrd="6" destOrd="0" presId="urn:microsoft.com/office/officeart/2005/8/layout/pList1#1"/>
    <dgm:cxn modelId="{7AACD7B4-48AF-4D9C-ACCE-22B4C426F649}" type="presParOf" srcId="{D7B679C7-8C12-414C-9655-891CEBF34719}" destId="{DB9AB04C-E528-4F20-A6F4-0245D1CA9A2D}" srcOrd="0" destOrd="0" presId="urn:microsoft.com/office/officeart/2005/8/layout/pList1#1"/>
    <dgm:cxn modelId="{8DDF5AB9-6877-40FD-AD70-4FFC23A9D6F3}" type="presParOf" srcId="{D7B679C7-8C12-414C-9655-891CEBF34719}" destId="{5E987C8F-5906-47C6-8587-8B66C5437A3D}" srcOrd="1" destOrd="0" presId="urn:microsoft.com/office/officeart/2005/8/layout/pList1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DB3D2A1-F6D9-43C5-A131-1BECEA3AEB49}" type="doc">
      <dgm:prSet loTypeId="urn:microsoft.com/office/officeart/2005/8/layout/vProcess5" loCatId="process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en-US"/>
        </a:p>
      </dgm:t>
    </dgm:pt>
    <dgm:pt modelId="{5F971622-C933-44FE-B945-21E9856E93D8}">
      <dgm:prSet phldrT="[Text]" custT="1"/>
      <dgm:spPr/>
      <dgm:t>
        <a:bodyPr/>
        <a:lstStyle/>
        <a:p>
          <a:pPr algn="r" rtl="1"/>
          <a:r>
            <a:rPr lang="fa-IR" sz="1400" b="1" dirty="0" smtClean="0"/>
            <a:t>افزایش جمعیت کشورهای در حال توسعه و با منابع غنی</a:t>
          </a:r>
          <a:endParaRPr lang="en-US" sz="1400" b="1" dirty="0"/>
        </a:p>
      </dgm:t>
    </dgm:pt>
    <dgm:pt modelId="{5EC97E6E-F7F9-4665-9696-F2AB9FDD253C}" type="parTrans" cxnId="{CCF8A127-FBD7-4A3F-80AB-F7A34A3461C6}">
      <dgm:prSet/>
      <dgm:spPr/>
      <dgm:t>
        <a:bodyPr/>
        <a:lstStyle/>
        <a:p>
          <a:endParaRPr lang="en-US"/>
        </a:p>
      </dgm:t>
    </dgm:pt>
    <dgm:pt modelId="{57EDC938-5D78-4297-ABAF-20D2658B4317}" type="sibTrans" cxnId="{CCF8A127-FBD7-4A3F-80AB-F7A34A3461C6}">
      <dgm:prSet/>
      <dgm:spPr/>
      <dgm:t>
        <a:bodyPr/>
        <a:lstStyle/>
        <a:p>
          <a:endParaRPr lang="en-US" dirty="0"/>
        </a:p>
      </dgm:t>
    </dgm:pt>
    <dgm:pt modelId="{CEBAC2C0-4AC5-4B2D-9C1A-B0037EB22B27}">
      <dgm:prSet phldrT="[Text]" custT="1"/>
      <dgm:spPr/>
      <dgm:t>
        <a:bodyPr/>
        <a:lstStyle/>
        <a:p>
          <a:pPr algn="r" rtl="1"/>
          <a:r>
            <a:rPr lang="fa-IR" sz="1400" b="1" dirty="0" smtClean="0"/>
            <a:t>افزایش قیمت نفت جهت تامین نیازهای رفاهی و معیشتی مردم توسط دولت‌ها</a:t>
          </a:r>
          <a:endParaRPr lang="en-US" sz="1400" b="1" dirty="0"/>
        </a:p>
      </dgm:t>
    </dgm:pt>
    <dgm:pt modelId="{5E79E51A-F2A2-480F-B286-13F3FA29C0A6}" type="parTrans" cxnId="{A5062FCF-2089-452F-8545-50ACD999F4D2}">
      <dgm:prSet/>
      <dgm:spPr/>
      <dgm:t>
        <a:bodyPr/>
        <a:lstStyle/>
        <a:p>
          <a:endParaRPr lang="en-US"/>
        </a:p>
      </dgm:t>
    </dgm:pt>
    <dgm:pt modelId="{5FF51859-A609-48AE-8461-9290B9B2A1F1}" type="sibTrans" cxnId="{A5062FCF-2089-452F-8545-50ACD999F4D2}">
      <dgm:prSet/>
      <dgm:spPr/>
      <dgm:t>
        <a:bodyPr/>
        <a:lstStyle/>
        <a:p>
          <a:endParaRPr lang="en-US" dirty="0"/>
        </a:p>
      </dgm:t>
    </dgm:pt>
    <dgm:pt modelId="{371B6957-411F-423E-8DA0-613EA1D949DB}">
      <dgm:prSet phldrT="[Text]" custT="1"/>
      <dgm:spPr/>
      <dgm:t>
        <a:bodyPr/>
        <a:lstStyle/>
        <a:p>
          <a:pPr algn="r">
            <a:lnSpc>
              <a:spcPct val="80000"/>
            </a:lnSpc>
          </a:pPr>
          <a:r>
            <a:rPr lang="fa-IR" sz="1400" b="1" dirty="0" smtClean="0"/>
            <a:t>تاثیر بسیار منفی بر روی اقتصاد آمریکا و به خطر انداختن منافع کشورهای صنعتی  و بهره آن‌ها از این منابع و سرمایه گذاری در کشورهای فوق</a:t>
          </a:r>
          <a:endParaRPr lang="en-US" sz="1400" b="1" dirty="0"/>
        </a:p>
      </dgm:t>
    </dgm:pt>
    <dgm:pt modelId="{FBBE489D-7219-45F9-942B-E1F9B3727349}" type="parTrans" cxnId="{E01B361A-93FC-4404-9CF6-3981BAA823D5}">
      <dgm:prSet/>
      <dgm:spPr/>
      <dgm:t>
        <a:bodyPr/>
        <a:lstStyle/>
        <a:p>
          <a:endParaRPr lang="en-US"/>
        </a:p>
      </dgm:t>
    </dgm:pt>
    <dgm:pt modelId="{07A6148F-B1F2-4522-B990-AC03CA98D397}" type="sibTrans" cxnId="{E01B361A-93FC-4404-9CF6-3981BAA823D5}">
      <dgm:prSet/>
      <dgm:spPr/>
      <dgm:t>
        <a:bodyPr/>
        <a:lstStyle/>
        <a:p>
          <a:endParaRPr lang="en-US"/>
        </a:p>
      </dgm:t>
    </dgm:pt>
    <dgm:pt modelId="{6ECB77C0-2561-4ECB-BC34-F9B0154A4752}">
      <dgm:prSet custT="1"/>
      <dgm:spPr/>
      <dgm:t>
        <a:bodyPr/>
        <a:lstStyle/>
        <a:p>
          <a:pPr algn="r" rtl="1"/>
          <a:r>
            <a:rPr lang="fa-IR" sz="1400" b="1" dirty="0" smtClean="0"/>
            <a:t>بالا رفتن خواست‌ها و انتظارات عمومی: آموزش، اشتغال، بهداشت و مسکن</a:t>
          </a:r>
          <a:endParaRPr lang="en-US" sz="1400" b="1" dirty="0"/>
        </a:p>
      </dgm:t>
    </dgm:pt>
    <dgm:pt modelId="{A5D4AD6B-8A0A-4621-97E5-BF9C8F897CEC}" type="parTrans" cxnId="{E758C9E1-89A2-4150-B44E-F95F04D86959}">
      <dgm:prSet/>
      <dgm:spPr/>
      <dgm:t>
        <a:bodyPr/>
        <a:lstStyle/>
        <a:p>
          <a:endParaRPr lang="en-US"/>
        </a:p>
      </dgm:t>
    </dgm:pt>
    <dgm:pt modelId="{334BD77E-D897-4961-A33F-EB74B868500B}" type="sibTrans" cxnId="{E758C9E1-89A2-4150-B44E-F95F04D86959}">
      <dgm:prSet/>
      <dgm:spPr/>
      <dgm:t>
        <a:bodyPr/>
        <a:lstStyle/>
        <a:p>
          <a:endParaRPr lang="en-US" dirty="0"/>
        </a:p>
      </dgm:t>
    </dgm:pt>
    <dgm:pt modelId="{17FF839C-D793-4C2A-8EFA-17C81EB1EF57}">
      <dgm:prSet custT="1"/>
      <dgm:spPr/>
      <dgm:t>
        <a:bodyPr/>
        <a:lstStyle/>
        <a:p>
          <a:pPr algn="r" rtl="1"/>
          <a:r>
            <a:rPr lang="fa-IR" sz="1400" b="1" dirty="0" smtClean="0"/>
            <a:t>ناپایداری اجتماعی و سیاسی در این کشورها</a:t>
          </a:r>
          <a:endParaRPr lang="en-US" sz="1400" b="1" dirty="0"/>
        </a:p>
      </dgm:t>
    </dgm:pt>
    <dgm:pt modelId="{752BD317-03A9-41AD-B45A-D3D1EA64382E}" type="parTrans" cxnId="{23435986-76C5-4AB9-A3D2-AEA3EE2CA7B8}">
      <dgm:prSet/>
      <dgm:spPr/>
      <dgm:t>
        <a:bodyPr/>
        <a:lstStyle/>
        <a:p>
          <a:endParaRPr lang="en-US"/>
        </a:p>
      </dgm:t>
    </dgm:pt>
    <dgm:pt modelId="{8194CB39-07D8-4FF0-9906-9CEF84C96249}" type="sibTrans" cxnId="{23435986-76C5-4AB9-A3D2-AEA3EE2CA7B8}">
      <dgm:prSet/>
      <dgm:spPr/>
      <dgm:t>
        <a:bodyPr/>
        <a:lstStyle/>
        <a:p>
          <a:endParaRPr lang="en-US" dirty="0"/>
        </a:p>
      </dgm:t>
    </dgm:pt>
    <dgm:pt modelId="{97D01475-686A-4BD3-9ECE-353D38312B9B}" type="pres">
      <dgm:prSet presAssocID="{DDB3D2A1-F6D9-43C5-A131-1BECEA3AEB49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327F067-B11E-497E-9934-6AC8B58FE83B}" type="pres">
      <dgm:prSet presAssocID="{DDB3D2A1-F6D9-43C5-A131-1BECEA3AEB49}" presName="dummyMaxCanvas" presStyleCnt="0">
        <dgm:presLayoutVars/>
      </dgm:prSet>
      <dgm:spPr/>
      <dgm:t>
        <a:bodyPr/>
        <a:lstStyle/>
        <a:p>
          <a:endParaRPr lang="en-US"/>
        </a:p>
      </dgm:t>
    </dgm:pt>
    <dgm:pt modelId="{08BD5A7D-7F14-448D-A171-15D31BBE9D7B}" type="pres">
      <dgm:prSet presAssocID="{DDB3D2A1-F6D9-43C5-A131-1BECEA3AEB49}" presName="FiveNodes_1" presStyleLbl="node1" presStyleIdx="0" presStyleCnt="5" custScaleY="62093" custLinFactNeighborY="9355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B0DE68-6FA2-4C80-89A4-1396C919CC44}" type="pres">
      <dgm:prSet presAssocID="{DDB3D2A1-F6D9-43C5-A131-1BECEA3AEB49}" presName="FiveNodes_2" presStyleLbl="node1" presStyleIdx="1" presStyleCnt="5" custScaleY="62093" custLinFactNeighborY="5986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3364CAF-B956-4686-B9A7-112550479ED1}" type="pres">
      <dgm:prSet presAssocID="{DDB3D2A1-F6D9-43C5-A131-1BECEA3AEB49}" presName="FiveNodes_3" presStyleLbl="node1" presStyleIdx="2" presStyleCnt="5" custScaleY="62093" custLinFactNeighborY="2617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FFFA25-1C48-4B97-8AC5-A6FEB19D73D6}" type="pres">
      <dgm:prSet presAssocID="{DDB3D2A1-F6D9-43C5-A131-1BECEA3AEB49}" presName="FiveNodes_4" presStyleLbl="node1" presStyleIdx="3" presStyleCnt="5" custScaleY="62093" custLinFactNeighborY="-75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70EA7F-49FF-4188-A049-1264A8B54614}" type="pres">
      <dgm:prSet presAssocID="{DDB3D2A1-F6D9-43C5-A131-1BECEA3AEB49}" presName="FiveNodes_5" presStyleLbl="node1" presStyleIdx="4" presStyleCnt="5" custLinFactNeighborY="-144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103BA56-0854-421E-A4AD-05AE0351C08B}" type="pres">
      <dgm:prSet presAssocID="{DDB3D2A1-F6D9-43C5-A131-1BECEA3AEB49}" presName="FiveConn_1-2" presStyleLbl="fgAccFollowNode1" presStyleIdx="0" presStyleCnt="4" custLinFactY="17914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273299-D9E6-4454-9260-8777BD879F3A}" type="pres">
      <dgm:prSet presAssocID="{DDB3D2A1-F6D9-43C5-A131-1BECEA3AEB49}" presName="FiveConn_2-3" presStyleLbl="fgAccFollowNode1" presStyleIdx="1" presStyleCnt="4" custLinFactNeighborY="6608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28D7F5-030E-44BE-97FE-08F7B58A0458}" type="pres">
      <dgm:prSet presAssocID="{DDB3D2A1-F6D9-43C5-A131-1BECEA3AEB49}" presName="FiveConn_3-4" presStyleLbl="fgAccFollowNode1" presStyleIdx="2" presStyleCnt="4" custLinFactNeighborY="168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26492D-2DD0-45E8-877E-09587CF58624}" type="pres">
      <dgm:prSet presAssocID="{DDB3D2A1-F6D9-43C5-A131-1BECEA3AEB49}" presName="FiveConn_4-5" presStyleLbl="fgAccFollowNode1" presStyleIdx="3" presStyleCnt="4" custLinFactNeighborY="-367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5875D7-7122-45FE-B345-502D47D3B2A5}" type="pres">
      <dgm:prSet presAssocID="{DDB3D2A1-F6D9-43C5-A131-1BECEA3AEB49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7E7E11-A84F-4D97-834F-04CA2814CF31}" type="pres">
      <dgm:prSet presAssocID="{DDB3D2A1-F6D9-43C5-A131-1BECEA3AEB49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82BA20-08EF-4096-99E0-E7F6FBB9D30D}" type="pres">
      <dgm:prSet presAssocID="{DDB3D2A1-F6D9-43C5-A131-1BECEA3AEB49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6EFBB97-B851-4625-A692-4861B8B91446}" type="pres">
      <dgm:prSet presAssocID="{DDB3D2A1-F6D9-43C5-A131-1BECEA3AEB49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2C76B9-19E7-4ACA-B85B-9CBA1C6E150B}" type="pres">
      <dgm:prSet presAssocID="{DDB3D2A1-F6D9-43C5-A131-1BECEA3AEB49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9187E62-A7F9-419C-B132-16BD54811699}" type="presOf" srcId="{CEBAC2C0-4AC5-4B2D-9C1A-B0037EB22B27}" destId="{58FFFA25-1C48-4B97-8AC5-A6FEB19D73D6}" srcOrd="0" destOrd="0" presId="urn:microsoft.com/office/officeart/2005/8/layout/vProcess5"/>
    <dgm:cxn modelId="{E758C9E1-89A2-4150-B44E-F95F04D86959}" srcId="{DDB3D2A1-F6D9-43C5-A131-1BECEA3AEB49}" destId="{6ECB77C0-2561-4ECB-BC34-F9B0154A4752}" srcOrd="1" destOrd="0" parTransId="{A5D4AD6B-8A0A-4621-97E5-BF9C8F897CEC}" sibTransId="{334BD77E-D897-4961-A33F-EB74B868500B}"/>
    <dgm:cxn modelId="{301AD0BA-BA22-4527-A877-50EC2F5C755B}" type="presOf" srcId="{17FF839C-D793-4C2A-8EFA-17C81EB1EF57}" destId="{5182BA20-08EF-4096-99E0-E7F6FBB9D30D}" srcOrd="1" destOrd="0" presId="urn:microsoft.com/office/officeart/2005/8/layout/vProcess5"/>
    <dgm:cxn modelId="{272A33AA-6EBB-42F6-A5FD-8C0B0CA914AA}" type="presOf" srcId="{5FF51859-A609-48AE-8461-9290B9B2A1F1}" destId="{E026492D-2DD0-45E8-877E-09587CF58624}" srcOrd="0" destOrd="0" presId="urn:microsoft.com/office/officeart/2005/8/layout/vProcess5"/>
    <dgm:cxn modelId="{4B6763E1-8EB3-4307-8113-6A7CDD922896}" type="presOf" srcId="{57EDC938-5D78-4297-ABAF-20D2658B4317}" destId="{7103BA56-0854-421E-A4AD-05AE0351C08B}" srcOrd="0" destOrd="0" presId="urn:microsoft.com/office/officeart/2005/8/layout/vProcess5"/>
    <dgm:cxn modelId="{3DC4711F-6963-4014-8E87-530BA217B8D1}" type="presOf" srcId="{6ECB77C0-2561-4ECB-BC34-F9B0154A4752}" destId="{057E7E11-A84F-4D97-834F-04CA2814CF31}" srcOrd="1" destOrd="0" presId="urn:microsoft.com/office/officeart/2005/8/layout/vProcess5"/>
    <dgm:cxn modelId="{AD21A053-1593-408C-AB69-28BDC3E2EEFE}" type="presOf" srcId="{8194CB39-07D8-4FF0-9906-9CEF84C96249}" destId="{D828D7F5-030E-44BE-97FE-08F7B58A0458}" srcOrd="0" destOrd="0" presId="urn:microsoft.com/office/officeart/2005/8/layout/vProcess5"/>
    <dgm:cxn modelId="{9413BBFD-9C44-49D2-B2C5-263072EFFD95}" type="presOf" srcId="{17FF839C-D793-4C2A-8EFA-17C81EB1EF57}" destId="{33364CAF-B956-4686-B9A7-112550479ED1}" srcOrd="0" destOrd="0" presId="urn:microsoft.com/office/officeart/2005/8/layout/vProcess5"/>
    <dgm:cxn modelId="{18777B18-9AEA-44F9-9C93-8E5AD1AB64B6}" type="presOf" srcId="{5F971622-C933-44FE-B945-21E9856E93D8}" destId="{265875D7-7122-45FE-B345-502D47D3B2A5}" srcOrd="1" destOrd="0" presId="urn:microsoft.com/office/officeart/2005/8/layout/vProcess5"/>
    <dgm:cxn modelId="{A5062FCF-2089-452F-8545-50ACD999F4D2}" srcId="{DDB3D2A1-F6D9-43C5-A131-1BECEA3AEB49}" destId="{CEBAC2C0-4AC5-4B2D-9C1A-B0037EB22B27}" srcOrd="3" destOrd="0" parTransId="{5E79E51A-F2A2-480F-B286-13F3FA29C0A6}" sibTransId="{5FF51859-A609-48AE-8461-9290B9B2A1F1}"/>
    <dgm:cxn modelId="{36FFA138-895B-41F0-BE7D-827287216ADF}" type="presOf" srcId="{371B6957-411F-423E-8DA0-613EA1D949DB}" destId="{F770EA7F-49FF-4188-A049-1264A8B54614}" srcOrd="0" destOrd="0" presId="urn:microsoft.com/office/officeart/2005/8/layout/vProcess5"/>
    <dgm:cxn modelId="{CCF8A127-FBD7-4A3F-80AB-F7A34A3461C6}" srcId="{DDB3D2A1-F6D9-43C5-A131-1BECEA3AEB49}" destId="{5F971622-C933-44FE-B945-21E9856E93D8}" srcOrd="0" destOrd="0" parTransId="{5EC97E6E-F7F9-4665-9696-F2AB9FDD253C}" sibTransId="{57EDC938-5D78-4297-ABAF-20D2658B4317}"/>
    <dgm:cxn modelId="{0D5BBC0C-0173-430B-82FC-838ADB062FFD}" type="presOf" srcId="{DDB3D2A1-F6D9-43C5-A131-1BECEA3AEB49}" destId="{97D01475-686A-4BD3-9ECE-353D38312B9B}" srcOrd="0" destOrd="0" presId="urn:microsoft.com/office/officeart/2005/8/layout/vProcess5"/>
    <dgm:cxn modelId="{5386B04F-B2E6-4879-B893-5BB3734C3458}" type="presOf" srcId="{5F971622-C933-44FE-B945-21E9856E93D8}" destId="{08BD5A7D-7F14-448D-A171-15D31BBE9D7B}" srcOrd="0" destOrd="0" presId="urn:microsoft.com/office/officeart/2005/8/layout/vProcess5"/>
    <dgm:cxn modelId="{23435986-76C5-4AB9-A3D2-AEA3EE2CA7B8}" srcId="{DDB3D2A1-F6D9-43C5-A131-1BECEA3AEB49}" destId="{17FF839C-D793-4C2A-8EFA-17C81EB1EF57}" srcOrd="2" destOrd="0" parTransId="{752BD317-03A9-41AD-B45A-D3D1EA64382E}" sibTransId="{8194CB39-07D8-4FF0-9906-9CEF84C96249}"/>
    <dgm:cxn modelId="{15CE7424-0C3F-4B4E-994C-4FBDBC555028}" type="presOf" srcId="{CEBAC2C0-4AC5-4B2D-9C1A-B0037EB22B27}" destId="{36EFBB97-B851-4625-A692-4861B8B91446}" srcOrd="1" destOrd="0" presId="urn:microsoft.com/office/officeart/2005/8/layout/vProcess5"/>
    <dgm:cxn modelId="{4E9B5A81-190D-43C9-8995-84A59A045F30}" type="presOf" srcId="{371B6957-411F-423E-8DA0-613EA1D949DB}" destId="{D22C76B9-19E7-4ACA-B85B-9CBA1C6E150B}" srcOrd="1" destOrd="0" presId="urn:microsoft.com/office/officeart/2005/8/layout/vProcess5"/>
    <dgm:cxn modelId="{6B1AC161-C909-4C17-BEAF-6A76331DBAC9}" type="presOf" srcId="{6ECB77C0-2561-4ECB-BC34-F9B0154A4752}" destId="{E2B0DE68-6FA2-4C80-89A4-1396C919CC44}" srcOrd="0" destOrd="0" presId="urn:microsoft.com/office/officeart/2005/8/layout/vProcess5"/>
    <dgm:cxn modelId="{E01B361A-93FC-4404-9CF6-3981BAA823D5}" srcId="{DDB3D2A1-F6D9-43C5-A131-1BECEA3AEB49}" destId="{371B6957-411F-423E-8DA0-613EA1D949DB}" srcOrd="4" destOrd="0" parTransId="{FBBE489D-7219-45F9-942B-E1F9B3727349}" sibTransId="{07A6148F-B1F2-4522-B990-AC03CA98D397}"/>
    <dgm:cxn modelId="{E7F726F6-701E-452B-AFA0-F4A3029620F4}" type="presOf" srcId="{334BD77E-D897-4961-A33F-EB74B868500B}" destId="{D4273299-D9E6-4454-9260-8777BD879F3A}" srcOrd="0" destOrd="0" presId="urn:microsoft.com/office/officeart/2005/8/layout/vProcess5"/>
    <dgm:cxn modelId="{9F3B7E27-6919-415E-A5F4-7D066912B326}" type="presParOf" srcId="{97D01475-686A-4BD3-9ECE-353D38312B9B}" destId="{A327F067-B11E-497E-9934-6AC8B58FE83B}" srcOrd="0" destOrd="0" presId="urn:microsoft.com/office/officeart/2005/8/layout/vProcess5"/>
    <dgm:cxn modelId="{01E6D3D8-DBFC-4B23-B5E1-8F845858E826}" type="presParOf" srcId="{97D01475-686A-4BD3-9ECE-353D38312B9B}" destId="{08BD5A7D-7F14-448D-A171-15D31BBE9D7B}" srcOrd="1" destOrd="0" presId="urn:microsoft.com/office/officeart/2005/8/layout/vProcess5"/>
    <dgm:cxn modelId="{F4B27672-8456-4A24-AF06-967D097C4DF2}" type="presParOf" srcId="{97D01475-686A-4BD3-9ECE-353D38312B9B}" destId="{E2B0DE68-6FA2-4C80-89A4-1396C919CC44}" srcOrd="2" destOrd="0" presId="urn:microsoft.com/office/officeart/2005/8/layout/vProcess5"/>
    <dgm:cxn modelId="{529539D8-4170-4CFC-854E-C603E21A56FF}" type="presParOf" srcId="{97D01475-686A-4BD3-9ECE-353D38312B9B}" destId="{33364CAF-B956-4686-B9A7-112550479ED1}" srcOrd="3" destOrd="0" presId="urn:microsoft.com/office/officeart/2005/8/layout/vProcess5"/>
    <dgm:cxn modelId="{3922EB79-23FB-4616-8F4E-0E03E2805C3B}" type="presParOf" srcId="{97D01475-686A-4BD3-9ECE-353D38312B9B}" destId="{58FFFA25-1C48-4B97-8AC5-A6FEB19D73D6}" srcOrd="4" destOrd="0" presId="urn:microsoft.com/office/officeart/2005/8/layout/vProcess5"/>
    <dgm:cxn modelId="{B12BB427-F5D6-4425-A317-4E166085766F}" type="presParOf" srcId="{97D01475-686A-4BD3-9ECE-353D38312B9B}" destId="{F770EA7F-49FF-4188-A049-1264A8B54614}" srcOrd="5" destOrd="0" presId="urn:microsoft.com/office/officeart/2005/8/layout/vProcess5"/>
    <dgm:cxn modelId="{41092362-8F06-4338-ABA1-44DE315BF5AC}" type="presParOf" srcId="{97D01475-686A-4BD3-9ECE-353D38312B9B}" destId="{7103BA56-0854-421E-A4AD-05AE0351C08B}" srcOrd="6" destOrd="0" presId="urn:microsoft.com/office/officeart/2005/8/layout/vProcess5"/>
    <dgm:cxn modelId="{CEB06978-E717-464D-842B-54AD28A2FE4D}" type="presParOf" srcId="{97D01475-686A-4BD3-9ECE-353D38312B9B}" destId="{D4273299-D9E6-4454-9260-8777BD879F3A}" srcOrd="7" destOrd="0" presId="urn:microsoft.com/office/officeart/2005/8/layout/vProcess5"/>
    <dgm:cxn modelId="{7DBCBE6C-53F9-4A7E-A2D3-7D4A1CC04384}" type="presParOf" srcId="{97D01475-686A-4BD3-9ECE-353D38312B9B}" destId="{D828D7F5-030E-44BE-97FE-08F7B58A0458}" srcOrd="8" destOrd="0" presId="urn:microsoft.com/office/officeart/2005/8/layout/vProcess5"/>
    <dgm:cxn modelId="{937E8CDD-B479-4ADE-96BB-45967430D93F}" type="presParOf" srcId="{97D01475-686A-4BD3-9ECE-353D38312B9B}" destId="{E026492D-2DD0-45E8-877E-09587CF58624}" srcOrd="9" destOrd="0" presId="urn:microsoft.com/office/officeart/2005/8/layout/vProcess5"/>
    <dgm:cxn modelId="{E914C0CE-E36E-4BD6-9184-5D9C6225DB79}" type="presParOf" srcId="{97D01475-686A-4BD3-9ECE-353D38312B9B}" destId="{265875D7-7122-45FE-B345-502D47D3B2A5}" srcOrd="10" destOrd="0" presId="urn:microsoft.com/office/officeart/2005/8/layout/vProcess5"/>
    <dgm:cxn modelId="{76ECD2C3-EB4B-41C1-9B0A-BFA5958C4396}" type="presParOf" srcId="{97D01475-686A-4BD3-9ECE-353D38312B9B}" destId="{057E7E11-A84F-4D97-834F-04CA2814CF31}" srcOrd="11" destOrd="0" presId="urn:microsoft.com/office/officeart/2005/8/layout/vProcess5"/>
    <dgm:cxn modelId="{42F1EECD-219F-4F6E-BC2D-AD0A135C25FA}" type="presParOf" srcId="{97D01475-686A-4BD3-9ECE-353D38312B9B}" destId="{5182BA20-08EF-4096-99E0-E7F6FBB9D30D}" srcOrd="12" destOrd="0" presId="urn:microsoft.com/office/officeart/2005/8/layout/vProcess5"/>
    <dgm:cxn modelId="{C502AD94-9F0E-42F9-A838-9536D18E2968}" type="presParOf" srcId="{97D01475-686A-4BD3-9ECE-353D38312B9B}" destId="{36EFBB97-B851-4625-A692-4861B8B91446}" srcOrd="13" destOrd="0" presId="urn:microsoft.com/office/officeart/2005/8/layout/vProcess5"/>
    <dgm:cxn modelId="{6CB44E20-959A-4A6B-BA7D-F0C113BA0E0F}" type="presParOf" srcId="{97D01475-686A-4BD3-9ECE-353D38312B9B}" destId="{D22C76B9-19E7-4ACA-B85B-9CBA1C6E150B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82CE86-6E17-485B-A8B9-BA6F4EE5FFBB}">
      <dsp:nvSpPr>
        <dsp:cNvPr id="0" name=""/>
        <dsp:cNvSpPr/>
      </dsp:nvSpPr>
      <dsp:spPr>
        <a:xfrm>
          <a:off x="4405318" y="174611"/>
          <a:ext cx="1380036" cy="138003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b="1" kern="1200" dirty="0" smtClean="0"/>
            <a:t>صنعتی شدن کشورهای توسعه یافته</a:t>
          </a:r>
          <a:endParaRPr lang="fa-IR" sz="1600" b="1" kern="1200" dirty="0"/>
        </a:p>
      </dsp:txBody>
      <dsp:txXfrm>
        <a:off x="4607420" y="376713"/>
        <a:ext cx="975832" cy="975832"/>
      </dsp:txXfrm>
    </dsp:sp>
    <dsp:sp modelId="{19ED7435-5765-49E1-9D19-A3A2F2E67EE6}">
      <dsp:nvSpPr>
        <dsp:cNvPr id="0" name=""/>
        <dsp:cNvSpPr/>
      </dsp:nvSpPr>
      <dsp:spPr>
        <a:xfrm>
          <a:off x="3548065" y="603237"/>
          <a:ext cx="800421" cy="800421"/>
        </a:xfrm>
        <a:prstGeom prst="mathPlus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a-IR" sz="1400" kern="1200"/>
        </a:p>
      </dsp:txBody>
      <dsp:txXfrm>
        <a:off x="3654161" y="909318"/>
        <a:ext cx="588229" cy="188259"/>
      </dsp:txXfrm>
    </dsp:sp>
    <dsp:sp modelId="{8819DA1E-1C1E-4E3C-882E-5ACA65D11CED}">
      <dsp:nvSpPr>
        <dsp:cNvPr id="0" name=""/>
        <dsp:cNvSpPr/>
      </dsp:nvSpPr>
      <dsp:spPr>
        <a:xfrm>
          <a:off x="2190745" y="174611"/>
          <a:ext cx="1380036" cy="138003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000" b="1" kern="1200" dirty="0" smtClean="0"/>
            <a:t>افزایش رفاه و سلامت</a:t>
          </a:r>
          <a:endParaRPr lang="fa-IR" sz="2000" b="1" kern="1200" dirty="0"/>
        </a:p>
      </dsp:txBody>
      <dsp:txXfrm>
        <a:off x="2392847" y="376713"/>
        <a:ext cx="975832" cy="975832"/>
      </dsp:txXfrm>
    </dsp:sp>
    <dsp:sp modelId="{1108395B-67FB-4772-80C9-91D14C0B844D}">
      <dsp:nvSpPr>
        <dsp:cNvPr id="0" name=""/>
        <dsp:cNvSpPr/>
      </dsp:nvSpPr>
      <dsp:spPr>
        <a:xfrm>
          <a:off x="1404926" y="460362"/>
          <a:ext cx="800421" cy="800421"/>
        </a:xfrm>
        <a:prstGeom prst="mathEqual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555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a-IR" sz="3500" kern="1200"/>
        </a:p>
      </dsp:txBody>
      <dsp:txXfrm>
        <a:off x="1511022" y="625249"/>
        <a:ext cx="588229" cy="470647"/>
      </dsp:txXfrm>
    </dsp:sp>
    <dsp:sp modelId="{0E411438-E668-4ED4-BAEA-C4A99863517C}">
      <dsp:nvSpPr>
        <dsp:cNvPr id="0" name=""/>
        <dsp:cNvSpPr/>
      </dsp:nvSpPr>
      <dsp:spPr>
        <a:xfrm>
          <a:off x="0" y="174611"/>
          <a:ext cx="1380036" cy="138003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b="1" kern="1200" dirty="0" smtClean="0"/>
            <a:t>کاهش تمایل به فرزندآوری</a:t>
          </a:r>
          <a:endParaRPr lang="fa-IR" sz="1800" b="1" kern="1200" dirty="0"/>
        </a:p>
      </dsp:txBody>
      <dsp:txXfrm>
        <a:off x="202102" y="376713"/>
        <a:ext cx="975832" cy="97583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3CBAA5-7259-4536-BCA8-76CE0653EBF8}">
      <dsp:nvSpPr>
        <dsp:cNvPr id="0" name=""/>
        <dsp:cNvSpPr/>
      </dsp:nvSpPr>
      <dsp:spPr>
        <a:xfrm rot="16200000">
          <a:off x="360" y="217587"/>
          <a:ext cx="2262649" cy="2262649"/>
        </a:xfrm>
        <a:prstGeom prst="down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500" b="1" kern="1200" dirty="0" smtClean="0"/>
            <a:t>45 سال پیش: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500" b="1" kern="1200" dirty="0" smtClean="0"/>
            <a:t>اعمال سیاستهای کاهش جمعیتی در خاورمیانه</a:t>
          </a:r>
          <a:endParaRPr lang="en-US" sz="1500" b="1" kern="1200" dirty="0"/>
        </a:p>
      </dsp:txBody>
      <dsp:txXfrm rot="5400000">
        <a:off x="360" y="783249"/>
        <a:ext cx="1866685" cy="1131325"/>
      </dsp:txXfrm>
    </dsp:sp>
    <dsp:sp modelId="{BA7FC39A-1A8C-4D40-9DBF-78EA584DC424}">
      <dsp:nvSpPr>
        <dsp:cNvPr id="0" name=""/>
        <dsp:cNvSpPr/>
      </dsp:nvSpPr>
      <dsp:spPr>
        <a:xfrm rot="5400000">
          <a:off x="2394182" y="217587"/>
          <a:ext cx="2262649" cy="2262649"/>
        </a:xfrm>
        <a:prstGeom prst="down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500" b="1" kern="1200" dirty="0" smtClean="0"/>
            <a:t>55 سال پیش: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500" b="1" kern="1200" dirty="0" smtClean="0"/>
            <a:t>اعمال سیاستهای افزایش جمعیتی در آمریکا</a:t>
          </a:r>
          <a:endParaRPr lang="en-US" sz="1500" b="1" kern="1200" dirty="0"/>
        </a:p>
      </dsp:txBody>
      <dsp:txXfrm rot="-5400000">
        <a:off x="2790146" y="783249"/>
        <a:ext cx="1866685" cy="113132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3CBAA5-7259-4536-BCA8-76CE0653EBF8}">
      <dsp:nvSpPr>
        <dsp:cNvPr id="0" name=""/>
        <dsp:cNvSpPr/>
      </dsp:nvSpPr>
      <dsp:spPr>
        <a:xfrm rot="16200000">
          <a:off x="-111426" y="533"/>
          <a:ext cx="2451393" cy="2228539"/>
        </a:xfrm>
        <a:prstGeom prst="downArrow">
          <a:avLst>
            <a:gd name="adj1" fmla="val 50000"/>
            <a:gd name="adj2" fmla="val 35000"/>
          </a:avLst>
        </a:prstGeom>
        <a:gradFill flip="none" rotWithShape="0">
          <a:gsLst>
            <a:gs pos="0">
              <a:srgbClr val="A365D1">
                <a:shade val="30000"/>
                <a:satMod val="115000"/>
              </a:srgbClr>
            </a:gs>
            <a:gs pos="50000">
              <a:srgbClr val="A365D1">
                <a:shade val="67500"/>
                <a:satMod val="115000"/>
              </a:srgbClr>
            </a:gs>
            <a:gs pos="100000">
              <a:srgbClr val="A365D1">
                <a:shade val="100000"/>
                <a:satMod val="115000"/>
              </a:srgbClr>
            </a:gs>
          </a:gsLst>
          <a:lin ang="0" scaled="1"/>
          <a:tileRect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b="1" kern="1200" dirty="0" smtClean="0"/>
            <a:t>رژیم صهیونیستی، زنان را به زایش بیشتر تشویق می ‌کند.</a:t>
          </a:r>
          <a:endParaRPr lang="en-US" sz="1800" b="1" kern="1200" dirty="0"/>
        </a:p>
      </dsp:txBody>
      <dsp:txXfrm rot="5400000">
        <a:off x="1" y="501954"/>
        <a:ext cx="1838545" cy="1225697"/>
      </dsp:txXfrm>
    </dsp:sp>
    <dsp:sp modelId="{BA7FC39A-1A8C-4D40-9DBF-78EA584DC424}">
      <dsp:nvSpPr>
        <dsp:cNvPr id="0" name=""/>
        <dsp:cNvSpPr/>
      </dsp:nvSpPr>
      <dsp:spPr>
        <a:xfrm rot="5400000">
          <a:off x="2317226" y="533"/>
          <a:ext cx="2451393" cy="2228539"/>
        </a:xfrm>
        <a:prstGeom prst="downArrow">
          <a:avLst>
            <a:gd name="adj1" fmla="val 50000"/>
            <a:gd name="adj2" fmla="val 35000"/>
          </a:avLst>
        </a:prstGeom>
        <a:gradFill flip="none" rotWithShape="0">
          <a:gsLst>
            <a:gs pos="0">
              <a:srgbClr val="A365D1">
                <a:shade val="30000"/>
                <a:satMod val="115000"/>
              </a:srgbClr>
            </a:gs>
            <a:gs pos="50000">
              <a:srgbClr val="A365D1">
                <a:shade val="67500"/>
                <a:satMod val="115000"/>
              </a:srgbClr>
            </a:gs>
            <a:gs pos="100000">
              <a:srgbClr val="A365D1">
                <a:shade val="100000"/>
                <a:satMod val="115000"/>
              </a:srgbClr>
            </a:gs>
          </a:gsLst>
          <a:lin ang="0" scaled="1"/>
          <a:tileRect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b="1" kern="1200" dirty="0" smtClean="0"/>
            <a:t>همزمان با گسترش و تشویق تنظیم خانواده در ایران</a:t>
          </a:r>
          <a:endParaRPr lang="en-US" sz="1800" b="1" kern="1200" dirty="0"/>
        </a:p>
      </dsp:txBody>
      <dsp:txXfrm rot="-5400000">
        <a:off x="2818647" y="501954"/>
        <a:ext cx="1838545" cy="122569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C457FF7-104B-4D1A-B14E-6608D23C85CD}">
      <dsp:nvSpPr>
        <dsp:cNvPr id="0" name=""/>
        <dsp:cNvSpPr/>
      </dsp:nvSpPr>
      <dsp:spPr>
        <a:xfrm>
          <a:off x="811402" y="2637"/>
          <a:ext cx="2064569" cy="1422488"/>
        </a:xfrm>
        <a:prstGeom prst="round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55000" b="-55000"/>
          </a:stretch>
        </a:blip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1EF02E-3F8D-4F0A-A7AA-4EB5BDC0E138}">
      <dsp:nvSpPr>
        <dsp:cNvPr id="0" name=""/>
        <dsp:cNvSpPr/>
      </dsp:nvSpPr>
      <dsp:spPr>
        <a:xfrm>
          <a:off x="811402" y="1425125"/>
          <a:ext cx="2064569" cy="7659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0" numCol="1" spcCol="1270" anchor="t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300" b="1" kern="1200" dirty="0" smtClean="0"/>
            <a:t>واکسن های آلوده </a:t>
          </a:r>
          <a:endParaRPr lang="en-US" sz="2300" b="1" kern="1200" dirty="0"/>
        </a:p>
      </dsp:txBody>
      <dsp:txXfrm>
        <a:off x="811402" y="1425125"/>
        <a:ext cx="2064569" cy="765955"/>
      </dsp:txXfrm>
    </dsp:sp>
    <dsp:sp modelId="{7FD7590D-637E-45E7-8E9A-23E1B5954567}">
      <dsp:nvSpPr>
        <dsp:cNvPr id="0" name=""/>
        <dsp:cNvSpPr/>
      </dsp:nvSpPr>
      <dsp:spPr>
        <a:xfrm>
          <a:off x="3082515" y="2637"/>
          <a:ext cx="2064569" cy="1422488"/>
        </a:xfrm>
        <a:prstGeom prst="round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6A7D1EE-1BEE-4230-AF39-96FD89B3B9F5}">
      <dsp:nvSpPr>
        <dsp:cNvPr id="0" name=""/>
        <dsp:cNvSpPr/>
      </dsp:nvSpPr>
      <dsp:spPr>
        <a:xfrm>
          <a:off x="3082515" y="1425125"/>
          <a:ext cx="2064569" cy="7659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0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b="1" kern="1200" dirty="0" smtClean="0"/>
            <a:t>حشره کش های آلوده</a:t>
          </a:r>
          <a:r>
            <a:rPr lang="fa-IR" sz="1900" kern="1200" dirty="0" smtClean="0"/>
            <a:t> </a:t>
          </a:r>
          <a:endParaRPr lang="en-US" sz="1900" kern="1200" dirty="0"/>
        </a:p>
      </dsp:txBody>
      <dsp:txXfrm>
        <a:off x="3082515" y="1425125"/>
        <a:ext cx="2064569" cy="765955"/>
      </dsp:txXfrm>
    </dsp:sp>
    <dsp:sp modelId="{205BAA3F-87DA-4BEC-BC90-8AF26A332A51}">
      <dsp:nvSpPr>
        <dsp:cNvPr id="0" name=""/>
        <dsp:cNvSpPr/>
      </dsp:nvSpPr>
      <dsp:spPr>
        <a:xfrm>
          <a:off x="5353628" y="2637"/>
          <a:ext cx="2064569" cy="1422488"/>
        </a:xfrm>
        <a:prstGeom prst="round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356FEFA-ECA4-4953-BE5A-B1B8F9EA5AE6}">
      <dsp:nvSpPr>
        <dsp:cNvPr id="0" name=""/>
        <dsp:cNvSpPr/>
      </dsp:nvSpPr>
      <dsp:spPr>
        <a:xfrm>
          <a:off x="5353628" y="1425125"/>
          <a:ext cx="2064569" cy="7659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0" numCol="1" spcCol="1270" anchor="t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b="1" kern="1200" dirty="0" smtClean="0"/>
            <a:t>صدور بیماری های مسری ویرانگر </a:t>
          </a:r>
          <a:endParaRPr lang="en-US" sz="1800" b="1" kern="1200" dirty="0"/>
        </a:p>
      </dsp:txBody>
      <dsp:txXfrm>
        <a:off x="5353628" y="1425125"/>
        <a:ext cx="2064569" cy="765955"/>
      </dsp:txXfrm>
    </dsp:sp>
    <dsp:sp modelId="{DB9AB04C-E528-4F20-A6F4-0245D1CA9A2D}">
      <dsp:nvSpPr>
        <dsp:cNvPr id="0" name=""/>
        <dsp:cNvSpPr/>
      </dsp:nvSpPr>
      <dsp:spPr>
        <a:xfrm>
          <a:off x="3061601" y="2540057"/>
          <a:ext cx="2064569" cy="1422488"/>
        </a:xfrm>
        <a:prstGeom prst="round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987C8F-5906-47C6-8587-8B66C5437A3D}">
      <dsp:nvSpPr>
        <dsp:cNvPr id="0" name=""/>
        <dsp:cNvSpPr/>
      </dsp:nvSpPr>
      <dsp:spPr>
        <a:xfrm>
          <a:off x="3082515" y="3820026"/>
          <a:ext cx="2064569" cy="7659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0" numCol="1" spcCol="1270" anchor="t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800" b="1" kern="1200" dirty="0" smtClean="0"/>
            <a:t>ویروس ایدز </a:t>
          </a:r>
          <a:endParaRPr lang="en-US" sz="2800" b="1" kern="1200" dirty="0"/>
        </a:p>
      </dsp:txBody>
      <dsp:txXfrm>
        <a:off x="3082515" y="3820026"/>
        <a:ext cx="2064569" cy="76595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BD5A7D-7F14-448D-A171-15D31BBE9D7B}">
      <dsp:nvSpPr>
        <dsp:cNvPr id="0" name=""/>
        <dsp:cNvSpPr/>
      </dsp:nvSpPr>
      <dsp:spPr>
        <a:xfrm>
          <a:off x="0" y="808102"/>
          <a:ext cx="5760720" cy="445996"/>
        </a:xfrm>
        <a:prstGeom prst="roundRect">
          <a:avLst>
            <a:gd name="adj" fmla="val 10000"/>
          </a:avLst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b="1" kern="1200" dirty="0" smtClean="0"/>
            <a:t>افزایش جمعیت کشورهای در حال توسعه و با منابع غنی</a:t>
          </a:r>
          <a:endParaRPr lang="en-US" sz="1400" b="1" kern="1200" dirty="0"/>
        </a:p>
      </dsp:txBody>
      <dsp:txXfrm>
        <a:off x="13063" y="821165"/>
        <a:ext cx="4917560" cy="419870"/>
      </dsp:txXfrm>
    </dsp:sp>
    <dsp:sp modelId="{E2B0DE68-6FA2-4C80-89A4-1396C919CC44}">
      <dsp:nvSpPr>
        <dsp:cNvPr id="0" name=""/>
        <dsp:cNvSpPr/>
      </dsp:nvSpPr>
      <dsp:spPr>
        <a:xfrm>
          <a:off x="430183" y="1384162"/>
          <a:ext cx="5760720" cy="445996"/>
        </a:xfrm>
        <a:prstGeom prst="roundRect">
          <a:avLst>
            <a:gd name="adj" fmla="val 10000"/>
          </a:avLst>
        </a:prstGeom>
        <a:solidFill>
          <a:schemeClr val="accent2">
            <a:shade val="80000"/>
            <a:hueOff val="-8968"/>
            <a:satOff val="-1006"/>
            <a:lumOff val="642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b="1" kern="1200" dirty="0" smtClean="0"/>
            <a:t>بالا رفتن خواست‌ها و انتظارات عمومی: آموزش، اشتغال، بهداشت و مسکن</a:t>
          </a:r>
          <a:endParaRPr lang="en-US" sz="1400" b="1" kern="1200" dirty="0"/>
        </a:p>
      </dsp:txBody>
      <dsp:txXfrm>
        <a:off x="443246" y="1397225"/>
        <a:ext cx="4837534" cy="419870"/>
      </dsp:txXfrm>
    </dsp:sp>
    <dsp:sp modelId="{33364CAF-B956-4686-B9A7-112550479ED1}">
      <dsp:nvSpPr>
        <dsp:cNvPr id="0" name=""/>
        <dsp:cNvSpPr/>
      </dsp:nvSpPr>
      <dsp:spPr>
        <a:xfrm>
          <a:off x="860367" y="1960230"/>
          <a:ext cx="5760720" cy="445996"/>
        </a:xfrm>
        <a:prstGeom prst="roundRect">
          <a:avLst>
            <a:gd name="adj" fmla="val 10000"/>
          </a:avLst>
        </a:prstGeom>
        <a:solidFill>
          <a:schemeClr val="accent2">
            <a:shade val="80000"/>
            <a:hueOff val="-17936"/>
            <a:satOff val="-2012"/>
            <a:lumOff val="1284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b="1" kern="1200" dirty="0" smtClean="0"/>
            <a:t>ناپایداری اجتماعی و سیاسی در این کشورها</a:t>
          </a:r>
          <a:endParaRPr lang="en-US" sz="1400" b="1" kern="1200" dirty="0"/>
        </a:p>
      </dsp:txBody>
      <dsp:txXfrm>
        <a:off x="873430" y="1973293"/>
        <a:ext cx="4837534" cy="419870"/>
      </dsp:txXfrm>
    </dsp:sp>
    <dsp:sp modelId="{58FFFA25-1C48-4B97-8AC5-A6FEB19D73D6}">
      <dsp:nvSpPr>
        <dsp:cNvPr id="0" name=""/>
        <dsp:cNvSpPr/>
      </dsp:nvSpPr>
      <dsp:spPr>
        <a:xfrm>
          <a:off x="1290550" y="2536290"/>
          <a:ext cx="5760720" cy="445996"/>
        </a:xfrm>
        <a:prstGeom prst="roundRect">
          <a:avLst>
            <a:gd name="adj" fmla="val 10000"/>
          </a:avLst>
        </a:prstGeom>
        <a:solidFill>
          <a:schemeClr val="accent2">
            <a:shade val="80000"/>
            <a:hueOff val="-26904"/>
            <a:satOff val="-3018"/>
            <a:lumOff val="1926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b="1" kern="1200" dirty="0" smtClean="0"/>
            <a:t>افزایش قیمت نفت جهت تامین نیازهای رفاهی و معیشتی مردم توسط دولت‌ها</a:t>
          </a:r>
          <a:endParaRPr lang="en-US" sz="1400" b="1" kern="1200" dirty="0"/>
        </a:p>
      </dsp:txBody>
      <dsp:txXfrm>
        <a:off x="1303613" y="2549353"/>
        <a:ext cx="4837534" cy="419870"/>
      </dsp:txXfrm>
    </dsp:sp>
    <dsp:sp modelId="{F770EA7F-49FF-4188-A049-1264A8B54614}">
      <dsp:nvSpPr>
        <dsp:cNvPr id="0" name=""/>
        <dsp:cNvSpPr/>
      </dsp:nvSpPr>
      <dsp:spPr>
        <a:xfrm>
          <a:off x="1720734" y="3168516"/>
          <a:ext cx="5760720" cy="718271"/>
        </a:xfrm>
        <a:prstGeom prst="roundRect">
          <a:avLst>
            <a:gd name="adj" fmla="val 10000"/>
          </a:avLst>
        </a:prstGeom>
        <a:solidFill>
          <a:schemeClr val="accent2">
            <a:shade val="80000"/>
            <a:hueOff val="-35872"/>
            <a:satOff val="-4024"/>
            <a:lumOff val="2568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r" defTabSz="622300">
            <a:lnSpc>
              <a:spcPct val="80000"/>
            </a:lnSpc>
            <a:spcBef>
              <a:spcPct val="0"/>
            </a:spcBef>
            <a:spcAft>
              <a:spcPct val="35000"/>
            </a:spcAft>
          </a:pPr>
          <a:r>
            <a:rPr lang="fa-IR" sz="1400" b="1" kern="1200" dirty="0" smtClean="0"/>
            <a:t>تاثیر بسیار منفی بر روی اقتصاد آمریکا و به خطر انداختن منافع کشورهای صنعتی  و بهره آن‌ها از این منابع و سرمایه گذاری در کشورهای فوق</a:t>
          </a:r>
          <a:endParaRPr lang="en-US" sz="1400" b="1" kern="1200" dirty="0"/>
        </a:p>
      </dsp:txBody>
      <dsp:txXfrm>
        <a:off x="1741771" y="3189553"/>
        <a:ext cx="4821586" cy="676197"/>
      </dsp:txXfrm>
    </dsp:sp>
    <dsp:sp modelId="{7103BA56-0854-421E-A4AD-05AE0351C08B}">
      <dsp:nvSpPr>
        <dsp:cNvPr id="0" name=""/>
        <dsp:cNvSpPr/>
      </dsp:nvSpPr>
      <dsp:spPr>
        <a:xfrm>
          <a:off x="5293843" y="1075250"/>
          <a:ext cx="466876" cy="466876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 dirty="0"/>
        </a:p>
      </dsp:txBody>
      <dsp:txXfrm>
        <a:off x="5398890" y="1075250"/>
        <a:ext cx="256782" cy="351324"/>
      </dsp:txXfrm>
    </dsp:sp>
    <dsp:sp modelId="{D4273299-D9E6-4454-9260-8777BD879F3A}">
      <dsp:nvSpPr>
        <dsp:cNvPr id="0" name=""/>
        <dsp:cNvSpPr/>
      </dsp:nvSpPr>
      <dsp:spPr>
        <a:xfrm>
          <a:off x="5724027" y="1651314"/>
          <a:ext cx="466876" cy="466876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 dirty="0"/>
        </a:p>
      </dsp:txBody>
      <dsp:txXfrm>
        <a:off x="5829074" y="1651314"/>
        <a:ext cx="256782" cy="351324"/>
      </dsp:txXfrm>
    </dsp:sp>
    <dsp:sp modelId="{D828D7F5-030E-44BE-97FE-08F7B58A0458}">
      <dsp:nvSpPr>
        <dsp:cNvPr id="0" name=""/>
        <dsp:cNvSpPr/>
      </dsp:nvSpPr>
      <dsp:spPr>
        <a:xfrm>
          <a:off x="6154210" y="2227381"/>
          <a:ext cx="466876" cy="466876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 dirty="0"/>
        </a:p>
      </dsp:txBody>
      <dsp:txXfrm>
        <a:off x="6259257" y="2227381"/>
        <a:ext cx="256782" cy="351324"/>
      </dsp:txXfrm>
    </dsp:sp>
    <dsp:sp modelId="{E026492D-2DD0-45E8-877E-09587CF58624}">
      <dsp:nvSpPr>
        <dsp:cNvPr id="0" name=""/>
        <dsp:cNvSpPr/>
      </dsp:nvSpPr>
      <dsp:spPr>
        <a:xfrm>
          <a:off x="6584394" y="2803442"/>
          <a:ext cx="466876" cy="466876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 dirty="0"/>
        </a:p>
      </dsp:txBody>
      <dsp:txXfrm>
        <a:off x="6689441" y="2803442"/>
        <a:ext cx="256782" cy="3513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List1#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A545243A-18A5-460E-857B-4B837901358C}" type="datetimeFigureOut">
              <a:rPr lang="fa-IR" smtClean="0"/>
              <a:t>09/10/1435</a:t>
            </a:fld>
            <a:endParaRPr lang="fa-I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fa-I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C88704BA-8566-461D-810C-3EB6F2509384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5806528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4E3290-4690-421E-9D63-061C5A07FDC8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74375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4E3290-4690-421E-9D63-061C5A07FDC8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04736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4E3290-4690-421E-9D63-061C5A07FDC8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233471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4E3290-4690-421E-9D63-061C5A07FDC8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Rapid population growth is not in itself a major factor in pressure on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depletable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resources (fossil fuels and other minerals), since demand for them depends more on levels of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industrial output than on numbers of people. On the other hand, the world is increasingly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dependent on mineral supplies from developing countries, and if rapid population frustrates their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prospects for economic development and social progress, the resulting instability may undermine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conditions for expanded output and sustained flows of such resources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----------------------------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Adequate  global availability of  fuel and  non-fuel  minerals is not of  much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benefit to countries who cannot afford to pay for them. Oil supplies currently are adequate to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cover world needs, but the quadrupling of prices in the past year has created grave financial and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payment problems for developed and developing countries alike. If similar action to raise prices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were undertaken by supplies of other important minerals, an already bad situation would be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intensified. Success in such efforts is questionable, however; there is no case in which the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quantities involved are remotely comparable  to the cases of  energy; and the scope for successful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price-gouging or cartel tactics is much smaller.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4E3290-4690-421E-9D63-061C5A07FDC8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6933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dirty="0" smtClean="0"/>
              <a:t>تجزیه کشور</a:t>
            </a:r>
            <a:r>
              <a:rPr lang="fa-IR" baseline="0" dirty="0" smtClean="0"/>
              <a:t> ها خیلی مهم است..</a:t>
            </a:r>
          </a:p>
          <a:p>
            <a:r>
              <a:rPr lang="fa-IR" baseline="0" dirty="0" smtClean="0"/>
              <a:t>تلاش زیادی برای جدا سازی مناطق آذربایجان و کردستان از ایران می‌شوند</a:t>
            </a:r>
            <a:endParaRPr lang="en-US" baseline="0" dirty="0" smtClean="0"/>
          </a:p>
          <a:p>
            <a:endParaRPr lang="en-US" baseline="0" dirty="0" smtClean="0"/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United States has spent millions funding militant ethnic separatist groups to cripple Iran. The CIA has worked closely with Kurds,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Azeris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Ahwazi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Arabs, and the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Baluchis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b="0" i="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“The latest attacks inside Iran fall in line with US efforts to supply and train Iran’s ethnic minorities to destabilize the Iranian regime,” Fred Burton, a former US state department counter-terrorism agent, admitted.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4E3290-4690-421E-9D63-061C5A07FDC8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37750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 algn="just" rtl="1"/>
            <a:r>
              <a:rPr lang="fa-IR" sz="1800" dirty="0" smtClean="0">
                <a:cs typeface="B Nazanin" pitchFamily="2" charset="-78"/>
              </a:rPr>
              <a:t>تاکيد بر ايجاد تغییراتی با عنوان آزادی و استقلال زن و رشد اجتماعی او و رسيدن به قدرت و امکانات و تغيير سبک زندگی مطابق مدل و سبک زندگی غربی از طريق نفوذ بر مديريت‌های سياسی کشورها و تغيير نگرش آن‌ها و همراه کردن آن‌ها با سياست‌های اعمالی آمريکا از طريق آژانس‌های سازمان ملل و </a:t>
            </a:r>
            <a:r>
              <a:rPr lang="en-US" sz="1600" dirty="0" smtClean="0">
                <a:cs typeface="B Nazanin" pitchFamily="2" charset="-78"/>
              </a:rPr>
              <a:t>NGO</a:t>
            </a:r>
            <a:r>
              <a:rPr lang="fa-IR" sz="1800" dirty="0" smtClean="0">
                <a:cs typeface="B Nazanin" pitchFamily="2" charset="-78"/>
              </a:rPr>
              <a:t> های فعال داخلی</a:t>
            </a:r>
            <a:endParaRPr lang="en-US" sz="1800" dirty="0" smtClean="0">
              <a:cs typeface="B Nazanin" pitchFamily="2" charset="-78"/>
            </a:endParaRPr>
          </a:p>
          <a:p>
            <a:pPr lvl="1" algn="just" rtl="1"/>
            <a:r>
              <a:rPr lang="fa-IR" sz="1800" dirty="0" smtClean="0">
                <a:cs typeface="B Nazanin" pitchFamily="2" charset="-78"/>
              </a:rPr>
              <a:t>تاکيد بر اهميت منافع فردی بر منافع خانوادگی و اجتماعی</a:t>
            </a:r>
          </a:p>
          <a:p>
            <a:pPr lvl="1" algn="just" rtl="1"/>
            <a:endParaRPr lang="fa-IR" sz="1800" dirty="0" smtClean="0">
              <a:cs typeface="B Nazanin" pitchFamily="2" charset="-78"/>
            </a:endParaRPr>
          </a:p>
          <a:p>
            <a:pPr algn="r" rt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4E3290-4690-421E-9D63-061C5A07FDC8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7646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4E3290-4690-421E-9D63-061C5A07FDC8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7280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4E3290-4690-421E-9D63-061C5A07FDC8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6293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dirty="0" smtClean="0"/>
              <a:t>مرزها شیعه نیستن! </a:t>
            </a:r>
            <a:r>
              <a:rPr lang="fa-IR" smtClean="0"/>
              <a:t>می</a:t>
            </a:r>
            <a:r>
              <a:rPr lang="fa-IR" baseline="0" smtClean="0"/>
              <a:t> تونن نظامی باشن؟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4E3290-4690-421E-9D63-061C5A07FDC8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4698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4E3290-4690-421E-9D63-061C5A07FDC8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96188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4E3290-4690-421E-9D63-061C5A07FDC8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4350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4E3290-4690-421E-9D63-061C5A07FDC8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82705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7500" lnSpcReduction="20000"/>
          </a:bodyPr>
          <a:lstStyle/>
          <a:p>
            <a:pPr marL="0" indent="0" fontAlgn="base">
              <a:buNone/>
            </a:pPr>
            <a:r>
              <a:rPr lang="fa-IR" sz="2900" b="1" dirty="0" smtClean="0"/>
              <a:t>1.زاد و ولد</a:t>
            </a:r>
          </a:p>
          <a:p>
            <a:pPr fontAlgn="base">
              <a:buFont typeface="Arial" pitchFamily="34" charset="0"/>
              <a:buChar char="•"/>
            </a:pPr>
            <a:r>
              <a:rPr lang="fa-IR" sz="2700" dirty="0" smtClean="0"/>
              <a:t>هدف از ازدواج در میان قوم یهود افزایش جمعیت است </a:t>
            </a:r>
          </a:p>
          <a:p>
            <a:pPr marL="365760" lvl="1" indent="0" fontAlgn="base">
              <a:buNone/>
            </a:pPr>
            <a:r>
              <a:rPr lang="fa-IR" sz="2100" dirty="0" smtClean="0"/>
              <a:t>بنابر عقیده مذهبی یهود، ازدواج باعث تسلسل بنی‌اسرائیل و مانع محو شدن آنها می‌شود. </a:t>
            </a:r>
          </a:p>
          <a:p>
            <a:pPr marL="365760" lvl="1" indent="0" fontAlgn="base">
              <a:buNone/>
            </a:pPr>
            <a:r>
              <a:rPr lang="fa-IR" sz="2100" dirty="0" smtClean="0"/>
              <a:t>در کتب مقدس یهود در فرمان موکد به آدم و حوا نقل شده است که«مفید باش، تولیدمثل کن و زمین را پرکن…» </a:t>
            </a:r>
          </a:p>
          <a:p>
            <a:pPr marL="365760" lvl="1" indent="0" fontAlgn="base">
              <a:buNone/>
            </a:pPr>
            <a:r>
              <a:rPr lang="fa-IR" sz="2100" dirty="0" smtClean="0"/>
              <a:t>این دین، تولید مثل و تجدید نسل را در قالب فرامین مذهبی مورد تاکید قرار داده است.</a:t>
            </a:r>
          </a:p>
          <a:p>
            <a:pPr marL="365760" lvl="1" indent="0" fontAlgn="base">
              <a:buNone/>
            </a:pPr>
            <a:r>
              <a:rPr lang="fa-IR" sz="2100" dirty="0" smtClean="0"/>
              <a:t>تاهل برای ازدیاد قوم بنی‌اسرائیل عامل مهمی تلقی می‌گردد و پذیرش آن بر هر یهودی واجب است. </a:t>
            </a:r>
          </a:p>
          <a:p>
            <a:pPr fontAlgn="base">
              <a:buFont typeface="Arial" pitchFamily="34" charset="0"/>
              <a:buChar char="•"/>
            </a:pPr>
            <a:endParaRPr lang="fa-IR" sz="2700" dirty="0" smtClean="0"/>
          </a:p>
          <a:p>
            <a:pPr fontAlgn="base">
              <a:buFont typeface="Arial" pitchFamily="34" charset="0"/>
              <a:buChar char="•"/>
            </a:pPr>
            <a:r>
              <a:rPr lang="fa-IR" sz="2700" dirty="0" smtClean="0"/>
              <a:t>عوامل کنترل جمعیت در تورات صراحتا منع شده است</a:t>
            </a:r>
          </a:p>
          <a:p>
            <a:pPr marL="365760" lvl="1" indent="0" fontAlgn="base">
              <a:buNone/>
            </a:pPr>
            <a:r>
              <a:rPr lang="fa-IR" sz="2100" dirty="0" smtClean="0"/>
              <a:t>در تورات سقط جنین هم‌ردیف با قتل دانسته شده و برای آن مجازات‌هایی را تعیین کرده‌اند.</a:t>
            </a:r>
          </a:p>
          <a:p>
            <a:pPr marL="365760" lvl="1" indent="0" fontAlgn="base">
              <a:buNone/>
            </a:pPr>
            <a:r>
              <a:rPr lang="fa-IR" sz="2100" dirty="0" smtClean="0"/>
              <a:t>ازدواج نکردن و نیز با وجود استطاعت مالی و جسمی بچه‌دار نشدن در مرام یهود، گناه شمرده می‌شود.</a:t>
            </a:r>
          </a:p>
          <a:p>
            <a:pPr fontAlgn="base">
              <a:buFont typeface="Arial" pitchFamily="34" charset="0"/>
              <a:buChar char="•"/>
            </a:pPr>
            <a:endParaRPr lang="fa-IR" sz="2700" dirty="0" smtClean="0"/>
          </a:p>
          <a:p>
            <a:pPr fontAlgn="base">
              <a:buFont typeface="Arial" pitchFamily="34" charset="0"/>
              <a:buChar char="•"/>
            </a:pPr>
            <a:r>
              <a:rPr lang="fa-IR" sz="2700" dirty="0" smtClean="0"/>
              <a:t>شورای افزایش جمعیت اسرائیل با همکاری کابینه رژیم صهیونستی که سال 1246 شمسی تاسیس شد،  برای تشویق زنان اسرائیلی به زایش بیشتر، کمک مالی چشمگیری را به آنان اختصاص داده‌است .</a:t>
            </a:r>
            <a:endParaRPr lang="en-US" sz="2700" dirty="0" smtClean="0"/>
          </a:p>
          <a:p>
            <a:pPr fontAlgn="base">
              <a:buFont typeface="Arial" pitchFamily="34" charset="0"/>
              <a:buChar char="•"/>
            </a:pPr>
            <a:r>
              <a:rPr lang="fa-IR" sz="2700" dirty="0" smtClean="0"/>
              <a:t>در مورد تعداد فرزندان مقرر شده که هر عائله حداقل باید چهار فرزند داشته باشد. </a:t>
            </a:r>
          </a:p>
          <a:p>
            <a:pPr fontAlgn="base">
              <a:buFont typeface="Arial" pitchFamily="34" charset="0"/>
              <a:buChar char="•"/>
            </a:pPr>
            <a:r>
              <a:rPr lang="fa-IR" sz="2700" dirty="0" smtClean="0"/>
              <a:t>میزان حق اولاد پرداختی به کارمندان زیاد است.</a:t>
            </a:r>
          </a:p>
          <a:p>
            <a:pPr fontAlgn="base">
              <a:buFont typeface="Arial" pitchFamily="34" charset="0"/>
              <a:buChar char="•"/>
            </a:pPr>
            <a:r>
              <a:rPr lang="fa-IR" sz="2700" dirty="0" smtClean="0"/>
              <a:t> بچه زیاد موجب کاهش انواع و اقسام مالیات‌ها می‌شود.</a:t>
            </a:r>
          </a:p>
          <a:p>
            <a:pPr fontAlgn="base">
              <a:buFont typeface="Arial" pitchFamily="34" charset="0"/>
              <a:buChar char="•"/>
            </a:pPr>
            <a:r>
              <a:rPr lang="fa-IR" sz="2700" dirty="0" smtClean="0"/>
              <a:t>کارمندان بازنشسته که دارای فرزند بیشتری هستند، حقوق بازنشستگی بیشتری دریافت می‌کنند. </a:t>
            </a:r>
          </a:p>
          <a:p>
            <a:pPr fontAlgn="base">
              <a:buFont typeface="Arial" pitchFamily="34" charset="0"/>
              <a:buChar char="•"/>
            </a:pPr>
            <a:r>
              <a:rPr lang="fa-IR" sz="2700" dirty="0" smtClean="0"/>
              <a:t>نظریه‌پردازان صهیونیستی همواره به نقش موثر و سازنده زنان متدین یهودی در تقویت رژیم اشغالگر قدس اشاره می‌کنند، این عده معتقدند زنانی برای اسرائیل مفیدترند که صاحب هشت فرزند باشند.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4E3290-4690-421E-9D63-061C5A07FDC8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10884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4E3290-4690-421E-9D63-061C5A07FDC8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54101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4E3290-4690-421E-9D63-061C5A07FDC8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65866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4E3290-4690-421E-9D63-061C5A07FDC8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23474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4E3290-4690-421E-9D63-061C5A07FDC8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95905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29A36-7F2B-4D72-B031-B352D85E3807}" type="datetimeFigureOut">
              <a:rPr lang="fa-IR" smtClean="0"/>
              <a:t>09/10/1435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C54DF-9AF7-4970-8BAA-71F6038CFE0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046598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29A36-7F2B-4D72-B031-B352D85E3807}" type="datetimeFigureOut">
              <a:rPr lang="fa-IR" smtClean="0"/>
              <a:t>09/10/1435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C54DF-9AF7-4970-8BAA-71F6038CFE0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8365511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29A36-7F2B-4D72-B031-B352D85E3807}" type="datetimeFigureOut">
              <a:rPr lang="fa-IR" smtClean="0"/>
              <a:t>09/10/1435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C54DF-9AF7-4970-8BAA-71F6038CFE0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674136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29A36-7F2B-4D72-B031-B352D85E3807}" type="datetimeFigureOut">
              <a:rPr lang="fa-IR" smtClean="0"/>
              <a:t>09/10/1435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C54DF-9AF7-4970-8BAA-71F6038CFE0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853242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29A36-7F2B-4D72-B031-B352D85E3807}" type="datetimeFigureOut">
              <a:rPr lang="fa-IR" smtClean="0"/>
              <a:t>09/10/1435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C54DF-9AF7-4970-8BAA-71F6038CFE0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5619708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29A36-7F2B-4D72-B031-B352D85E3807}" type="datetimeFigureOut">
              <a:rPr lang="fa-IR" smtClean="0"/>
              <a:t>09/10/1435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C54DF-9AF7-4970-8BAA-71F6038CFE0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820220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29A36-7F2B-4D72-B031-B352D85E3807}" type="datetimeFigureOut">
              <a:rPr lang="fa-IR" smtClean="0"/>
              <a:t>09/10/1435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C54DF-9AF7-4970-8BAA-71F6038CFE0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196815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29A36-7F2B-4D72-B031-B352D85E3807}" type="datetimeFigureOut">
              <a:rPr lang="fa-IR" smtClean="0"/>
              <a:t>09/10/1435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C54DF-9AF7-4970-8BAA-71F6038CFE0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900446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29A36-7F2B-4D72-B031-B352D85E3807}" type="datetimeFigureOut">
              <a:rPr lang="fa-IR" smtClean="0"/>
              <a:t>09/10/1435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C54DF-9AF7-4970-8BAA-71F6038CFE0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540991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29A36-7F2B-4D72-B031-B352D85E3807}" type="datetimeFigureOut">
              <a:rPr lang="fa-IR" smtClean="0"/>
              <a:t>09/10/1435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C54DF-9AF7-4970-8BAA-71F6038CFE0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4302488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29A36-7F2B-4D72-B031-B352D85E3807}" type="datetimeFigureOut">
              <a:rPr lang="fa-IR" smtClean="0"/>
              <a:t>09/10/1435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C54DF-9AF7-4970-8BAA-71F6038CFE0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033968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029A36-7F2B-4D72-B031-B352D85E3807}" type="datetimeFigureOut">
              <a:rPr lang="fa-IR" smtClean="0"/>
              <a:t>09/10/1435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3C54DF-9AF7-4970-8BAA-71F6038CFE0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629457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13" Type="http://schemas.microsoft.com/office/2007/relationships/diagramDrawing" Target="../diagrams/drawing3.xml"/><Relationship Id="rId3" Type="http://schemas.openxmlformats.org/officeDocument/2006/relationships/image" Target="../media/image24.jpeg"/><Relationship Id="rId7" Type="http://schemas.openxmlformats.org/officeDocument/2006/relationships/diagramColors" Target="../diagrams/colors2.xml"/><Relationship Id="rId12" Type="http://schemas.openxmlformats.org/officeDocument/2006/relationships/diagramColors" Target="../diagrams/colors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11" Type="http://schemas.openxmlformats.org/officeDocument/2006/relationships/diagramQuickStyle" Target="../diagrams/quickStyle3.xml"/><Relationship Id="rId5" Type="http://schemas.openxmlformats.org/officeDocument/2006/relationships/diagramLayout" Target="../diagrams/layout2.xml"/><Relationship Id="rId10" Type="http://schemas.openxmlformats.org/officeDocument/2006/relationships/diagramLayout" Target="../diagrams/layout3.xml"/><Relationship Id="rId4" Type="http://schemas.openxmlformats.org/officeDocument/2006/relationships/diagramData" Target="../diagrams/data2.xml"/><Relationship Id="rId9" Type="http://schemas.openxmlformats.org/officeDocument/2006/relationships/diagramData" Target="../diagrams/data3.xml"/><Relationship Id="rId14" Type="http://schemas.openxmlformats.org/officeDocument/2006/relationships/image" Target="../media/image25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3.jpe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4.jpeg"/><Relationship Id="rId9" Type="http://schemas.microsoft.com/office/2007/relationships/diagramDrawing" Target="../diagrams/drawing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5.png"/><Relationship Id="rId7" Type="http://schemas.openxmlformats.org/officeDocument/2006/relationships/image" Target="../media/image39.jpeg"/><Relationship Id="rId12" Type="http://schemas.openxmlformats.org/officeDocument/2006/relationships/image" Target="../media/image4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gif"/><Relationship Id="rId11" Type="http://schemas.openxmlformats.org/officeDocument/2006/relationships/image" Target="../media/image43.jpeg"/><Relationship Id="rId5" Type="http://schemas.openxmlformats.org/officeDocument/2006/relationships/image" Target="../media/image37.jpeg"/><Relationship Id="rId10" Type="http://schemas.openxmlformats.org/officeDocument/2006/relationships/image" Target="../media/image42.jpeg"/><Relationship Id="rId4" Type="http://schemas.openxmlformats.org/officeDocument/2006/relationships/image" Target="../media/image36.png"/><Relationship Id="rId9" Type="http://schemas.openxmlformats.org/officeDocument/2006/relationships/image" Target="../media/image41.gif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7" Type="http://schemas.microsoft.com/office/2007/relationships/hdphoto" Target="../media/hdphoto3.wdp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microsoft.com/office/2007/relationships/hdphoto" Target="../media/hdphoto5.wdp"/><Relationship Id="rId5" Type="http://schemas.openxmlformats.org/officeDocument/2006/relationships/image" Target="../media/image50.png"/><Relationship Id="rId4" Type="http://schemas.microsoft.com/office/2007/relationships/hdphoto" Target="../media/hdphoto4.wdp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png"/></Relationships>
</file>

<file path=ppt/slides/_rels/slide31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dirty="0" smtClean="0"/>
              <a:t>15</a:t>
            </a:r>
          </a:p>
        </p:txBody>
      </p:sp>
      <p:pic>
        <p:nvPicPr>
          <p:cNvPr id="33" name="图片 7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9871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812360" y="3891302"/>
            <a:ext cx="966788" cy="66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6454" l="312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-27384"/>
            <a:ext cx="9180512" cy="133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179512" y="1772816"/>
            <a:ext cx="7851648" cy="1828800"/>
          </a:xfrm>
          <a:prstGeom prst="rect">
            <a:avLst/>
          </a:prstGeom>
        </p:spPr>
        <p:txBody>
          <a:bodyPr vert="horz" lIns="0" rIns="0" bIns="0" anchor="b"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rtl="1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B Titr" pitchFamily="2" charset="-78"/>
              </a:defRPr>
            </a:lvl1pPr>
          </a:lstStyle>
          <a:p>
            <a:pPr algn="r"/>
            <a:r>
              <a:rPr lang="fa-IR" dirty="0" smtClean="0"/>
              <a:t>نگاهی به سیاست‌های جمعیتی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533400" y="3228536"/>
            <a:ext cx="7854696" cy="2504720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r" rtl="1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r" rtl="1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r" rtl="1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r" rtl="1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r" rtl="1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r" rtl="1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r" rtl="1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r" rtl="1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r" rtl="1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93192" lvl="1" indent="0">
              <a:lnSpc>
                <a:spcPct val="120000"/>
              </a:lnSpc>
              <a:buNone/>
            </a:pPr>
            <a:endParaRPr lang="fa-IR" sz="30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cs typeface="B Titr" pitchFamily="2" charset="-78"/>
            </a:endParaRPr>
          </a:p>
          <a:p>
            <a:pPr marL="393192" lvl="1" indent="0">
              <a:lnSpc>
                <a:spcPct val="120000"/>
              </a:lnSpc>
              <a:buNone/>
            </a:pPr>
            <a:r>
              <a:rPr lang="fa-IR" sz="3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B Titr" pitchFamily="2" charset="-78"/>
              </a:rPr>
              <a:t>سیاست‌های </a:t>
            </a:r>
            <a:r>
              <a:rPr lang="fa-IR" sz="3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B Titr" pitchFamily="2" charset="-78"/>
              </a:rPr>
              <a:t>جمعیتی در کشورهای غربی</a:t>
            </a:r>
            <a:endParaRPr lang="en-US" sz="30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cs typeface="B Titr" pitchFamily="2" charset="-78"/>
            </a:endParaRPr>
          </a:p>
          <a:p>
            <a:pPr marL="393192" lvl="1" indent="0">
              <a:lnSpc>
                <a:spcPct val="120000"/>
              </a:lnSpc>
              <a:buNone/>
            </a:pPr>
            <a:r>
              <a:rPr lang="fa-IR" sz="3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B Titr" pitchFamily="2" charset="-78"/>
              </a:rPr>
              <a:t>مقایسه نرخ باروری کشورهای مختلف</a:t>
            </a:r>
          </a:p>
          <a:p>
            <a:pPr marL="0" indent="0">
              <a:buNone/>
            </a:pPr>
            <a:endParaRPr lang="en-US" sz="3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cs typeface="B Tit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95044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143000"/>
          </a:xfrm>
        </p:spPr>
        <p:txBody>
          <a:bodyPr>
            <a:normAutofit/>
          </a:bodyPr>
          <a:lstStyle/>
          <a:p>
            <a:r>
              <a:rPr lang="fa-IR" sz="4000" b="1" dirty="0"/>
              <a:t>سياست‌هاي  جمعيتي رژیم صهیونیستی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5097748"/>
          </a:xfrm>
        </p:spPr>
        <p:txBody>
          <a:bodyPr>
            <a:normAutofit fontScale="92500"/>
          </a:bodyPr>
          <a:lstStyle/>
          <a:p>
            <a:pPr algn="ctr">
              <a:lnSpc>
                <a:spcPct val="120000"/>
              </a:lnSpc>
            </a:pPr>
            <a:endParaRPr lang="fa-IR" sz="24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>
              <a:lnSpc>
                <a:spcPct val="120000"/>
              </a:lnSpc>
            </a:pPr>
            <a:r>
              <a:rPr lang="fa-IR" sz="2400" b="1" dirty="0" smtClean="0">
                <a:solidFill>
                  <a:schemeClr val="accent2">
                    <a:lumMod val="75000"/>
                  </a:schemeClr>
                </a:solidFill>
              </a:rPr>
              <a:t>کمک مالی + حق اولاد                       اجباری بودن 4 فرزند برای هر عائله </a:t>
            </a:r>
          </a:p>
          <a:p>
            <a:pPr algn="ctr">
              <a:lnSpc>
                <a:spcPct val="120000"/>
              </a:lnSpc>
            </a:pPr>
            <a:r>
              <a:rPr lang="fa-IR" sz="2400" b="1" dirty="0" smtClean="0">
                <a:solidFill>
                  <a:schemeClr val="accent2">
                    <a:lumMod val="75000"/>
                  </a:schemeClr>
                </a:solidFill>
              </a:rPr>
              <a:t>فرزند بیشتر                                         مالیات کمتر</a:t>
            </a:r>
          </a:p>
          <a:p>
            <a:pPr algn="ctr">
              <a:lnSpc>
                <a:spcPct val="120000"/>
              </a:lnSpc>
            </a:pPr>
            <a:r>
              <a:rPr lang="fa-IR" sz="2400" b="1" dirty="0" smtClean="0">
                <a:solidFill>
                  <a:schemeClr val="accent2">
                    <a:lumMod val="75000"/>
                  </a:schemeClr>
                </a:solidFill>
              </a:rPr>
              <a:t>مهاجرت اتباع یهود                       تجمیع قوم یهود در سرزمین های اشغالی</a:t>
            </a:r>
          </a:p>
          <a:p>
            <a:pPr>
              <a:lnSpc>
                <a:spcPct val="120000"/>
              </a:lnSpc>
              <a:buNone/>
            </a:pPr>
            <a:endParaRPr lang="fa-IR" sz="1900" b="1" dirty="0" smtClean="0"/>
          </a:p>
          <a:p>
            <a:pPr>
              <a:lnSpc>
                <a:spcPct val="120000"/>
              </a:lnSpc>
            </a:pPr>
            <a:endParaRPr lang="fa-IR" sz="1900" b="1" dirty="0" smtClean="0"/>
          </a:p>
          <a:p>
            <a:pPr>
              <a:lnSpc>
                <a:spcPct val="120000"/>
              </a:lnSpc>
            </a:pPr>
            <a:endParaRPr lang="fa-IR" sz="1900" b="1" dirty="0" smtClean="0"/>
          </a:p>
          <a:p>
            <a:pPr>
              <a:lnSpc>
                <a:spcPct val="120000"/>
              </a:lnSpc>
            </a:pPr>
            <a:endParaRPr lang="fa-IR" sz="1900" b="1" dirty="0" smtClean="0"/>
          </a:p>
          <a:p>
            <a:pPr>
              <a:lnSpc>
                <a:spcPct val="120000"/>
              </a:lnSpc>
              <a:buNone/>
            </a:pPr>
            <a:endParaRPr lang="fa-IR" sz="1900" b="1" dirty="0" smtClean="0"/>
          </a:p>
          <a:p>
            <a:pPr algn="ctr">
              <a:lnSpc>
                <a:spcPct val="120000"/>
              </a:lnSpc>
              <a:buNone/>
            </a:pPr>
            <a:r>
              <a:rPr lang="fa-IR" sz="2800" b="1" dirty="0" smtClean="0">
                <a:solidFill>
                  <a:srgbClr val="FF0000"/>
                </a:solidFill>
                <a:cs typeface="2  Nazanin" pitchFamily="2" charset="-78"/>
              </a:rPr>
              <a:t>اسرائیل </a:t>
            </a:r>
            <a:r>
              <a:rPr lang="fa-IR" sz="2800" b="1" dirty="0">
                <a:solidFill>
                  <a:srgbClr val="FF0000"/>
                </a:solidFill>
                <a:cs typeface="2  Nazanin" pitchFamily="2" charset="-78"/>
              </a:rPr>
              <a:t>از جمعیت 2میلیون نفری به 7.7میلیون رسیده‌است</a:t>
            </a:r>
            <a:r>
              <a:rPr lang="fa-IR" sz="2800" b="1" dirty="0" smtClean="0">
                <a:solidFill>
                  <a:srgbClr val="FF0000"/>
                </a:solidFill>
                <a:cs typeface="2  Nazanin" pitchFamily="2" charset="-78"/>
              </a:rPr>
              <a:t>.</a:t>
            </a:r>
            <a:endParaRPr lang="fa-IR" sz="2800" b="1" dirty="0">
              <a:solidFill>
                <a:srgbClr val="FF0000"/>
              </a:solidFill>
              <a:cs typeface="2  Nazanin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b="1" dirty="0" smtClean="0"/>
              <a:t>22</a:t>
            </a:r>
            <a:endParaRPr lang="en-US" b="1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4546" y="3456225"/>
            <a:ext cx="4643470" cy="1857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1" name="Straight Arrow Connector 10"/>
          <p:cNvCxnSpPr/>
          <p:nvPr/>
        </p:nvCxnSpPr>
        <p:spPr>
          <a:xfrm rot="10800000">
            <a:off x="5000628" y="2428868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10800000">
            <a:off x="3929058" y="2928934"/>
            <a:ext cx="114300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10800000">
            <a:off x="5143504" y="3429000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55985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704088"/>
            <a:ext cx="8229600" cy="1143000"/>
          </a:xfrm>
        </p:spPr>
        <p:txBody>
          <a:bodyPr/>
          <a:lstStyle/>
          <a:p>
            <a:pPr algn="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dirty="0" smtClean="0"/>
              <a:t>23</a:t>
            </a:r>
          </a:p>
        </p:txBody>
      </p:sp>
      <p:pic>
        <p:nvPicPr>
          <p:cNvPr id="33" name="图片 7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9871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927600" y="3926706"/>
            <a:ext cx="966788" cy="66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6454" l="312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-27384"/>
            <a:ext cx="9180512" cy="133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107504" y="1888232"/>
            <a:ext cx="7851648" cy="1828800"/>
          </a:xfrm>
          <a:prstGeom prst="rect">
            <a:avLst/>
          </a:prstGeom>
        </p:spPr>
        <p:txBody>
          <a:bodyPr vert="horz" lIns="0" rIns="0" bIns="0" anchor="b"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rtl="1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B Titr" pitchFamily="2" charset="-78"/>
              </a:defRPr>
            </a:lvl1pPr>
          </a:lstStyle>
          <a:p>
            <a:pPr algn="r"/>
            <a:r>
              <a:rPr lang="fa-IR" dirty="0" smtClean="0"/>
              <a:t>نگاهی به سیاست‌های جمعیتی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575782" y="3253244"/>
            <a:ext cx="7854696" cy="280831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r" rtl="1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r" rtl="1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r" rtl="1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r" rtl="1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r" rtl="1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r" rtl="1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r" rtl="1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r" rtl="1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r" rtl="1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93192" lvl="1" indent="0">
              <a:lnSpc>
                <a:spcPct val="120000"/>
              </a:lnSpc>
              <a:buNone/>
            </a:pPr>
            <a:r>
              <a:rPr lang="fa-IR" sz="3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B Titr" pitchFamily="2" charset="-78"/>
              </a:rPr>
              <a:t>سیاست‌های </a:t>
            </a:r>
            <a:r>
              <a:rPr lang="fa-IR" sz="3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B Titr" pitchFamily="2" charset="-78"/>
              </a:rPr>
              <a:t>جمعیتی در کشورهای غربی</a:t>
            </a:r>
            <a:endParaRPr lang="en-US" sz="30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cs typeface="B Titr" pitchFamily="2" charset="-78"/>
            </a:endParaRPr>
          </a:p>
          <a:p>
            <a:pPr marL="393192" lvl="1" indent="0">
              <a:lnSpc>
                <a:spcPct val="120000"/>
              </a:lnSpc>
              <a:buNone/>
            </a:pPr>
            <a:r>
              <a:rPr lang="fa-IR" sz="3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B Titr" pitchFamily="2" charset="-78"/>
              </a:rPr>
              <a:t>مقایسه نرخ باروری کشورهای مختلف</a:t>
            </a:r>
          </a:p>
          <a:p>
            <a:pPr marL="0" indent="0">
              <a:buNone/>
            </a:pPr>
            <a:endParaRPr lang="en-US" sz="3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cs typeface="B Tit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798856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fa-IR" sz="4000" dirty="0" smtClean="0">
                <a:cs typeface="B Titr" pitchFamily="2" charset="-78"/>
              </a:rPr>
              <a:t>مقایسه نرخ باروری</a:t>
            </a:r>
            <a:endParaRPr lang="en-US" sz="4000" dirty="0">
              <a:cs typeface="B Titr" pitchFamily="2" charset="-7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dirty="0" smtClean="0"/>
              <a:t>24</a:t>
            </a:r>
            <a:endParaRPr lang="en-US" dirty="0"/>
          </a:p>
        </p:txBody>
      </p:sp>
      <p:pic>
        <p:nvPicPr>
          <p:cNvPr id="3" name="Picture 2" descr="C:\Users\Sheida\Desktop\Untitled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752600"/>
            <a:ext cx="8001000" cy="43433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4124875" y="6307558"/>
            <a:ext cx="1378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dirty="0">
                <a:cs typeface="B Nazanin" pitchFamily="2" charset="-78"/>
              </a:rPr>
              <a:t> آمار بانک جهانی</a:t>
            </a:r>
            <a:endParaRPr lang="en-US" dirty="0">
              <a:cs typeface="B Nazani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901158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021401"/>
            <a:ext cx="9144000" cy="58639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7784" y="1196518"/>
            <a:ext cx="5487144" cy="1728192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fa-IR" sz="4000" dirty="0" smtClean="0">
                <a:cs typeface="B Titr" pitchFamily="2" charset="-78"/>
              </a:rPr>
              <a:t>آمار نرخ باروری در کشورهای مختلف جهان در سال </a:t>
            </a:r>
            <a:r>
              <a:rPr lang="fa-IR" sz="3600" dirty="0" smtClean="0">
                <a:cs typeface="B Titr" pitchFamily="2" charset="-78"/>
              </a:rPr>
              <a:t>2010</a:t>
            </a:r>
            <a:endParaRPr lang="en-US" sz="3600" dirty="0">
              <a:cs typeface="B Titr" pitchFamily="2" charset="-78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3A72F-1100-4E64-BAB1-D85BD15939DA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1027" name="Picture 3" descr="C:\Users\Sheida\Desktop\1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899"/>
          <a:stretch/>
        </p:blipFill>
        <p:spPr bwMode="auto">
          <a:xfrm>
            <a:off x="8467296" y="5799534"/>
            <a:ext cx="507408" cy="108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1298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6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6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6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6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dirty="0" smtClean="0"/>
              <a:t>26</a:t>
            </a:r>
          </a:p>
        </p:txBody>
      </p:sp>
      <p:pic>
        <p:nvPicPr>
          <p:cNvPr id="33" name="图片 7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9871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028384" y="3335139"/>
            <a:ext cx="966788" cy="66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6454" l="312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-27384"/>
            <a:ext cx="9180512" cy="133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5"/>
          <p:cNvSpPr txBox="1">
            <a:spLocks/>
          </p:cNvSpPr>
          <p:nvPr/>
        </p:nvSpPr>
        <p:spPr>
          <a:xfrm>
            <a:off x="107504" y="1196752"/>
            <a:ext cx="7851648" cy="1828800"/>
          </a:xfrm>
          <a:prstGeom prst="rect">
            <a:avLst/>
          </a:prstGeom>
        </p:spPr>
        <p:txBody>
          <a:bodyPr vert="horz" lIns="0" rIns="0" bIns="0" anchor="b"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rtl="1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B Titr" pitchFamily="2" charset="-78"/>
              </a:defRPr>
            </a:lvl1pPr>
          </a:lstStyle>
          <a:p>
            <a:pPr algn="r"/>
            <a:r>
              <a:rPr lang="fa-IR" dirty="0" smtClean="0"/>
              <a:t>عملیات نظامی بدون اسلحه</a:t>
            </a:r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33400" y="3356992"/>
            <a:ext cx="7854696" cy="216024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r" rtl="1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r" rtl="1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r" rtl="1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r" rtl="1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r" rtl="1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r" rtl="1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r" rtl="1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r" rtl="1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r" rtl="1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93192" lvl="1" indent="0">
              <a:lnSpc>
                <a:spcPct val="120000"/>
              </a:lnSpc>
              <a:buNone/>
            </a:pPr>
            <a:r>
              <a:rPr lang="fa-IR" sz="3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B Titr" pitchFamily="2" charset="-78"/>
              </a:rPr>
              <a:t>تناقض فعالیت‌های غرب</a:t>
            </a:r>
          </a:p>
          <a:p>
            <a:pPr marL="393192" lvl="1" indent="0">
              <a:lnSpc>
                <a:spcPct val="120000"/>
              </a:lnSpc>
              <a:buNone/>
            </a:pPr>
            <a:r>
              <a:rPr lang="fa-IR" sz="3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B Titr" pitchFamily="2" charset="-78"/>
              </a:rPr>
              <a:t>تأثیرات اجرای برنامه تنظیم خانواده در ایران</a:t>
            </a:r>
            <a:endParaRPr lang="en-US" sz="30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cs typeface="B Titr" pitchFamily="2" charset="-78"/>
            </a:endParaRPr>
          </a:p>
          <a:p>
            <a:pPr marL="0" indent="0">
              <a:lnSpc>
                <a:spcPct val="120000"/>
              </a:lnSpc>
              <a:buNone/>
            </a:pPr>
            <a:endParaRPr lang="en-US" sz="3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cs typeface="B Tit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1615157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K:\Jamiat\questionmark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67544" y="620688"/>
            <a:ext cx="2232248" cy="3168352"/>
          </a:xfrm>
          <a:prstGeom prst="rect">
            <a:avLst/>
          </a:prstGeom>
          <a:ln>
            <a:noFill/>
          </a:ln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764704"/>
            <a:ext cx="8229600" cy="1143000"/>
          </a:xfrm>
        </p:spPr>
        <p:txBody>
          <a:bodyPr>
            <a:normAutofit/>
          </a:bodyPr>
          <a:lstStyle/>
          <a:p>
            <a:pPr rtl="1"/>
            <a:r>
              <a:rPr lang="fa-IR" dirty="0" smtClean="0">
                <a:cs typeface="2  Nazanin" pitchFamily="2" charset="-78"/>
              </a:rPr>
              <a:t>یک سوال!</a:t>
            </a:r>
            <a:endParaRPr lang="en-US" dirty="0">
              <a:cs typeface="2  Nazanin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lnSpc>
                <a:spcPct val="150000"/>
              </a:lnSpc>
              <a:buNone/>
            </a:pPr>
            <a:endParaRPr lang="en-US" b="1" dirty="0" smtClean="0"/>
          </a:p>
          <a:p>
            <a:pPr algn="r" rtl="1">
              <a:lnSpc>
                <a:spcPct val="150000"/>
              </a:lnSpc>
              <a:buNone/>
            </a:pPr>
            <a:r>
              <a:rPr lang="fa-IR" sz="2800" b="1" dirty="0" smtClean="0">
                <a:cs typeface="2  Nazanin" pitchFamily="2" charset="-78"/>
              </a:rPr>
              <a:t>	چرا</a:t>
            </a:r>
          </a:p>
          <a:p>
            <a:pPr algn="just" rtl="1">
              <a:lnSpc>
                <a:spcPct val="150000"/>
              </a:lnSpc>
              <a:buNone/>
            </a:pPr>
            <a:r>
              <a:rPr lang="fa-IR" b="1" dirty="0" smtClean="0">
                <a:cs typeface="2  Nazanin" pitchFamily="2" charset="-78"/>
              </a:rPr>
              <a:t>    همزمان با تلاش غرب برای افزایش جمعیت خود، ایران با کمک‌های بین‌المللی سیاست‌های کنترل جمعیتی را آغاز می‌کند و از طرفی مورد تشویق قرار‌می‌گیرد ؟</a:t>
            </a:r>
          </a:p>
          <a:p>
            <a:pPr algn="just" rtl="1">
              <a:lnSpc>
                <a:spcPct val="150000"/>
              </a:lnSpc>
            </a:pPr>
            <a:endParaRPr lang="fa-I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dirty="0" smtClean="0"/>
              <a:t>27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8584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307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980728"/>
            <a:ext cx="8229600" cy="1143000"/>
          </a:xfrm>
        </p:spPr>
        <p:txBody>
          <a:bodyPr>
            <a:noAutofit/>
          </a:bodyPr>
          <a:lstStyle/>
          <a:p>
            <a:pPr algn="r"/>
            <a:r>
              <a:rPr lang="fa-IR" sz="4000" dirty="0" smtClean="0"/>
              <a:t/>
            </a:r>
            <a:br>
              <a:rPr lang="fa-IR" sz="4000" dirty="0" smtClean="0"/>
            </a:br>
            <a:r>
              <a:rPr lang="fa-IR" sz="4000" dirty="0" smtClean="0"/>
              <a:t>تناقض فعالیت‌های غرب!</a:t>
            </a:r>
            <a:br>
              <a:rPr lang="fa-IR" sz="4000" dirty="0" smtClean="0"/>
            </a:b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864" y="1845105"/>
            <a:ext cx="8229600" cy="4824255"/>
          </a:xfrm>
        </p:spPr>
        <p:txBody>
          <a:bodyPr>
            <a:noAutofit/>
          </a:bodyPr>
          <a:lstStyle/>
          <a:p>
            <a:pPr marL="0" lvl="0" indent="0" algn="r" rtl="1">
              <a:lnSpc>
                <a:spcPct val="80000"/>
              </a:lnSpc>
              <a:buNone/>
            </a:pPr>
            <a:endParaRPr lang="fa-IR" sz="2000" dirty="0"/>
          </a:p>
          <a:p>
            <a:pPr>
              <a:lnSpc>
                <a:spcPct val="80000"/>
              </a:lnSpc>
            </a:pPr>
            <a:endParaRPr lang="fa-IR" sz="2000" dirty="0" smtClean="0"/>
          </a:p>
          <a:p>
            <a:pPr>
              <a:lnSpc>
                <a:spcPct val="80000"/>
              </a:lnSpc>
            </a:pPr>
            <a:endParaRPr lang="fa-IR" sz="2000" dirty="0" smtClean="0"/>
          </a:p>
          <a:p>
            <a:pPr>
              <a:lnSpc>
                <a:spcPct val="80000"/>
              </a:lnSpc>
            </a:pPr>
            <a:endParaRPr lang="fa-IR" sz="2000" dirty="0"/>
          </a:p>
          <a:p>
            <a:pPr>
              <a:lnSpc>
                <a:spcPct val="80000"/>
              </a:lnSpc>
            </a:pPr>
            <a:endParaRPr lang="fa-IR" sz="2000" dirty="0" smtClean="0"/>
          </a:p>
          <a:p>
            <a:pPr>
              <a:lnSpc>
                <a:spcPct val="80000"/>
              </a:lnSpc>
            </a:pPr>
            <a:endParaRPr lang="fa-IR" sz="2000" dirty="0"/>
          </a:p>
          <a:p>
            <a:pPr>
              <a:lnSpc>
                <a:spcPct val="80000"/>
              </a:lnSpc>
            </a:pPr>
            <a:endParaRPr lang="fa-IR" sz="2000" dirty="0" smtClean="0"/>
          </a:p>
          <a:p>
            <a:pPr>
              <a:lnSpc>
                <a:spcPct val="80000"/>
              </a:lnSpc>
            </a:pPr>
            <a:endParaRPr lang="fa-IR" sz="2000" dirty="0" smtClean="0"/>
          </a:p>
          <a:p>
            <a:pPr>
              <a:lnSpc>
                <a:spcPct val="80000"/>
              </a:lnSpc>
            </a:pPr>
            <a:endParaRPr lang="fa-IR" sz="2000" dirty="0" smtClean="0"/>
          </a:p>
          <a:p>
            <a:pPr algn="r">
              <a:lnSpc>
                <a:spcPct val="80000"/>
              </a:lnSpc>
            </a:pP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dirty="0" smtClean="0"/>
              <a:t>28</a:t>
            </a:r>
            <a:endParaRPr lang="en-US" dirty="0"/>
          </a:p>
        </p:txBody>
      </p:sp>
      <p:pic>
        <p:nvPicPr>
          <p:cNvPr id="5" name="Picture 2" descr="K:\Jamiat\20110306_181634_تناقض.jpg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457CA1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098" y="908720"/>
            <a:ext cx="2225702" cy="280438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3175170"/>
              </p:ext>
            </p:extLst>
          </p:nvPr>
        </p:nvGraphicFramePr>
        <p:xfrm>
          <a:off x="3796748" y="1412776"/>
          <a:ext cx="4657193" cy="26978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7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33833285"/>
              </p:ext>
            </p:extLst>
          </p:nvPr>
        </p:nvGraphicFramePr>
        <p:xfrm>
          <a:off x="3803239" y="1628800"/>
          <a:ext cx="4657193" cy="22296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13" name="Rounded Rectangle 12"/>
          <p:cNvSpPr/>
          <p:nvPr/>
        </p:nvSpPr>
        <p:spPr>
          <a:xfrm>
            <a:off x="323528" y="4005064"/>
            <a:ext cx="8568952" cy="244827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just" rtl="1"/>
            <a:r>
              <a:rPr lang="fa-IR" sz="2800" dirty="0" smtClean="0"/>
              <a:t>   سال 1998:</a:t>
            </a:r>
          </a:p>
          <a:p>
            <a:pPr algn="just" rtl="1"/>
            <a:r>
              <a:rPr lang="fa-IR" sz="2800" dirty="0" smtClean="0"/>
              <a:t>اجرایی شدن 3266 طرح کنترل جمعیت در 147 کشور با بودجه ی 200 میلیون دلاری و میلیون ها دلار کمک داوطلبانه به دولت ها به </a:t>
            </a:r>
            <a:r>
              <a:rPr lang="fa-IR" sz="28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جای کمک به آب و نان گرسنگان جهان 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603" y="3640067"/>
            <a:ext cx="1240532" cy="1234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0096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Graphic spid="7" grpId="0">
        <p:bldAsOne/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a-IR" dirty="0" smtClean="0">
                <a:cs typeface="2  Nazanin" pitchFamily="2" charset="-78"/>
              </a:rPr>
              <a:t/>
            </a:r>
            <a:br>
              <a:rPr lang="fa-IR" dirty="0" smtClean="0">
                <a:cs typeface="2  Nazanin" pitchFamily="2" charset="-78"/>
              </a:rPr>
            </a:br>
            <a:r>
              <a:rPr lang="fa-IR" sz="5600" dirty="0" smtClean="0">
                <a:cs typeface="2  Nazanin" pitchFamily="2" charset="-78"/>
              </a:rPr>
              <a:t>اعمال سیاست های دوگانه!</a:t>
            </a:r>
            <a:r>
              <a:rPr lang="fa-IR" dirty="0" smtClean="0">
                <a:cs typeface="2  Nazanin" pitchFamily="2" charset="-78"/>
              </a:rPr>
              <a:t/>
            </a:r>
            <a:br>
              <a:rPr lang="fa-IR" dirty="0" smtClean="0">
                <a:cs typeface="2  Nazanin" pitchFamily="2" charset="-78"/>
              </a:rPr>
            </a:br>
            <a:r>
              <a:rPr lang="fa-IR" dirty="0" smtClean="0">
                <a:cs typeface="2  Nazanin" pitchFamily="2" charset="-78"/>
              </a:rPr>
              <a:t> </a:t>
            </a:r>
            <a:r>
              <a:rPr lang="fa-IR" sz="2000" dirty="0" smtClean="0">
                <a:cs typeface="2  Nazanin" pitchFamily="2" charset="-78"/>
              </a:rPr>
              <a:t>محققان آمریکایی: افزایش جمعیت در کشورهای در حال توسعه نه تنها موقعیت سیاسی برتر آمریکا را به خطر می اندازد بلکه مانع اصلی در راه توسعه جهانی است.</a:t>
            </a:r>
            <a:endParaRPr lang="en-US" dirty="0">
              <a:cs typeface="2  Nazanin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2132856"/>
            <a:ext cx="8229600" cy="4525963"/>
          </a:xfrm>
        </p:spPr>
        <p:txBody>
          <a:bodyPr>
            <a:normAutofit fontScale="92500"/>
          </a:bodyPr>
          <a:lstStyle/>
          <a:p>
            <a:pPr lvl="0" algn="just" rtl="1"/>
            <a:r>
              <a:rPr lang="fa-IR" dirty="0" smtClean="0">
                <a:cs typeface="2  Nazanin" pitchFamily="2" charset="-78"/>
              </a:rPr>
              <a:t>کاهش نرخ باروری در ایران همزمان با افزایش نرخ باروری در سه کشور آمریکا، انگلیس و فرانسه و تشویق ایران برای ادامه این روند.</a:t>
            </a:r>
          </a:p>
          <a:p>
            <a:pPr algn="just" rtl="1"/>
            <a:endParaRPr lang="en-US" dirty="0" smtClean="0">
              <a:cs typeface="2  Nazanin" pitchFamily="2" charset="-78"/>
            </a:endParaRPr>
          </a:p>
          <a:p>
            <a:pPr algn="just" rtl="1"/>
            <a:r>
              <a:rPr lang="fa-IR" dirty="0" smtClean="0">
                <a:cs typeface="2  Nazanin" pitchFamily="2" charset="-78"/>
              </a:rPr>
              <a:t>آیا ما به دلیل پیشرفته نبودن باید نرخ باروری را کاهش دهیم؟ </a:t>
            </a:r>
          </a:p>
          <a:p>
            <a:pPr algn="just" rtl="1">
              <a:buNone/>
            </a:pPr>
            <a:r>
              <a:rPr lang="fa-IR" dirty="0" smtClean="0">
                <a:cs typeface="2  Nazanin" pitchFamily="2" charset="-78"/>
              </a:rPr>
              <a:t>   قطعا خیر. چرا </a:t>
            </a:r>
            <a:r>
              <a:rPr lang="fa-IR" dirty="0">
                <a:cs typeface="2  Nazanin" pitchFamily="2" charset="-78"/>
              </a:rPr>
              <a:t>که تمام کشورهایی که در حال حاضر پیشرفته </a:t>
            </a:r>
            <a:r>
              <a:rPr lang="fa-IR" dirty="0" smtClean="0">
                <a:cs typeface="2  Nazanin" pitchFamily="2" charset="-78"/>
              </a:rPr>
              <a:t>هستند، </a:t>
            </a:r>
            <a:r>
              <a:rPr lang="fa-IR" dirty="0">
                <a:cs typeface="2  Nazanin" pitchFamily="2" charset="-78"/>
              </a:rPr>
              <a:t>زمانی که در حال </a:t>
            </a:r>
            <a:r>
              <a:rPr lang="fa-IR" dirty="0" smtClean="0">
                <a:cs typeface="2  Nazanin" pitchFamily="2" charset="-78"/>
              </a:rPr>
              <a:t>صنعتی‌شدن بودند (حدود </a:t>
            </a:r>
            <a:r>
              <a:rPr lang="fa-IR" dirty="0">
                <a:cs typeface="2  Nazanin" pitchFamily="2" charset="-78"/>
              </a:rPr>
              <a:t>100 سال </a:t>
            </a:r>
            <a:r>
              <a:rPr lang="fa-IR" dirty="0" smtClean="0">
                <a:cs typeface="2  Nazanin" pitchFamily="2" charset="-78"/>
              </a:rPr>
              <a:t>قبل) </a:t>
            </a:r>
            <a:r>
              <a:rPr lang="fa-IR" dirty="0">
                <a:cs typeface="2  Nazanin" pitchFamily="2" charset="-78"/>
              </a:rPr>
              <a:t>دارای نرخ باروری </a:t>
            </a:r>
            <a:r>
              <a:rPr lang="fa-IR" dirty="0" smtClean="0">
                <a:cs typeface="2  Nazanin" pitchFamily="2" charset="-78"/>
              </a:rPr>
              <a:t>بالایی </a:t>
            </a:r>
            <a:r>
              <a:rPr lang="fa-IR" dirty="0">
                <a:cs typeface="2  Nazanin" pitchFamily="2" charset="-78"/>
              </a:rPr>
              <a:t>بودند، و </a:t>
            </a:r>
            <a:r>
              <a:rPr lang="fa-IR" dirty="0" smtClean="0">
                <a:cs typeface="2  Nazanin" pitchFamily="2" charset="-78"/>
              </a:rPr>
              <a:t>به‌طور </a:t>
            </a:r>
            <a:r>
              <a:rPr lang="fa-IR" dirty="0">
                <a:cs typeface="2  Nazanin" pitchFamily="2" charset="-78"/>
              </a:rPr>
              <a:t>کلی هیچ کشوری با جمعیتی سالخورده و رو به زوال </a:t>
            </a:r>
            <a:r>
              <a:rPr lang="fa-IR" dirty="0" smtClean="0">
                <a:cs typeface="2  Nazanin" pitchFamily="2" charset="-78"/>
              </a:rPr>
              <a:t>نمی‌تواند </a:t>
            </a:r>
            <a:r>
              <a:rPr lang="fa-IR" dirty="0">
                <a:cs typeface="2  Nazanin" pitchFamily="2" charset="-78"/>
              </a:rPr>
              <a:t>پیشرفت </a:t>
            </a:r>
            <a:r>
              <a:rPr lang="fa-IR" dirty="0" smtClean="0">
                <a:cs typeface="2  Nazanin" pitchFamily="2" charset="-78"/>
              </a:rPr>
              <a:t>کند.</a:t>
            </a:r>
            <a:endParaRPr lang="en-US" dirty="0">
              <a:cs typeface="2  Nazanin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dirty="0" smtClean="0"/>
              <a:t>29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8772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6896" y="476672"/>
            <a:ext cx="8229600" cy="1143000"/>
          </a:xfrm>
        </p:spPr>
        <p:txBody>
          <a:bodyPr>
            <a:normAutofit/>
          </a:bodyPr>
          <a:lstStyle/>
          <a:p>
            <a:r>
              <a:rPr lang="fa-IR" dirty="0" smtClean="0">
                <a:cs typeface="2  Nazanin" pitchFamily="2" charset="-78"/>
              </a:rPr>
              <a:t>عملیات نظامی بدون اسلحه</a:t>
            </a:r>
            <a:endParaRPr lang="en-US" dirty="0">
              <a:cs typeface="2  Nazanin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r" rtl="1"/>
            <a:r>
              <a:rPr lang="fa-IR" dirty="0">
                <a:cs typeface="2  Nazanin" pitchFamily="2" charset="-78"/>
              </a:rPr>
              <a:t>طبق سند منتشر شده از سوي پنتاگون </a:t>
            </a:r>
            <a:endParaRPr lang="en-US" dirty="0" smtClean="0">
              <a:cs typeface="2  Nazanin" pitchFamily="2" charset="-78"/>
            </a:endParaRPr>
          </a:p>
          <a:p>
            <a:pPr marL="0" indent="0" algn="r" rtl="1">
              <a:buNone/>
            </a:pPr>
            <a:r>
              <a:rPr lang="fa-IR" dirty="0" smtClean="0">
                <a:cs typeface="2  Nazanin" pitchFamily="2" charset="-78"/>
              </a:rPr>
              <a:t>برنامه‌هايي </a:t>
            </a:r>
            <a:r>
              <a:rPr lang="fa-IR" dirty="0">
                <a:cs typeface="2  Nazanin" pitchFamily="2" charset="-78"/>
              </a:rPr>
              <a:t>که سازمان ملل </a:t>
            </a:r>
            <a:r>
              <a:rPr lang="fa-IR" sz="2400" dirty="0">
                <a:cs typeface="2  Nazanin" pitchFamily="2" charset="-78"/>
              </a:rPr>
              <a:t>(</a:t>
            </a:r>
            <a:r>
              <a:rPr lang="en-US" sz="2400" dirty="0">
                <a:cs typeface="2  Nazanin" pitchFamily="2" charset="-78"/>
              </a:rPr>
              <a:t>UN</a:t>
            </a:r>
            <a:r>
              <a:rPr lang="fa-IR" sz="2400" dirty="0">
                <a:cs typeface="2  Nazanin" pitchFamily="2" charset="-78"/>
              </a:rPr>
              <a:t>) </a:t>
            </a:r>
            <a:r>
              <a:rPr lang="fa-IR" dirty="0" smtClean="0">
                <a:cs typeface="2  Nazanin" pitchFamily="2" charset="-78"/>
              </a:rPr>
              <a:t>در قالب </a:t>
            </a:r>
            <a:endParaRPr lang="en-US" dirty="0" smtClean="0">
              <a:cs typeface="2  Nazanin" pitchFamily="2" charset="-78"/>
            </a:endParaRPr>
          </a:p>
          <a:p>
            <a:pPr marL="0" indent="0" algn="r" rtl="1">
              <a:buNone/>
            </a:pPr>
            <a:r>
              <a:rPr lang="fa-IR" dirty="0" smtClean="0">
                <a:cs typeface="2  Nazanin" pitchFamily="2" charset="-78"/>
              </a:rPr>
              <a:t>برنامه‌ي </a:t>
            </a:r>
            <a:r>
              <a:rPr lang="fa-IR" dirty="0">
                <a:cs typeface="2  Nazanin" pitchFamily="2" charset="-78"/>
              </a:rPr>
              <a:t>غذايي </a:t>
            </a:r>
            <a:r>
              <a:rPr lang="fa-IR" dirty="0" smtClean="0">
                <a:cs typeface="2  Nazanin" pitchFamily="2" charset="-78"/>
              </a:rPr>
              <a:t>در </a:t>
            </a:r>
            <a:r>
              <a:rPr lang="fa-IR" dirty="0">
                <a:cs typeface="2  Nazanin" pitchFamily="2" charset="-78"/>
              </a:rPr>
              <a:t>سطح جهان </a:t>
            </a:r>
            <a:r>
              <a:rPr lang="fa-IR" dirty="0" smtClean="0">
                <a:cs typeface="2  Nazanin" pitchFamily="2" charset="-78"/>
              </a:rPr>
              <a:t>اجرا مي‌کند</a:t>
            </a:r>
            <a:endParaRPr lang="en-US" dirty="0" smtClean="0">
              <a:cs typeface="2  Nazanin" pitchFamily="2" charset="-78"/>
            </a:endParaRPr>
          </a:p>
          <a:p>
            <a:pPr marL="0" indent="0" algn="r" rtl="1">
              <a:buNone/>
            </a:pPr>
            <a:r>
              <a:rPr lang="fa-IR" dirty="0" smtClean="0">
                <a:cs typeface="2  Nazanin" pitchFamily="2" charset="-78"/>
              </a:rPr>
              <a:t> به </a:t>
            </a:r>
            <a:r>
              <a:rPr lang="fa-IR" dirty="0">
                <a:cs typeface="2  Nazanin" pitchFamily="2" charset="-78"/>
              </a:rPr>
              <a:t>عنوان عمليات نظامي </a:t>
            </a:r>
            <a:r>
              <a:rPr lang="fa-IR" dirty="0" smtClean="0">
                <a:cs typeface="2  Nazanin" pitchFamily="2" charset="-78"/>
              </a:rPr>
              <a:t>ارتش </a:t>
            </a:r>
            <a:r>
              <a:rPr lang="fa-IR" dirty="0">
                <a:cs typeface="2  Nazanin" pitchFamily="2" charset="-78"/>
              </a:rPr>
              <a:t>آمريکا </a:t>
            </a:r>
            <a:r>
              <a:rPr lang="fa-IR" dirty="0" smtClean="0">
                <a:cs typeface="2  Nazanin" pitchFamily="2" charset="-78"/>
              </a:rPr>
              <a:t>است.</a:t>
            </a:r>
          </a:p>
          <a:p>
            <a:pPr marL="0" indent="0" algn="r" rtl="1">
              <a:buNone/>
            </a:pPr>
            <a:endParaRPr lang="fa-IR" dirty="0" smtClean="0">
              <a:cs typeface="2  Nazanin" pitchFamily="2" charset="-78"/>
            </a:endParaRPr>
          </a:p>
          <a:p>
            <a:pPr algn="r" rtl="1"/>
            <a:r>
              <a:rPr lang="fa-IR" dirty="0" smtClean="0">
                <a:cs typeface="2  Nazanin" pitchFamily="2" charset="-78"/>
              </a:rPr>
              <a:t>"غذا يک اسلحه است که مردم در سيطره آن گرفتار شده‌اند" </a:t>
            </a:r>
          </a:p>
          <a:p>
            <a:pPr algn="r" rtl="1"/>
            <a:endParaRPr lang="en-US" dirty="0" smtClean="0">
              <a:cs typeface="2  Nazanin" pitchFamily="2" charset="-78"/>
            </a:endParaRPr>
          </a:p>
          <a:p>
            <a:pPr algn="r" rtl="1"/>
            <a:r>
              <a:rPr lang="fa-IR" dirty="0" smtClean="0">
                <a:cs typeface="2  Nazanin" pitchFamily="2" charset="-78"/>
              </a:rPr>
              <a:t>برنامه‌هايي </a:t>
            </a:r>
            <a:r>
              <a:rPr lang="fa-IR" dirty="0">
                <a:cs typeface="2  Nazanin" pitchFamily="2" charset="-78"/>
              </a:rPr>
              <a:t>که سازمان ملل و به تبع آن سازمان يونيسف در کشور جمهوري اسلامي ايران اجرا </a:t>
            </a:r>
            <a:r>
              <a:rPr lang="fa-IR" dirty="0" smtClean="0">
                <a:cs typeface="2  Nazanin" pitchFamily="2" charset="-78"/>
              </a:rPr>
              <a:t>مي‌کنند </a:t>
            </a:r>
            <a:r>
              <a:rPr lang="fa-IR" dirty="0">
                <a:cs typeface="2  Nazanin" pitchFamily="2" charset="-78"/>
              </a:rPr>
              <a:t>به عنوان عمليات نظامي ارتش آمريکا در خاک کشور ما محسوب </a:t>
            </a:r>
            <a:r>
              <a:rPr lang="fa-IR" dirty="0" smtClean="0">
                <a:cs typeface="2  Nazanin" pitchFamily="2" charset="-78"/>
              </a:rPr>
              <a:t>مي‌شود</a:t>
            </a:r>
            <a:r>
              <a:rPr lang="en-US" dirty="0">
                <a:cs typeface="2  Nazanin" pitchFamily="2" charset="-78"/>
              </a:rPr>
              <a:t>.</a:t>
            </a:r>
          </a:p>
          <a:p>
            <a:pPr algn="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dirty="0" smtClean="0"/>
              <a:t>30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782301"/>
            <a:ext cx="1800200" cy="187820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596" y="2420888"/>
            <a:ext cx="1944216" cy="137310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924815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itle 2"/>
          <p:cNvSpPr txBox="1">
            <a:spLocks/>
          </p:cNvSpPr>
          <p:nvPr/>
        </p:nvSpPr>
        <p:spPr>
          <a:xfrm>
            <a:off x="444152" y="764704"/>
            <a:ext cx="8229600" cy="868362"/>
          </a:xfrm>
          <a:prstGeom prst="rect">
            <a:avLst/>
          </a:prstGeom>
        </p:spPr>
        <p:txBody>
          <a:bodyPr>
            <a:no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a-IR" sz="3000" dirty="0" smtClean="0">
                <a:solidFill>
                  <a:schemeClr val="accent2">
                    <a:lumMod val="50000"/>
                  </a:schemeClr>
                </a:solidFill>
                <a:cs typeface="B Titr" pitchFamily="2" charset="-78"/>
              </a:rPr>
              <a:t>كميته ملي مركز عمليات نظامي و غيرنظامي </a:t>
            </a:r>
            <a:endParaRPr lang="en-US" sz="3000" dirty="0">
              <a:solidFill>
                <a:schemeClr val="accent2">
                  <a:lumMod val="50000"/>
                </a:schemeClr>
              </a:solidFill>
              <a:cs typeface="B Titr" pitchFamily="2" charset="-78"/>
            </a:endParaRPr>
          </a:p>
        </p:txBody>
      </p:sp>
      <p:sp>
        <p:nvSpPr>
          <p:cNvPr id="45" name="Content Placeholder 5"/>
          <p:cNvSpPr txBox="1">
            <a:spLocks/>
          </p:cNvSpPr>
          <p:nvPr/>
        </p:nvSpPr>
        <p:spPr>
          <a:xfrm>
            <a:off x="588168" y="931043"/>
            <a:ext cx="8458200" cy="4389120"/>
          </a:xfrm>
          <a:prstGeom prst="rect">
            <a:avLst/>
          </a:prstGeom>
        </p:spPr>
        <p:txBody>
          <a:bodyPr/>
          <a:lstStyle>
            <a:lvl1pPr marL="274320" indent="-274320" algn="r" rtl="1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r" rtl="1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r" rtl="1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r" rtl="1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r" rtl="1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r" rtl="1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r" rtl="1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r" rtl="1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r" rtl="1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Wingdings 2"/>
              <a:buNone/>
            </a:pPr>
            <a:endParaRPr lang="fa-IR" sz="1200" dirty="0" smtClean="0">
              <a:cs typeface="B Titr" pitchFamily="2" charset="-78"/>
            </a:endParaRPr>
          </a:p>
          <a:p>
            <a:pPr algn="ctr">
              <a:buFont typeface="Wingdings 2"/>
              <a:buNone/>
            </a:pPr>
            <a:endParaRPr lang="fa-IR" sz="1200" dirty="0" smtClean="0">
              <a:cs typeface="B Titr" pitchFamily="2" charset="-78"/>
            </a:endParaRPr>
          </a:p>
          <a:p>
            <a:pPr algn="ctr">
              <a:buFont typeface="Wingdings 2"/>
              <a:buNone/>
            </a:pPr>
            <a:endParaRPr lang="fa-IR" sz="1200" dirty="0" smtClean="0">
              <a:cs typeface="B Titr" pitchFamily="2" charset="-78"/>
            </a:endParaRPr>
          </a:p>
          <a:p>
            <a:pPr algn="ctr">
              <a:buFont typeface="Wingdings 2"/>
              <a:buNone/>
            </a:pPr>
            <a:r>
              <a:rPr lang="fa-IR" sz="1200" dirty="0" smtClean="0">
                <a:cs typeface="B Titr" pitchFamily="2" charset="-78"/>
              </a:rPr>
              <a:t>            </a:t>
            </a:r>
            <a:endParaRPr lang="en-US" sz="1200" dirty="0">
              <a:cs typeface="B Titr" pitchFamily="2" charset="-78"/>
            </a:endParaRPr>
          </a:p>
        </p:txBody>
      </p:sp>
      <p:sp>
        <p:nvSpPr>
          <p:cNvPr id="46" name="Oval 45"/>
          <p:cNvSpPr/>
          <p:nvPr/>
        </p:nvSpPr>
        <p:spPr>
          <a:xfrm>
            <a:off x="3907591" y="1761724"/>
            <a:ext cx="1133554" cy="881653"/>
          </a:xfrm>
          <a:prstGeom prst="ellipse">
            <a:avLst/>
          </a:prstGeom>
          <a:solidFill>
            <a:srgbClr val="F282C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1200" dirty="0" smtClean="0">
                <a:solidFill>
                  <a:schemeClr val="tx1"/>
                </a:solidFill>
                <a:cs typeface="B Titr" pitchFamily="2" charset="-78"/>
              </a:rPr>
              <a:t>نظامي </a:t>
            </a:r>
            <a:endParaRPr lang="en-US" sz="1200" dirty="0">
              <a:solidFill>
                <a:schemeClr val="tx1"/>
              </a:solidFill>
              <a:cs typeface="B Titr" pitchFamily="2" charset="-78"/>
            </a:endParaRPr>
          </a:p>
        </p:txBody>
      </p:sp>
      <p:sp>
        <p:nvSpPr>
          <p:cNvPr id="47" name="Oval 46"/>
          <p:cNvSpPr/>
          <p:nvPr/>
        </p:nvSpPr>
        <p:spPr>
          <a:xfrm>
            <a:off x="4716016" y="2265780"/>
            <a:ext cx="1246909" cy="881653"/>
          </a:xfrm>
          <a:prstGeom prst="ellips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a-IR" sz="1200" dirty="0" smtClean="0">
                <a:solidFill>
                  <a:schemeClr val="tx1"/>
                </a:solidFill>
                <a:cs typeface="B Titr" pitchFamily="2" charset="-78"/>
              </a:rPr>
              <a:t>سازمان‌های مردم نهاد</a:t>
            </a:r>
            <a:endParaRPr lang="en-US" sz="1200" dirty="0">
              <a:solidFill>
                <a:schemeClr val="tx1"/>
              </a:solidFill>
              <a:cs typeface="B Titr" pitchFamily="2" charset="-78"/>
            </a:endParaRPr>
          </a:p>
        </p:txBody>
      </p:sp>
      <p:sp>
        <p:nvSpPr>
          <p:cNvPr id="48" name="Oval 47"/>
          <p:cNvSpPr/>
          <p:nvPr/>
        </p:nvSpPr>
        <p:spPr>
          <a:xfrm>
            <a:off x="3362423" y="3051403"/>
            <a:ext cx="1196529" cy="88165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a-IR" sz="1200" dirty="0" smtClean="0">
                <a:solidFill>
                  <a:schemeClr val="tx1"/>
                </a:solidFill>
                <a:cs typeface="B Titr" pitchFamily="2" charset="-78"/>
              </a:rPr>
              <a:t>آژانس‌هاي دولتي </a:t>
            </a:r>
            <a:endParaRPr lang="en-US" sz="1200" dirty="0">
              <a:solidFill>
                <a:schemeClr val="tx1"/>
              </a:solidFill>
              <a:cs typeface="B Titr" pitchFamily="2" charset="-78"/>
            </a:endParaRPr>
          </a:p>
        </p:txBody>
      </p:sp>
      <p:sp>
        <p:nvSpPr>
          <p:cNvPr id="49" name="Oval 48"/>
          <p:cNvSpPr/>
          <p:nvPr/>
        </p:nvSpPr>
        <p:spPr>
          <a:xfrm>
            <a:off x="4414936" y="2979395"/>
            <a:ext cx="1196529" cy="881653"/>
          </a:xfrm>
          <a:prstGeom prst="ellipse">
            <a:avLst/>
          </a:prstGeom>
          <a:solidFill>
            <a:srgbClr val="C41E7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1200" dirty="0" smtClean="0">
                <a:solidFill>
                  <a:schemeClr val="tx1"/>
                </a:solidFill>
                <a:cs typeface="B Titr" pitchFamily="2" charset="-78"/>
              </a:rPr>
              <a:t>صليب سرخ </a:t>
            </a:r>
            <a:endParaRPr lang="en-US" sz="1200" dirty="0">
              <a:solidFill>
                <a:schemeClr val="tx1"/>
              </a:solidFill>
              <a:cs typeface="B Titr" pitchFamily="2" charset="-78"/>
            </a:endParaRPr>
          </a:p>
        </p:txBody>
      </p:sp>
      <p:sp>
        <p:nvSpPr>
          <p:cNvPr id="50" name="Oval 49"/>
          <p:cNvSpPr/>
          <p:nvPr/>
        </p:nvSpPr>
        <p:spPr>
          <a:xfrm>
            <a:off x="2987824" y="2265780"/>
            <a:ext cx="1070578" cy="881653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1200" dirty="0" smtClean="0">
                <a:solidFill>
                  <a:schemeClr val="tx1"/>
                </a:solidFill>
                <a:cs typeface="B Titr" pitchFamily="2" charset="-78"/>
              </a:rPr>
              <a:t>ملل متحد </a:t>
            </a:r>
            <a:endParaRPr lang="en-US" sz="1200" dirty="0">
              <a:solidFill>
                <a:schemeClr val="tx1"/>
              </a:solidFill>
              <a:cs typeface="B Titr" pitchFamily="2" charset="-78"/>
            </a:endParaRPr>
          </a:p>
        </p:txBody>
      </p:sp>
      <p:sp>
        <p:nvSpPr>
          <p:cNvPr id="51" name="Rounded Rectangle 50"/>
          <p:cNvSpPr/>
          <p:nvPr/>
        </p:nvSpPr>
        <p:spPr>
          <a:xfrm>
            <a:off x="1043608" y="1366380"/>
            <a:ext cx="1246909" cy="484909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1200" b="1" dirty="0" smtClean="0">
                <a:solidFill>
                  <a:schemeClr val="tx1"/>
                </a:solidFill>
                <a:cs typeface="B Titr" pitchFamily="2" charset="-78"/>
              </a:rPr>
              <a:t>کمک</a:t>
            </a:r>
            <a:r>
              <a:rPr lang="fa-IR" sz="1200" b="1" dirty="0" smtClean="0">
                <a:solidFill>
                  <a:schemeClr val="tx1"/>
                </a:solidFill>
                <a:cs typeface="B Titr" pitchFamily="2" charset="-78"/>
              </a:rPr>
              <a:t>‌</a:t>
            </a:r>
            <a:r>
              <a:rPr lang="ar-SA" sz="1200" b="1" dirty="0" smtClean="0">
                <a:solidFill>
                  <a:schemeClr val="tx1"/>
                </a:solidFill>
                <a:cs typeface="B Titr" pitchFamily="2" charset="-78"/>
              </a:rPr>
              <a:t>های ملل متحد به کودکان</a:t>
            </a:r>
            <a:endParaRPr lang="en-US" sz="1200" dirty="0">
              <a:solidFill>
                <a:schemeClr val="tx1"/>
              </a:solidFill>
              <a:cs typeface="B Titr" pitchFamily="2" charset="-78"/>
            </a:endParaRPr>
          </a:p>
        </p:txBody>
      </p:sp>
      <p:sp>
        <p:nvSpPr>
          <p:cNvPr id="52" name="Rounded Rectangle 51"/>
          <p:cNvSpPr/>
          <p:nvPr/>
        </p:nvSpPr>
        <p:spPr>
          <a:xfrm>
            <a:off x="7005315" y="1340768"/>
            <a:ext cx="1133554" cy="484909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1200" b="1" dirty="0" smtClean="0">
                <a:solidFill>
                  <a:schemeClr val="tx1"/>
                </a:solidFill>
                <a:cs typeface="B Titr" pitchFamily="2" charset="-78"/>
              </a:rPr>
              <a:t>مراقبت</a:t>
            </a:r>
            <a:endParaRPr lang="en-US" sz="1200" dirty="0">
              <a:solidFill>
                <a:schemeClr val="tx1"/>
              </a:solidFill>
              <a:cs typeface="B Titr" pitchFamily="2" charset="-78"/>
            </a:endParaRPr>
          </a:p>
        </p:txBody>
      </p:sp>
      <p:sp>
        <p:nvSpPr>
          <p:cNvPr id="53" name="Rounded Rectangle 52"/>
          <p:cNvSpPr/>
          <p:nvPr/>
        </p:nvSpPr>
        <p:spPr>
          <a:xfrm>
            <a:off x="7005315" y="1905916"/>
            <a:ext cx="1133554" cy="484909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1200" b="1" dirty="0" smtClean="0">
                <a:solidFill>
                  <a:schemeClr val="tx1"/>
                </a:solidFill>
                <a:cs typeface="B Titr" pitchFamily="2" charset="-78"/>
              </a:rPr>
              <a:t>پزشکان دنیا</a:t>
            </a:r>
            <a:endParaRPr lang="en-US" sz="1200" dirty="0">
              <a:solidFill>
                <a:schemeClr val="tx1"/>
              </a:solidFill>
              <a:cs typeface="B Titr" pitchFamily="2" charset="-78"/>
            </a:endParaRPr>
          </a:p>
        </p:txBody>
      </p:sp>
      <p:sp>
        <p:nvSpPr>
          <p:cNvPr id="54" name="Rounded Rectangle 53"/>
          <p:cNvSpPr/>
          <p:nvPr/>
        </p:nvSpPr>
        <p:spPr>
          <a:xfrm>
            <a:off x="6980217" y="3613727"/>
            <a:ext cx="1133554" cy="484909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1200" b="1" dirty="0" smtClean="0">
                <a:solidFill>
                  <a:schemeClr val="tx1"/>
                </a:solidFill>
                <a:cs typeface="B Titr" pitchFamily="2" charset="-78"/>
              </a:rPr>
              <a:t>سایر سازمان‌های</a:t>
            </a:r>
            <a:r>
              <a:rPr lang="en-US" sz="1200" b="1" dirty="0" smtClean="0">
                <a:solidFill>
                  <a:schemeClr val="tx1"/>
                </a:solidFill>
                <a:cs typeface="B Titr" pitchFamily="2" charset="-78"/>
              </a:rPr>
              <a:t> </a:t>
            </a:r>
            <a:r>
              <a:rPr lang="fa-IR" sz="1200" b="1" dirty="0" smtClean="0">
                <a:solidFill>
                  <a:schemeClr val="tx1"/>
                </a:solidFill>
                <a:cs typeface="B Titr" pitchFamily="2" charset="-78"/>
              </a:rPr>
              <a:t>كمك‌رسان </a:t>
            </a:r>
            <a:endParaRPr lang="en-US" sz="1200" dirty="0">
              <a:solidFill>
                <a:schemeClr val="tx1"/>
              </a:solidFill>
              <a:cs typeface="B Titr" pitchFamily="2" charset="-78"/>
            </a:endParaRPr>
          </a:p>
        </p:txBody>
      </p:sp>
      <p:sp>
        <p:nvSpPr>
          <p:cNvPr id="55" name="Rounded Rectangle 54"/>
          <p:cNvSpPr/>
          <p:nvPr/>
        </p:nvSpPr>
        <p:spPr>
          <a:xfrm>
            <a:off x="7007224" y="2461599"/>
            <a:ext cx="1133554" cy="484909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1200" b="1" dirty="0" smtClean="0">
                <a:solidFill>
                  <a:schemeClr val="tx1"/>
                </a:solidFill>
                <a:cs typeface="B Titr" pitchFamily="2" charset="-78"/>
              </a:rPr>
              <a:t>حفاظت کودکان</a:t>
            </a:r>
            <a:endParaRPr lang="en-US" sz="1200" dirty="0">
              <a:solidFill>
                <a:schemeClr val="tx1"/>
              </a:solidFill>
              <a:cs typeface="B Titr" pitchFamily="2" charset="-78"/>
            </a:endParaRPr>
          </a:p>
        </p:txBody>
      </p:sp>
      <p:sp>
        <p:nvSpPr>
          <p:cNvPr id="56" name="Rounded Rectangle 55"/>
          <p:cNvSpPr/>
          <p:nvPr/>
        </p:nvSpPr>
        <p:spPr>
          <a:xfrm>
            <a:off x="6966838" y="3037663"/>
            <a:ext cx="1133554" cy="484909"/>
          </a:xfrm>
          <a:prstGeom prst="roundRect">
            <a:avLst/>
          </a:prstGeom>
          <a:solidFill>
            <a:srgbClr val="92D050"/>
          </a:solidFill>
          <a:ln>
            <a:solidFill>
              <a:srgbClr val="33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1200" b="1" dirty="0" smtClean="0">
                <a:solidFill>
                  <a:schemeClr val="tx1"/>
                </a:solidFill>
                <a:cs typeface="B Titr" pitchFamily="2" charset="-78"/>
              </a:rPr>
              <a:t>کمیته نجات بین‌الملل</a:t>
            </a:r>
            <a:endParaRPr lang="en-US" sz="1200" dirty="0">
              <a:solidFill>
                <a:schemeClr val="tx1"/>
              </a:solidFill>
              <a:cs typeface="B Titr" pitchFamily="2" charset="-78"/>
            </a:endParaRPr>
          </a:p>
        </p:txBody>
      </p:sp>
      <p:sp>
        <p:nvSpPr>
          <p:cNvPr id="57" name="Rounded Rectangle 56"/>
          <p:cNvSpPr/>
          <p:nvPr/>
        </p:nvSpPr>
        <p:spPr>
          <a:xfrm>
            <a:off x="1043608" y="1942444"/>
            <a:ext cx="1246909" cy="484909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1200" b="1" dirty="0" smtClean="0">
                <a:solidFill>
                  <a:schemeClr val="tx1"/>
                </a:solidFill>
                <a:cs typeface="B Titr" pitchFamily="2" charset="-78"/>
              </a:rPr>
              <a:t>برنامه جهانی غذا</a:t>
            </a:r>
            <a:endParaRPr lang="en-US" sz="1200" dirty="0" smtClean="0">
              <a:solidFill>
                <a:schemeClr val="tx1"/>
              </a:solidFill>
              <a:cs typeface="B Titr" pitchFamily="2" charset="-78"/>
            </a:endParaRPr>
          </a:p>
          <a:p>
            <a:pPr algn="ctr"/>
            <a:endParaRPr lang="en-US" sz="1200" dirty="0">
              <a:solidFill>
                <a:schemeClr val="tx1"/>
              </a:solidFill>
              <a:cs typeface="B Titr" pitchFamily="2" charset="-78"/>
            </a:endParaRPr>
          </a:p>
        </p:txBody>
      </p:sp>
      <p:sp>
        <p:nvSpPr>
          <p:cNvPr id="58" name="Rounded Rectangle 57"/>
          <p:cNvSpPr/>
          <p:nvPr/>
        </p:nvSpPr>
        <p:spPr>
          <a:xfrm>
            <a:off x="1043608" y="3651489"/>
            <a:ext cx="1246909" cy="484909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1200" b="1" dirty="0" smtClean="0">
                <a:solidFill>
                  <a:schemeClr val="tx1"/>
                </a:solidFill>
                <a:cs typeface="B Titr" pitchFamily="2" charset="-78"/>
              </a:rPr>
              <a:t>سایر آژانسهای ملل متحد </a:t>
            </a:r>
            <a:endParaRPr lang="en-US" sz="1200" dirty="0">
              <a:solidFill>
                <a:schemeClr val="tx1"/>
              </a:solidFill>
              <a:cs typeface="B Titr" pitchFamily="2" charset="-78"/>
            </a:endParaRPr>
          </a:p>
        </p:txBody>
      </p:sp>
      <p:sp>
        <p:nvSpPr>
          <p:cNvPr id="59" name="Rounded Rectangle 58"/>
          <p:cNvSpPr/>
          <p:nvPr/>
        </p:nvSpPr>
        <p:spPr>
          <a:xfrm>
            <a:off x="1043608" y="3075425"/>
            <a:ext cx="1246909" cy="484909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1200" b="1" dirty="0" smtClean="0">
                <a:solidFill>
                  <a:schemeClr val="tx1"/>
                </a:solidFill>
                <a:cs typeface="B Titr" pitchFamily="2" charset="-78"/>
              </a:rPr>
              <a:t>کمیسیون عالی مهاجرین</a:t>
            </a:r>
            <a:endParaRPr lang="en-US" sz="1200" dirty="0">
              <a:solidFill>
                <a:schemeClr val="tx1"/>
              </a:solidFill>
              <a:cs typeface="B Titr" pitchFamily="2" charset="-78"/>
            </a:endParaRPr>
          </a:p>
        </p:txBody>
      </p:sp>
      <p:sp>
        <p:nvSpPr>
          <p:cNvPr id="60" name="Rounded Rectangle 59"/>
          <p:cNvSpPr/>
          <p:nvPr/>
        </p:nvSpPr>
        <p:spPr>
          <a:xfrm>
            <a:off x="1043608" y="2518508"/>
            <a:ext cx="1246909" cy="484909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1200" b="1" dirty="0" smtClean="0">
                <a:solidFill>
                  <a:schemeClr val="tx1"/>
                </a:solidFill>
                <a:cs typeface="B Titr" pitchFamily="2" charset="-78"/>
              </a:rPr>
              <a:t>بخش عملیات حفظ صلح</a:t>
            </a:r>
            <a:endParaRPr lang="en-US" sz="1200" dirty="0">
              <a:solidFill>
                <a:schemeClr val="tx1"/>
              </a:solidFill>
              <a:cs typeface="B Titr" pitchFamily="2" charset="-78"/>
            </a:endParaRPr>
          </a:p>
        </p:txBody>
      </p:sp>
      <p:sp>
        <p:nvSpPr>
          <p:cNvPr id="61" name="Rounded Rectangle 60"/>
          <p:cNvSpPr/>
          <p:nvPr/>
        </p:nvSpPr>
        <p:spPr>
          <a:xfrm>
            <a:off x="4918992" y="4443577"/>
            <a:ext cx="1801091" cy="503802"/>
          </a:xfrm>
          <a:prstGeom prst="roundRect">
            <a:avLst/>
          </a:prstGeom>
          <a:solidFill>
            <a:srgbClr val="E42087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fa-IR" sz="1200" b="1" dirty="0" smtClean="0">
                <a:solidFill>
                  <a:schemeClr val="tx1"/>
                </a:solidFill>
                <a:cs typeface="B Titr" pitchFamily="2" charset="-78"/>
              </a:rPr>
              <a:t>كليه سازمان‌هاي صليب سرخ </a:t>
            </a:r>
            <a:endParaRPr lang="en-US" sz="1200" dirty="0">
              <a:solidFill>
                <a:schemeClr val="tx1"/>
              </a:solidFill>
              <a:cs typeface="B Titr" pitchFamily="2" charset="-78"/>
            </a:endParaRPr>
          </a:p>
        </p:txBody>
      </p:sp>
      <p:sp>
        <p:nvSpPr>
          <p:cNvPr id="62" name="Rounded Rectangle 61"/>
          <p:cNvSpPr/>
          <p:nvPr/>
        </p:nvSpPr>
        <p:spPr>
          <a:xfrm>
            <a:off x="3298367" y="4443577"/>
            <a:ext cx="900545" cy="554182"/>
          </a:xfrm>
          <a:prstGeom prst="roundRect">
            <a:avLst/>
          </a:prstGeom>
          <a:solidFill>
            <a:srgbClr val="FFFF00"/>
          </a:solidFill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fa-IR" sz="1200" b="1" dirty="0" smtClean="0">
                <a:solidFill>
                  <a:schemeClr val="tx1"/>
                </a:solidFill>
                <a:cs typeface="B Titr" pitchFamily="2" charset="-78"/>
              </a:rPr>
              <a:t>تيم كشوري</a:t>
            </a:r>
            <a:endParaRPr lang="en-US" sz="1200" dirty="0">
              <a:solidFill>
                <a:schemeClr val="tx1"/>
              </a:solidFill>
              <a:cs typeface="B Titr" pitchFamily="2" charset="-78"/>
            </a:endParaRPr>
          </a:p>
        </p:txBody>
      </p:sp>
      <p:cxnSp>
        <p:nvCxnSpPr>
          <p:cNvPr id="63" name="Straight Arrow Connector 62"/>
          <p:cNvCxnSpPr/>
          <p:nvPr/>
        </p:nvCxnSpPr>
        <p:spPr>
          <a:xfrm>
            <a:off x="5389534" y="3723497"/>
            <a:ext cx="455613" cy="69524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 rot="-720000" flipH="1">
            <a:off x="3598069" y="3958711"/>
            <a:ext cx="362619" cy="44557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 flipV="1">
            <a:off x="5920924" y="1559158"/>
            <a:ext cx="1055589" cy="96812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 flipV="1">
            <a:off x="5920924" y="2132857"/>
            <a:ext cx="1075581" cy="42988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>
            <a:off x="5940152" y="2653827"/>
            <a:ext cx="1056492" cy="7073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>
            <a:stCxn id="47" idx="6"/>
            <a:endCxn id="56" idx="1"/>
          </p:cNvCxnSpPr>
          <p:nvPr/>
        </p:nvCxnSpPr>
        <p:spPr>
          <a:xfrm>
            <a:off x="5962925" y="2706607"/>
            <a:ext cx="1003913" cy="57351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 rot="-1320000">
            <a:off x="6112229" y="2766458"/>
            <a:ext cx="626353" cy="125730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>
            <a:stCxn id="50" idx="3"/>
            <a:endCxn id="58" idx="3"/>
          </p:cNvCxnSpPr>
          <p:nvPr/>
        </p:nvCxnSpPr>
        <p:spPr>
          <a:xfrm flipH="1">
            <a:off x="2290517" y="3018318"/>
            <a:ext cx="854090" cy="87562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 rot="10800000" flipV="1">
            <a:off x="2267745" y="2690233"/>
            <a:ext cx="692727" cy="381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 flipH="1" flipV="1">
            <a:off x="2267744" y="2143638"/>
            <a:ext cx="744253" cy="41910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>
            <a:stCxn id="50" idx="1"/>
            <a:endCxn id="51" idx="3"/>
          </p:cNvCxnSpPr>
          <p:nvPr/>
        </p:nvCxnSpPr>
        <p:spPr>
          <a:xfrm flipH="1" flipV="1">
            <a:off x="2290517" y="1608835"/>
            <a:ext cx="854090" cy="78606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 rot="12360000" flipV="1">
            <a:off x="2408645" y="2747223"/>
            <a:ext cx="516156" cy="762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5" name="Rounded Rectangle 74"/>
          <p:cNvSpPr/>
          <p:nvPr/>
        </p:nvSpPr>
        <p:spPr>
          <a:xfrm>
            <a:off x="1525519" y="4437112"/>
            <a:ext cx="1593273" cy="554182"/>
          </a:xfrm>
          <a:prstGeom prst="roundRect">
            <a:avLst/>
          </a:prstGeom>
          <a:solidFill>
            <a:srgbClr val="FFFF00"/>
          </a:solidFill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fa-IR" sz="1200" b="1" dirty="0" smtClean="0">
                <a:solidFill>
                  <a:schemeClr val="tx1"/>
                </a:solidFill>
                <a:cs typeface="B Titr" pitchFamily="2" charset="-78"/>
              </a:rPr>
              <a:t>تيم كشورهاي  خارجي كمك در مواقع بحران </a:t>
            </a:r>
            <a:endParaRPr lang="en-US" sz="1200" dirty="0">
              <a:solidFill>
                <a:schemeClr val="tx1"/>
              </a:solidFill>
              <a:cs typeface="B Titr" pitchFamily="2" charset="-78"/>
            </a:endParaRPr>
          </a:p>
        </p:txBody>
      </p:sp>
      <p:cxnSp>
        <p:nvCxnSpPr>
          <p:cNvPr id="76" name="Straight Arrow Connector 75"/>
          <p:cNvCxnSpPr/>
          <p:nvPr/>
        </p:nvCxnSpPr>
        <p:spPr>
          <a:xfrm flipH="1">
            <a:off x="2712386" y="3818654"/>
            <a:ext cx="910462" cy="56554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7" name="Hexagon 76"/>
          <p:cNvSpPr/>
          <p:nvPr/>
        </p:nvSpPr>
        <p:spPr>
          <a:xfrm>
            <a:off x="3850914" y="2350797"/>
            <a:ext cx="1246909" cy="831273"/>
          </a:xfrm>
          <a:prstGeom prst="hexagon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fa-IR" sz="1200" dirty="0" smtClean="0">
                <a:solidFill>
                  <a:schemeClr val="tx1"/>
                </a:solidFill>
                <a:cs typeface="B Titr" pitchFamily="2" charset="-78"/>
              </a:rPr>
              <a:t>مركز عمليات </a:t>
            </a:r>
            <a:r>
              <a:rPr lang="en-US" sz="1200" dirty="0" smtClean="0">
                <a:solidFill>
                  <a:schemeClr val="tx1"/>
                </a:solidFill>
                <a:cs typeface="B Titr" pitchFamily="2" charset="-78"/>
              </a:rPr>
              <a:t>  </a:t>
            </a:r>
            <a:r>
              <a:rPr lang="fa-IR" sz="1200" dirty="0" smtClean="0">
                <a:solidFill>
                  <a:schemeClr val="tx1"/>
                </a:solidFill>
                <a:cs typeface="B Titr" pitchFamily="2" charset="-78"/>
              </a:rPr>
              <a:t>نظامي و</a:t>
            </a:r>
            <a:endParaRPr lang="en-US" sz="1200" dirty="0" smtClean="0">
              <a:solidFill>
                <a:schemeClr val="tx1"/>
              </a:solidFill>
              <a:cs typeface="B Titr" pitchFamily="2" charset="-78"/>
            </a:endParaRPr>
          </a:p>
          <a:p>
            <a:pPr algn="ctr" rtl="1"/>
            <a:r>
              <a:rPr lang="fa-IR" sz="1200" dirty="0" smtClean="0">
                <a:solidFill>
                  <a:schemeClr val="tx1"/>
                </a:solidFill>
                <a:cs typeface="B Titr" pitchFamily="2" charset="-78"/>
              </a:rPr>
              <a:t> غير نظامي </a:t>
            </a:r>
            <a:endParaRPr lang="en-US" sz="1200" dirty="0">
              <a:solidFill>
                <a:schemeClr val="tx1"/>
              </a:solidFill>
              <a:cs typeface="B Titr" pitchFamily="2" charset="-78"/>
            </a:endParaRPr>
          </a:p>
        </p:txBody>
      </p:sp>
      <p:sp>
        <p:nvSpPr>
          <p:cNvPr id="78" name="Slide Number Placeholder 35"/>
          <p:cNvSpPr>
            <a:spLocks noGrp="1"/>
          </p:cNvSpPr>
          <p:nvPr>
            <p:ph type="sldNum" sz="quarter" idx="12"/>
          </p:nvPr>
        </p:nvSpPr>
        <p:spPr>
          <a:xfrm>
            <a:off x="8460432" y="6376243"/>
            <a:ext cx="365760" cy="365125"/>
          </a:xfrm>
        </p:spPr>
        <p:txBody>
          <a:bodyPr/>
          <a:lstStyle/>
          <a:p>
            <a:pPr algn="ctr"/>
            <a:r>
              <a:rPr lang="fa-IR" dirty="0" smtClean="0">
                <a:solidFill>
                  <a:schemeClr val="accent2">
                    <a:lumMod val="50000"/>
                  </a:schemeClr>
                </a:solidFill>
                <a:cs typeface="+mj-cs"/>
              </a:rPr>
              <a:t>31</a:t>
            </a:r>
            <a:endParaRPr lang="en-US" dirty="0">
              <a:solidFill>
                <a:schemeClr val="accent2">
                  <a:lumMod val="50000"/>
                </a:schemeClr>
              </a:solidFill>
              <a:cs typeface="+mj-cs"/>
            </a:endParaRPr>
          </a:p>
        </p:txBody>
      </p:sp>
      <p:pic>
        <p:nvPicPr>
          <p:cNvPr id="7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4176" y="5016117"/>
            <a:ext cx="5508104" cy="18692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58334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 tmFilter="0, 0; .2, .5; .8, .5; 1, 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0" autoRev="1" fill="hold"/>
                                        <p:tgtEl>
                                          <p:spTgt spid="7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2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2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2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8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6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4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2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0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8000"/>
                            </p:stCondLst>
                            <p:childTnLst>
                              <p:par>
                                <p:cTn id="10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9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2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2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2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7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6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2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75" grpId="0" animBg="1"/>
      <p:bldP spid="7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91877">
            <a:off x="7416256" y="1458227"/>
            <a:ext cx="1356742" cy="135674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fa-IR" sz="4000" dirty="0" smtClean="0"/>
              <a:t>سیاست‌های جمعیتی در کشورهای غربی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556792"/>
            <a:ext cx="7488832" cy="3941637"/>
          </a:xfrm>
        </p:spPr>
        <p:txBody>
          <a:bodyPr>
            <a:noAutofit/>
          </a:bodyPr>
          <a:lstStyle/>
          <a:p>
            <a:pPr algn="just" rtl="1">
              <a:lnSpc>
                <a:spcPct val="150000"/>
              </a:lnSpc>
              <a:buNone/>
            </a:pPr>
            <a:endParaRPr lang="fa-IR" sz="2400" dirty="0" smtClean="0"/>
          </a:p>
          <a:p>
            <a:pPr algn="just" rtl="1">
              <a:lnSpc>
                <a:spcPct val="150000"/>
              </a:lnSpc>
            </a:pPr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dirty="0" smtClean="0"/>
              <a:t>16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531285" y="47971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5065780"/>
            <a:ext cx="2093352" cy="1792220"/>
          </a:xfrm>
          <a:prstGeom prst="rect">
            <a:avLst/>
          </a:prstGeom>
        </p:spPr>
      </p:pic>
      <p:graphicFrame>
        <p:nvGraphicFramePr>
          <p:cNvPr id="11" name="Diagram 10"/>
          <p:cNvGraphicFramePr/>
          <p:nvPr/>
        </p:nvGraphicFramePr>
        <p:xfrm>
          <a:off x="1524000" y="1397000"/>
          <a:ext cx="6191272" cy="16033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2" name="Oval 11"/>
          <p:cNvSpPr/>
          <p:nvPr/>
        </p:nvSpPr>
        <p:spPr>
          <a:xfrm>
            <a:off x="5429256" y="3071810"/>
            <a:ext cx="2928958" cy="1643074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2000" b="1" dirty="0" smtClean="0"/>
              <a:t>نتایج تحقیقات علمی در دهه ی60 و 70 میلادی</a:t>
            </a:r>
            <a:endParaRPr lang="fa-IR" sz="2000" b="1" dirty="0"/>
          </a:p>
        </p:txBody>
      </p:sp>
      <p:sp>
        <p:nvSpPr>
          <p:cNvPr id="13" name="Left Arrow 12"/>
          <p:cNvSpPr/>
          <p:nvPr/>
        </p:nvSpPr>
        <p:spPr>
          <a:xfrm>
            <a:off x="3714744" y="3643314"/>
            <a:ext cx="1428760" cy="714380"/>
          </a:xfrm>
          <a:prstGeom prst="lef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4" name="Oval 13"/>
          <p:cNvSpPr/>
          <p:nvPr/>
        </p:nvSpPr>
        <p:spPr>
          <a:xfrm>
            <a:off x="285720" y="3071810"/>
            <a:ext cx="3286116" cy="1571636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2000" dirty="0" smtClean="0"/>
              <a:t>سالخوردگی جمعیت در صورت عدم تغییرند در روند کاهش باروری</a:t>
            </a:r>
            <a:endParaRPr lang="fa-IR" sz="2000" dirty="0"/>
          </a:p>
        </p:txBody>
      </p:sp>
    </p:spTree>
    <p:extLst>
      <p:ext uri="{BB962C8B-B14F-4D97-AF65-F5344CB8AC3E}">
        <p14:creationId xmlns:p14="http://schemas.microsoft.com/office/powerpoint/2010/main" val="3364248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sz="4400" dirty="0" smtClean="0"/>
              <a:t>جنگ جمعیتی در جهان</a:t>
            </a:r>
            <a:endParaRPr lang="fa-IR" sz="4400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89485331"/>
              </p:ext>
            </p:extLst>
          </p:nvPr>
        </p:nvGraphicFramePr>
        <p:xfrm>
          <a:off x="457200" y="2132855"/>
          <a:ext cx="8229600" cy="45886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dirty="0" smtClean="0"/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318801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sz="4400" dirty="0" smtClean="0"/>
              <a:t>ایدز:گلوله بیولوژیک آرپا</a:t>
            </a:r>
            <a:endParaRPr lang="fa-IR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fa-IR" dirty="0" smtClean="0"/>
          </a:p>
          <a:p>
            <a:pPr algn="ctr">
              <a:buNone/>
            </a:pPr>
            <a:endParaRPr lang="fa-IR" dirty="0" smtClean="0"/>
          </a:p>
          <a:p>
            <a:pPr algn="ctr">
              <a:buNone/>
            </a:pPr>
            <a:r>
              <a:rPr lang="fa-IR" sz="2800" b="1" dirty="0" smtClean="0"/>
              <a:t>سرمایه گذاری ده میلیون دلاری کنگره آمریکا </a:t>
            </a:r>
          </a:p>
          <a:p>
            <a:pPr algn="ctr">
              <a:buNone/>
            </a:pPr>
            <a:endParaRPr lang="fa-IR" dirty="0" smtClean="0"/>
          </a:p>
          <a:p>
            <a:pPr algn="ctr">
              <a:buNone/>
            </a:pPr>
            <a:endParaRPr lang="fa-IR" dirty="0" smtClean="0"/>
          </a:p>
          <a:p>
            <a:pPr algn="ctr">
              <a:buNone/>
            </a:pPr>
            <a:endParaRPr lang="fa-I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dirty="0" smtClean="0"/>
              <a:t>33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000760" y="4786322"/>
            <a:ext cx="1500198" cy="857256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 smtClean="0">
                <a:solidFill>
                  <a:schemeClr val="tx1"/>
                </a:solidFill>
              </a:rPr>
              <a:t>کاهش رشد جمعیت جهان</a:t>
            </a:r>
            <a:endParaRPr lang="fa-IR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571868" y="4857760"/>
            <a:ext cx="1857388" cy="10001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 smtClean="0">
                <a:solidFill>
                  <a:schemeClr val="tx1"/>
                </a:solidFill>
              </a:rPr>
              <a:t>حذف ملت های عقب افتاده</a:t>
            </a:r>
            <a:endParaRPr lang="fa-IR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214414" y="4714884"/>
            <a:ext cx="1857388" cy="857256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 smtClean="0">
                <a:solidFill>
                  <a:schemeClr val="tx1"/>
                </a:solidFill>
              </a:rPr>
              <a:t>سودآوری کلان اقتصادی کارخانه های داروسازی</a:t>
            </a:r>
            <a:endParaRPr lang="fa-IR" dirty="0">
              <a:solidFill>
                <a:schemeClr val="tx1"/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5715008" y="3500438"/>
            <a:ext cx="1000132" cy="785818"/>
          </a:xfrm>
          <a:prstGeom prst="straightConnector1">
            <a:avLst/>
          </a:prstGeom>
          <a:ln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rot="5400000">
            <a:off x="4108447" y="4178305"/>
            <a:ext cx="785818" cy="1588"/>
          </a:xfrm>
          <a:prstGeom prst="straightConnector1">
            <a:avLst/>
          </a:prstGeom>
          <a:ln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rot="10800000" flipV="1">
            <a:off x="2071670" y="3500438"/>
            <a:ext cx="1071570" cy="785818"/>
          </a:xfrm>
          <a:prstGeom prst="straightConnector1">
            <a:avLst/>
          </a:prstGeom>
          <a:ln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Users\Eee\Desktop\AID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214422"/>
            <a:ext cx="1415437" cy="15284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61425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1514" y="489774"/>
            <a:ext cx="8229600" cy="1143000"/>
          </a:xfrm>
        </p:spPr>
        <p:txBody>
          <a:bodyPr>
            <a:normAutofit/>
          </a:bodyPr>
          <a:lstStyle/>
          <a:p>
            <a:r>
              <a:rPr lang="fa-IR" sz="4000" b="1" dirty="0" smtClean="0"/>
              <a:t>بنیاد خانواده راکفلر و گیتز</a:t>
            </a:r>
            <a:endParaRPr lang="fa-IR" sz="4000" b="1" dirty="0"/>
          </a:p>
        </p:txBody>
      </p:sp>
      <p:pic>
        <p:nvPicPr>
          <p:cNvPr id="7" name="Content Placeholder 6" descr="IMAGE63460153488453125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2976" y="1928802"/>
            <a:ext cx="3045404" cy="1643074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028384" y="6237312"/>
            <a:ext cx="762000" cy="365125"/>
          </a:xfrm>
        </p:spPr>
        <p:txBody>
          <a:bodyPr/>
          <a:lstStyle/>
          <a:p>
            <a:r>
              <a:rPr lang="fa-IR" dirty="0" smtClean="0"/>
              <a:t>34</a:t>
            </a:r>
          </a:p>
        </p:txBody>
      </p:sp>
      <p:sp>
        <p:nvSpPr>
          <p:cNvPr id="5" name="Rectangle 4"/>
          <p:cNvSpPr/>
          <p:nvPr/>
        </p:nvSpPr>
        <p:spPr>
          <a:xfrm>
            <a:off x="4857752" y="2071678"/>
            <a:ext cx="3429024" cy="185738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400" b="1" dirty="0" smtClean="0">
                <a:solidFill>
                  <a:schemeClr val="tx1"/>
                </a:solidFill>
              </a:rPr>
              <a:t>عقیم سازی دائمی زنان و مردان با واکسن هایی چون کزاز و دیفتری </a:t>
            </a:r>
            <a:endParaRPr lang="fa-IR" sz="2400" b="1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214414" y="3929066"/>
            <a:ext cx="3071834" cy="192882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400" b="1" dirty="0" smtClean="0">
                <a:solidFill>
                  <a:schemeClr val="tx1"/>
                </a:solidFill>
              </a:rPr>
              <a:t>دستکاری واکسن ها و غلات اصلی برای کاهش و کنترل باروری</a:t>
            </a:r>
            <a:endParaRPr lang="fa-IR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6408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5221619"/>
              </p:ext>
            </p:extLst>
          </p:nvPr>
        </p:nvGraphicFramePr>
        <p:xfrm>
          <a:off x="759264" y="2894985"/>
          <a:ext cx="7481455" cy="39903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dirty="0" smtClean="0"/>
              <a:t>35</a:t>
            </a:r>
          </a:p>
        </p:txBody>
      </p:sp>
      <p:sp>
        <p:nvSpPr>
          <p:cNvPr id="6" name="Rectangle 5"/>
          <p:cNvSpPr/>
          <p:nvPr/>
        </p:nvSpPr>
        <p:spPr>
          <a:xfrm>
            <a:off x="251520" y="1916832"/>
            <a:ext cx="849694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Low" rtl="1"/>
            <a:r>
              <a:rPr lang="fa-IR" sz="2000" dirty="0" smtClean="0"/>
              <a:t>پروژه </a:t>
            </a:r>
            <a:r>
              <a:rPr lang="en-US" sz="2000" dirty="0" smtClean="0"/>
              <a:t>NSSM200</a:t>
            </a:r>
            <a:r>
              <a:rPr lang="fa-IR" sz="2000" dirty="0" smtClean="0"/>
              <a:t>: طی </a:t>
            </a:r>
            <a:r>
              <a:rPr lang="fa-IR" sz="2000" dirty="0"/>
              <a:t>دهه 1350 و در زمان هنری کسینجر مشاور امنیت ملی رییس جمهور وقت، طرح مطالعاتی درباره تاثیر روند رشد جمعیت جهانی بر امنیت ملی آمریکا انجام شد. </a:t>
            </a:r>
            <a:r>
              <a:rPr lang="fa-IR" sz="2000" dirty="0" smtClean="0"/>
              <a:t>این پروژه روند </a:t>
            </a:r>
            <a:r>
              <a:rPr lang="fa-IR" sz="2000" dirty="0"/>
              <a:t>فزاینده رشد جمعیت جهانی را بر خلاف امنیت ملی آمریکا دانسته و با تشریح راهبرد آمریکا در مورد جمعیت جهانی، سیاستها، راهکارها، چگونگی همکاری </a:t>
            </a:r>
            <a:r>
              <a:rPr lang="fa-IR" sz="2000" dirty="0" smtClean="0"/>
              <a:t>سازمان‌های </a:t>
            </a:r>
            <a:r>
              <a:rPr lang="fa-IR" sz="2000" dirty="0"/>
              <a:t>بین المللی و روش ترغیب و </a:t>
            </a:r>
            <a:r>
              <a:rPr lang="fa-IR" sz="2000" dirty="0" smtClean="0"/>
              <a:t>اق</a:t>
            </a:r>
            <a:r>
              <a:rPr lang="fa-IR" sz="2000" dirty="0"/>
              <a:t>ن</a:t>
            </a:r>
            <a:r>
              <a:rPr lang="fa-IR" sz="2000" dirty="0" smtClean="0"/>
              <a:t>اع </a:t>
            </a:r>
            <a:r>
              <a:rPr lang="fa-IR" sz="2000" dirty="0"/>
              <a:t>رهبران کشورهای مورد نظر برای کاهش روند رشد جمعیت را تبیین </a:t>
            </a:r>
            <a:r>
              <a:rPr lang="fa-IR" sz="2000" dirty="0" smtClean="0"/>
              <a:t>می‌کند</a:t>
            </a:r>
            <a:r>
              <a:rPr lang="fa-IR" sz="2000" dirty="0"/>
              <a:t>.</a:t>
            </a:r>
            <a:endParaRPr lang="en-US" sz="2000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143000"/>
          </a:xfrm>
        </p:spPr>
        <p:txBody>
          <a:bodyPr>
            <a:noAutofit/>
          </a:bodyPr>
          <a:lstStyle/>
          <a:p>
            <a:r>
              <a:rPr lang="fa-IR" sz="3800" dirty="0" smtClean="0"/>
              <a:t>کاهش جمعیت جهانی، </a:t>
            </a:r>
            <a:br>
              <a:rPr lang="fa-IR" sz="3800" dirty="0" smtClean="0"/>
            </a:br>
            <a:r>
              <a:rPr lang="fa-IR" sz="3800" dirty="0" smtClean="0"/>
              <a:t>از طرح‌های شورای امنیت ملی آمریکا</a:t>
            </a:r>
            <a:endParaRPr lang="en-US" sz="3800" dirty="0"/>
          </a:p>
        </p:txBody>
      </p:sp>
    </p:spTree>
    <p:extLst>
      <p:ext uri="{BB962C8B-B14F-4D97-AF65-F5344CB8AC3E}">
        <p14:creationId xmlns:p14="http://schemas.microsoft.com/office/powerpoint/2010/main" val="25717950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8BD5A7D-7F14-448D-A171-15D31BBE9D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>
                                            <p:graphicEl>
                                              <a:dgm id="{08BD5A7D-7F14-448D-A171-15D31BBE9D7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103BA56-0854-421E-A4AD-05AE0351C0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5">
                                            <p:graphicEl>
                                              <a:dgm id="{7103BA56-0854-421E-A4AD-05AE0351C08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2B0DE68-6FA2-4C80-89A4-1396C919CC4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5">
                                            <p:graphicEl>
                                              <a:dgm id="{E2B0DE68-6FA2-4C80-89A4-1396C919CC4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4273299-D9E6-4454-9260-8777BD879F3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5">
                                            <p:graphicEl>
                                              <a:dgm id="{D4273299-D9E6-4454-9260-8777BD879F3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3364CAF-B956-4686-B9A7-112550479E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5">
                                            <p:graphicEl>
                                              <a:dgm id="{33364CAF-B956-4686-B9A7-112550479ED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828D7F5-030E-44BE-97FE-08F7B58A04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">
                                            <p:graphicEl>
                                              <a:dgm id="{D828D7F5-030E-44BE-97FE-08F7B58A04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8FFFA25-1C48-4B97-8AC5-A6FEB19D73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5">
                                            <p:graphicEl>
                                              <a:dgm id="{58FFFA25-1C48-4B97-8AC5-A6FEB19D73D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026492D-2DD0-45E8-877E-09587CF586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5">
                                            <p:graphicEl>
                                              <a:dgm id="{E026492D-2DD0-45E8-877E-09587CF5862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770EA7F-49FF-4188-A049-1264A8B546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5">
                                            <p:graphicEl>
                                              <a:dgm id="{F770EA7F-49FF-4188-A049-1264A8B5461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/>
          </a:bodyPr>
          <a:lstStyle/>
          <a:p>
            <a:r>
              <a:rPr lang="fa-IR" sz="4000" dirty="0"/>
              <a:t>استراتژی ایجاد تعادل!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8780"/>
            <a:ext cx="8229600" cy="5544616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fa-IR" sz="3100" b="1" dirty="0" smtClean="0"/>
              <a:t>عمل بر اساس سه استراتژی</a:t>
            </a:r>
          </a:p>
          <a:p>
            <a:pPr algn="just">
              <a:buNone/>
            </a:pPr>
            <a:r>
              <a:rPr lang="fa-IR" dirty="0"/>
              <a:t>1. </a:t>
            </a:r>
            <a:r>
              <a:rPr lang="fa-IR" sz="2700" dirty="0"/>
              <a:t>تبدیل کشورهای پرجمعیت به کشورهای کم </a:t>
            </a:r>
            <a:r>
              <a:rPr lang="fa-IR" sz="2700" dirty="0" smtClean="0"/>
              <a:t>جمعیت</a:t>
            </a:r>
            <a:r>
              <a:rPr lang="en-US" sz="2700" dirty="0" smtClean="0"/>
              <a:t> </a:t>
            </a:r>
            <a:r>
              <a:rPr lang="fa-IR" sz="2700" dirty="0" smtClean="0"/>
              <a:t> و تجزیه آنها</a:t>
            </a:r>
            <a:endParaRPr lang="fa-IR" sz="2700" dirty="0"/>
          </a:p>
          <a:p>
            <a:pPr algn="just">
              <a:buNone/>
            </a:pPr>
            <a:r>
              <a:rPr lang="fa-IR" sz="2700" dirty="0"/>
              <a:t>2. فشار بر سران کشورهای در حال توسعه از جمله کشورهای اسلامی به منظور کاهش میزان رشد طبیعی </a:t>
            </a:r>
            <a:r>
              <a:rPr lang="fa-IR" sz="2700" dirty="0" smtClean="0"/>
              <a:t>در کشورشان </a:t>
            </a:r>
            <a:r>
              <a:rPr lang="fa-IR" sz="2700" dirty="0"/>
              <a:t>به کمک </a:t>
            </a:r>
            <a:r>
              <a:rPr lang="fa-IR" sz="2700" b="1" dirty="0"/>
              <a:t>مدیریت سیاسی </a:t>
            </a:r>
            <a:r>
              <a:rPr lang="fa-IR" sz="2700" dirty="0"/>
              <a:t>در کشورهای اسلامی و بهره گیری از </a:t>
            </a:r>
            <a:r>
              <a:rPr lang="fa-IR" sz="2700" b="1" dirty="0"/>
              <a:t>سازمان بین </a:t>
            </a:r>
            <a:r>
              <a:rPr lang="fa-IR" sz="2700" b="1" dirty="0" smtClean="0"/>
              <a:t>المللی</a:t>
            </a:r>
          </a:p>
          <a:p>
            <a:pPr algn="just">
              <a:buNone/>
            </a:pPr>
            <a:r>
              <a:rPr lang="fa-IR" sz="2700" dirty="0" smtClean="0"/>
              <a:t>3. تغییر ارزش‌های جوامع در حال توسعه به‌ویژه مسلمان</a:t>
            </a:r>
            <a:r>
              <a:rPr lang="fa-IR" sz="2700" b="1" dirty="0" smtClean="0"/>
              <a:t> </a:t>
            </a:r>
          </a:p>
          <a:p>
            <a:pPr marL="285750" indent="-285750" algn="just">
              <a:buFont typeface="Courier New" pitchFamily="49" charset="0"/>
              <a:buChar char="o"/>
            </a:pPr>
            <a:endParaRPr lang="fa-IR" b="1" dirty="0" smtClean="0"/>
          </a:p>
          <a:p>
            <a:pPr marL="285750" indent="-285750" algn="just">
              <a:buFont typeface="Courier New" pitchFamily="49" charset="0"/>
              <a:buChar char="o"/>
            </a:pPr>
            <a:r>
              <a:rPr lang="fa-IR" b="1" dirty="0" smtClean="0"/>
              <a:t>موسسات </a:t>
            </a:r>
            <a:r>
              <a:rPr lang="fa-IR" b="1" dirty="0"/>
              <a:t>هدایت کننده‌ی مدیریت سیاسی در کشورهای </a:t>
            </a:r>
            <a:r>
              <a:rPr lang="fa-IR" b="1" dirty="0" smtClean="0"/>
              <a:t>اسلامی</a:t>
            </a:r>
            <a:endParaRPr lang="fa-IR" b="1" dirty="0"/>
          </a:p>
          <a:p>
            <a:pPr marL="742950" lvl="1" indent="-285750" algn="just">
              <a:buClr>
                <a:schemeClr val="accent3"/>
              </a:buClr>
              <a:buFont typeface="Arial" pitchFamily="34" charset="0"/>
              <a:buChar char="•"/>
            </a:pPr>
            <a:r>
              <a:rPr lang="fa-IR" sz="2600" dirty="0"/>
              <a:t>آژانس رشد و توسعه بین المللی آمریکا</a:t>
            </a:r>
            <a:r>
              <a:rPr lang="en-US" sz="2300" dirty="0"/>
              <a:t>(U.S</a:t>
            </a:r>
            <a:r>
              <a:rPr lang="en-US" sz="2300" dirty="0" smtClean="0"/>
              <a:t>. AID)</a:t>
            </a:r>
            <a:r>
              <a:rPr lang="en-US" sz="2600" dirty="0" smtClean="0"/>
              <a:t> </a:t>
            </a:r>
            <a:r>
              <a:rPr lang="fa-IR" sz="2600" dirty="0" smtClean="0"/>
              <a:t>: </a:t>
            </a:r>
            <a:r>
              <a:rPr lang="fa-IR" sz="2600" dirty="0"/>
              <a:t>هزینه تمامی طرح‌های کاهش جمعیت در کشورهای اسلامی را بر عهده دارد.</a:t>
            </a:r>
          </a:p>
          <a:p>
            <a:pPr marL="742950" lvl="1" indent="-285750" algn="just">
              <a:buClr>
                <a:schemeClr val="accent3"/>
              </a:buClr>
              <a:buFont typeface="Arial" pitchFamily="34" charset="0"/>
              <a:buChar char="•"/>
            </a:pPr>
            <a:r>
              <a:rPr lang="fa-IR" sz="2600" dirty="0"/>
              <a:t>پث </a:t>
            </a:r>
            <a:r>
              <a:rPr lang="fa-IR" sz="2600" dirty="0" smtClean="0"/>
              <a:t>فایندر </a:t>
            </a:r>
            <a:r>
              <a:rPr lang="en-US" sz="2300" dirty="0" smtClean="0"/>
              <a:t>(</a:t>
            </a:r>
            <a:r>
              <a:rPr lang="en-US" sz="2300" dirty="0"/>
              <a:t>Path Finder</a:t>
            </a:r>
            <a:r>
              <a:rPr lang="en-US" sz="2300" dirty="0" smtClean="0"/>
              <a:t>)</a:t>
            </a:r>
            <a:r>
              <a:rPr lang="fa-IR" sz="2600" dirty="0" smtClean="0"/>
              <a:t>: </a:t>
            </a:r>
            <a:r>
              <a:rPr lang="fa-IR" sz="2600" dirty="0"/>
              <a:t>وسائل جلوگیری از بارداری را تولید کرده و در دسترس زنان قرار می‌دهند.</a:t>
            </a:r>
          </a:p>
          <a:p>
            <a:pPr marL="285750" indent="-285750" algn="just">
              <a:buFont typeface="Courier New" pitchFamily="49" charset="0"/>
              <a:buChar char="o"/>
            </a:pPr>
            <a:endParaRPr lang="fa-IR" b="1" dirty="0" smtClean="0"/>
          </a:p>
          <a:p>
            <a:pPr marL="285750" indent="-285750" algn="just">
              <a:buFont typeface="Courier New" pitchFamily="49" charset="0"/>
              <a:buChar char="o"/>
            </a:pPr>
            <a:r>
              <a:rPr lang="fa-IR" b="1" dirty="0" smtClean="0"/>
              <a:t>سازمان‌های </a:t>
            </a:r>
            <a:r>
              <a:rPr lang="fa-IR" b="1" dirty="0"/>
              <a:t>بین‌المللی فعال در زمینه </a:t>
            </a:r>
            <a:r>
              <a:rPr lang="fa-IR" b="1" dirty="0" smtClean="0"/>
              <a:t>سیاست‌های جمعیتی</a:t>
            </a:r>
            <a:endParaRPr lang="fa-IR" b="1" dirty="0"/>
          </a:p>
          <a:p>
            <a:pPr marL="742950" lvl="1" indent="-285750" algn="just">
              <a:buClr>
                <a:schemeClr val="accent3"/>
              </a:buClr>
              <a:buFont typeface="Arial" pitchFamily="34" charset="0"/>
              <a:buChar char="•"/>
            </a:pPr>
            <a:r>
              <a:rPr lang="fa-IR" sz="2600" dirty="0"/>
              <a:t>سازمان بهداشت </a:t>
            </a:r>
            <a:r>
              <a:rPr lang="fa-IR" sz="2600" dirty="0" smtClean="0"/>
              <a:t>جهانی</a:t>
            </a:r>
            <a:r>
              <a:rPr lang="en-US" sz="2600" dirty="0"/>
              <a:t> </a:t>
            </a:r>
            <a:r>
              <a:rPr lang="en-US" sz="2300" dirty="0"/>
              <a:t>(World Health Organization)</a:t>
            </a:r>
            <a:endParaRPr lang="fa-IR" sz="2300" dirty="0"/>
          </a:p>
          <a:p>
            <a:pPr marL="742950" lvl="1" indent="-285750" algn="just">
              <a:buClr>
                <a:schemeClr val="accent3"/>
              </a:buClr>
              <a:buFont typeface="Arial" pitchFamily="34" charset="0"/>
              <a:buChar char="•"/>
            </a:pPr>
            <a:r>
              <a:rPr lang="fa-IR" sz="2600" dirty="0"/>
              <a:t>صندوق جمعیت سازمان ملل </a:t>
            </a:r>
            <a:r>
              <a:rPr lang="fa-IR" sz="2600" dirty="0" smtClean="0"/>
              <a:t>متحد</a:t>
            </a:r>
            <a:r>
              <a:rPr lang="en-US" sz="2300" dirty="0" smtClean="0"/>
              <a:t>(UNFPA)</a:t>
            </a:r>
            <a:endParaRPr lang="fa-IR" sz="2300" dirty="0"/>
          </a:p>
          <a:p>
            <a:pPr marL="742950" lvl="1" indent="-285750" algn="just">
              <a:buClr>
                <a:schemeClr val="accent3"/>
              </a:buClr>
              <a:buFont typeface="Arial" pitchFamily="34" charset="0"/>
              <a:buChar char="•"/>
            </a:pPr>
            <a:r>
              <a:rPr lang="fa-IR" sz="2600" dirty="0"/>
              <a:t>سازمان تغذیه و کشاورزی </a:t>
            </a:r>
            <a:r>
              <a:rPr lang="fa-IR" sz="2600" dirty="0" smtClean="0"/>
              <a:t>بین‌المللی</a:t>
            </a:r>
            <a:r>
              <a:rPr lang="en-US" sz="2300" dirty="0" smtClean="0"/>
              <a:t>(FAO)</a:t>
            </a:r>
            <a:endParaRPr lang="fa-IR" sz="2300" dirty="0"/>
          </a:p>
          <a:p>
            <a:pPr marL="742950" lvl="1" indent="-285750" algn="just">
              <a:buClr>
                <a:schemeClr val="accent3"/>
              </a:buClr>
              <a:buFont typeface="Arial" pitchFamily="34" charset="0"/>
              <a:buChar char="•"/>
            </a:pPr>
            <a:r>
              <a:rPr lang="fa-IR" sz="2600" dirty="0"/>
              <a:t>سازمان فرهنگی </a:t>
            </a:r>
            <a:r>
              <a:rPr lang="fa-IR" sz="2600" dirty="0" smtClean="0"/>
              <a:t>یونسکو</a:t>
            </a:r>
            <a:r>
              <a:rPr lang="en-US" sz="2300" dirty="0" smtClean="0"/>
              <a:t>(UNESCO)</a:t>
            </a:r>
            <a:endParaRPr lang="fa-IR" sz="2300" dirty="0"/>
          </a:p>
          <a:p>
            <a:pPr marL="742950" lvl="1" indent="-285750" algn="just">
              <a:buClr>
                <a:schemeClr val="accent3"/>
              </a:buClr>
              <a:buFont typeface="Arial" pitchFamily="34" charset="0"/>
              <a:buChar char="•"/>
            </a:pPr>
            <a:r>
              <a:rPr lang="fa-IR" sz="2600" dirty="0" smtClean="0"/>
              <a:t>شو</a:t>
            </a:r>
            <a:r>
              <a:rPr lang="fa-IR" sz="2600" dirty="0"/>
              <a:t>ر</a:t>
            </a:r>
            <a:r>
              <a:rPr lang="fa-IR" sz="2600" dirty="0" smtClean="0"/>
              <a:t>ای </a:t>
            </a:r>
            <a:r>
              <a:rPr lang="fa-IR" sz="2600" dirty="0"/>
              <a:t>حمعیتی</a:t>
            </a:r>
            <a:r>
              <a:rPr lang="fa-IR" sz="2300" dirty="0"/>
              <a:t> </a:t>
            </a:r>
            <a:r>
              <a:rPr lang="en-US" sz="2300" dirty="0"/>
              <a:t>(Population-Council)</a:t>
            </a:r>
          </a:p>
          <a:p>
            <a:pPr marL="742950" lvl="1" indent="-285750" algn="just">
              <a:buClr>
                <a:schemeClr val="accent3"/>
              </a:buClr>
              <a:buFont typeface="Arial" pitchFamily="34" charset="0"/>
              <a:buChar char="•"/>
            </a:pPr>
            <a:r>
              <a:rPr lang="fa-IR" sz="2600" dirty="0"/>
              <a:t> </a:t>
            </a:r>
            <a:r>
              <a:rPr lang="fa-IR" sz="2600" dirty="0" smtClean="0"/>
              <a:t>یونیسف</a:t>
            </a:r>
            <a:r>
              <a:rPr lang="en-US" sz="2300" dirty="0" smtClean="0"/>
              <a:t>(</a:t>
            </a:r>
            <a:r>
              <a:rPr lang="en-US" sz="2300" dirty="0" err="1" smtClean="0"/>
              <a:t>Unicef</a:t>
            </a:r>
            <a:r>
              <a:rPr lang="en-US" sz="2300" dirty="0" smtClean="0"/>
              <a:t>)</a:t>
            </a:r>
            <a:endParaRPr lang="fa-IR" sz="2300" dirty="0"/>
          </a:p>
          <a:p>
            <a:pPr marL="742950" lvl="1" indent="-285750" algn="just">
              <a:buClr>
                <a:schemeClr val="accent3"/>
              </a:buClr>
              <a:buFont typeface="Arial" pitchFamily="34" charset="0"/>
              <a:buChar char="•"/>
            </a:pPr>
            <a:r>
              <a:rPr lang="fa-IR" sz="2600" dirty="0"/>
              <a:t>بانک جهانی و صندوق بین‌المللی </a:t>
            </a:r>
            <a:r>
              <a:rPr lang="fa-IR" sz="2600" dirty="0" smtClean="0"/>
              <a:t>پول</a:t>
            </a:r>
            <a:r>
              <a:rPr lang="en-US" sz="2600" dirty="0"/>
              <a:t> </a:t>
            </a:r>
            <a:r>
              <a:rPr lang="en-US" sz="2300" dirty="0" smtClean="0"/>
              <a:t>(International Monetary Fund)</a:t>
            </a:r>
            <a:endParaRPr lang="fa-IR" sz="2300" dirty="0"/>
          </a:p>
          <a:p>
            <a:pPr algn="just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dirty="0" smtClean="0"/>
              <a:t>36</a:t>
            </a:r>
            <a:endParaRPr lang="en-US" dirty="0"/>
          </a:p>
        </p:txBody>
      </p:sp>
      <p:pic>
        <p:nvPicPr>
          <p:cNvPr id="2050" name="Picture 2" descr="C:\Users\Sheida\Desktop\usaid-logo_sv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725144"/>
            <a:ext cx="985292" cy="985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5589240"/>
            <a:ext cx="1455043" cy="69969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 descr="C:\Users\Sheida\Desktop\un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5922" y="4417228"/>
            <a:ext cx="1061311" cy="1027996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Sheida\Desktop\Naturally+Yours+world+health+organization+1.g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479" y="4285062"/>
            <a:ext cx="997444" cy="1016146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Sheida\Desktop\fa-alalam1320068795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5301208"/>
            <a:ext cx="1131532" cy="75435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Sheida\Desktop\population_council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6111011"/>
            <a:ext cx="1569581" cy="270317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Sheida\Downloads\logo-FAO.gi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3210" y="4592538"/>
            <a:ext cx="780678" cy="780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7" descr="C:\Users\Sheida\Desktop\unicefjobs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5363477"/>
            <a:ext cx="986242" cy="729819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9" descr="C:\Users\Sheida\Desktop\imf2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5431978"/>
            <a:ext cx="888448" cy="877342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996952"/>
            <a:ext cx="4295895" cy="3275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476943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dirty="0" smtClean="0"/>
              <a:t>26</a:t>
            </a:r>
          </a:p>
        </p:txBody>
      </p:sp>
      <p:pic>
        <p:nvPicPr>
          <p:cNvPr id="33" name="图片 7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9871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025296" y="4003051"/>
            <a:ext cx="966788" cy="66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6454" l="312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-27384"/>
            <a:ext cx="9180512" cy="133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5"/>
          <p:cNvSpPr txBox="1">
            <a:spLocks/>
          </p:cNvSpPr>
          <p:nvPr/>
        </p:nvSpPr>
        <p:spPr>
          <a:xfrm>
            <a:off x="107504" y="1196752"/>
            <a:ext cx="7851648" cy="1828800"/>
          </a:xfrm>
          <a:prstGeom prst="rect">
            <a:avLst/>
          </a:prstGeom>
        </p:spPr>
        <p:txBody>
          <a:bodyPr vert="horz" lIns="0" rIns="0" bIns="0" anchor="b"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rtl="1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B Titr" pitchFamily="2" charset="-78"/>
              </a:defRPr>
            </a:lvl1pPr>
          </a:lstStyle>
          <a:p>
            <a:pPr algn="r"/>
            <a:r>
              <a:rPr lang="fa-IR" dirty="0" smtClean="0"/>
              <a:t>عملیات نظامی بدون اسلحه</a:t>
            </a:r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33400" y="3356992"/>
            <a:ext cx="7854696" cy="216024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r" rtl="1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r" rtl="1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r" rtl="1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r" rtl="1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r" rtl="1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r" rtl="1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r" rtl="1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r" rtl="1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r" rtl="1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93192" lvl="1" indent="0">
              <a:lnSpc>
                <a:spcPct val="120000"/>
              </a:lnSpc>
              <a:buNone/>
            </a:pPr>
            <a:r>
              <a:rPr lang="fa-IR" sz="3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B Titr" pitchFamily="2" charset="-78"/>
              </a:rPr>
              <a:t>تناقض فعالیت‌های غرب</a:t>
            </a:r>
          </a:p>
          <a:p>
            <a:pPr marL="393192" lvl="1" indent="0">
              <a:lnSpc>
                <a:spcPct val="120000"/>
              </a:lnSpc>
              <a:buNone/>
            </a:pPr>
            <a:r>
              <a:rPr lang="fa-IR" sz="3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B Titr" pitchFamily="2" charset="-78"/>
              </a:rPr>
              <a:t>تأثیرات اجرای برنامه تنظیم خانواده در ایران</a:t>
            </a:r>
            <a:endParaRPr lang="en-US" sz="30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cs typeface="B Titr" pitchFamily="2" charset="-78"/>
            </a:endParaRPr>
          </a:p>
          <a:p>
            <a:pPr marL="0" indent="0">
              <a:lnSpc>
                <a:spcPct val="120000"/>
              </a:lnSpc>
              <a:buNone/>
            </a:pPr>
            <a:endParaRPr lang="en-US" sz="3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cs typeface="B Tit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4510157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43000"/>
          </a:xfrm>
        </p:spPr>
        <p:txBody>
          <a:bodyPr>
            <a:noAutofit/>
          </a:bodyPr>
          <a:lstStyle/>
          <a:p>
            <a:r>
              <a:rPr lang="fa-IR" sz="4000" dirty="0"/>
              <a:t>تغییر ارزش‌ها</a:t>
            </a:r>
            <a:endParaRPr lang="en-US" sz="4000" dirty="0"/>
          </a:p>
        </p:txBody>
      </p:sp>
      <p:sp>
        <p:nvSpPr>
          <p:cNvPr id="5" name="Rounded Rectangle 4"/>
          <p:cNvSpPr/>
          <p:nvPr/>
        </p:nvSpPr>
        <p:spPr>
          <a:xfrm>
            <a:off x="6203776" y="3149261"/>
            <a:ext cx="1752600" cy="5677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2000" b="1" dirty="0" smtClean="0">
                <a:cs typeface="B Nazanin" pitchFamily="2" charset="-78"/>
              </a:rPr>
              <a:t>راه بهداشتی</a:t>
            </a:r>
            <a:endParaRPr lang="en-US" sz="2000" b="1" dirty="0">
              <a:cs typeface="B Nazanin" pitchFamily="2" charset="-78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6203776" y="4085365"/>
            <a:ext cx="1752600" cy="5677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2000" b="1" dirty="0" smtClean="0">
                <a:cs typeface="B Nazanin" pitchFamily="2" charset="-78"/>
              </a:rPr>
              <a:t>راه دینی</a:t>
            </a:r>
            <a:endParaRPr lang="en-US" sz="2000" b="1" dirty="0">
              <a:cs typeface="B Nazanin" pitchFamily="2" charset="-78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6228184" y="4974245"/>
            <a:ext cx="1752600" cy="68700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2000" b="1" dirty="0">
                <a:cs typeface="B Nazanin" pitchFamily="2" charset="-78"/>
              </a:rPr>
              <a:t>راه آزادی و استقلال </a:t>
            </a:r>
            <a:r>
              <a:rPr lang="fa-IR" sz="2000" b="1" dirty="0" smtClean="0">
                <a:cs typeface="B Nazanin" pitchFamily="2" charset="-78"/>
              </a:rPr>
              <a:t>زن</a:t>
            </a:r>
            <a:endParaRPr lang="fa-IR" sz="2000" b="1" dirty="0">
              <a:cs typeface="B Nazanin" pitchFamily="2" charset="-78"/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6203776" y="5900796"/>
            <a:ext cx="1752600" cy="6245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2000" b="1" dirty="0">
                <a:cs typeface="B Nazanin" pitchFamily="2" charset="-78"/>
              </a:rPr>
              <a:t>تاکید </a:t>
            </a:r>
            <a:r>
              <a:rPr lang="fa-IR" sz="2000" b="1" dirty="0" smtClean="0">
                <a:cs typeface="B Nazanin" pitchFamily="2" charset="-78"/>
              </a:rPr>
              <a:t>برکیفیت</a:t>
            </a:r>
            <a:endParaRPr lang="fa-IR" sz="2000" b="1" dirty="0">
              <a:cs typeface="B Nazanin" pitchFamily="2" charset="-78"/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6203776" y="2300396"/>
            <a:ext cx="1752600" cy="6245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2200" b="1" dirty="0" smtClean="0">
                <a:cs typeface="B Nazanin" pitchFamily="2" charset="-78"/>
              </a:rPr>
              <a:t>راه اقتصادی</a:t>
            </a:r>
            <a:endParaRPr lang="en-US" sz="2200" b="1" dirty="0">
              <a:cs typeface="B Nazanin" pitchFamily="2" charset="-78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2889276" y="1700808"/>
            <a:ext cx="2834852" cy="881653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>
                <a:cs typeface="B Nazanin" pitchFamily="2" charset="-78"/>
              </a:rPr>
              <a:t>توسعه فرهنگ مصرف‌گرایی و </a:t>
            </a:r>
            <a:endParaRPr lang="fa-IR" dirty="0" smtClean="0">
              <a:cs typeface="B Nazanin" pitchFamily="2" charset="-78"/>
            </a:endParaRPr>
          </a:p>
          <a:p>
            <a:pPr algn="ctr"/>
            <a:r>
              <a:rPr lang="fa-IR" dirty="0" smtClean="0">
                <a:cs typeface="B Nazanin" pitchFamily="2" charset="-78"/>
              </a:rPr>
              <a:t>احساس </a:t>
            </a:r>
            <a:r>
              <a:rPr lang="fa-IR" dirty="0">
                <a:cs typeface="B Nazanin" pitchFamily="2" charset="-78"/>
              </a:rPr>
              <a:t>عدم رضایت</a:t>
            </a:r>
            <a:endParaRPr lang="en-US" dirty="0"/>
          </a:p>
        </p:txBody>
      </p:sp>
      <p:sp>
        <p:nvSpPr>
          <p:cNvPr id="27" name="Rounded Rectangle 26"/>
          <p:cNvSpPr/>
          <p:nvPr/>
        </p:nvSpPr>
        <p:spPr>
          <a:xfrm>
            <a:off x="281894" y="1683251"/>
            <a:ext cx="2129866" cy="881653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>
                <a:cs typeface="B Nazanin" pitchFamily="2" charset="-78"/>
              </a:rPr>
              <a:t>فشار اقتصادی بر خانواده‌ها</a:t>
            </a:r>
            <a:endParaRPr lang="en-US" dirty="0"/>
          </a:p>
        </p:txBody>
      </p:sp>
      <p:sp>
        <p:nvSpPr>
          <p:cNvPr id="29" name="Rounded Rectangle 28"/>
          <p:cNvSpPr/>
          <p:nvPr/>
        </p:nvSpPr>
        <p:spPr>
          <a:xfrm>
            <a:off x="3241317" y="5661248"/>
            <a:ext cx="2342853" cy="881653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algn="ctr"/>
            <a:r>
              <a:rPr lang="fa-IR" dirty="0">
                <a:cs typeface="B Nazanin" pitchFamily="2" charset="-78"/>
              </a:rPr>
              <a:t>تغيير سبک زندگی </a:t>
            </a:r>
            <a:r>
              <a:rPr lang="fa-IR" dirty="0" smtClean="0">
                <a:cs typeface="B Nazanin" pitchFamily="2" charset="-78"/>
              </a:rPr>
              <a:t>مطابق</a:t>
            </a:r>
          </a:p>
          <a:p>
            <a:pPr marL="0" lvl="1" algn="ctr"/>
            <a:r>
              <a:rPr lang="fa-IR" dirty="0" smtClean="0">
                <a:cs typeface="B Nazanin" pitchFamily="2" charset="-78"/>
              </a:rPr>
              <a:t> </a:t>
            </a:r>
            <a:r>
              <a:rPr lang="fa-IR" dirty="0">
                <a:cs typeface="B Nazanin" pitchFamily="2" charset="-78"/>
              </a:rPr>
              <a:t>مدل </a:t>
            </a:r>
            <a:r>
              <a:rPr lang="fa-IR" dirty="0" smtClean="0">
                <a:cs typeface="B Nazanin" pitchFamily="2" charset="-78"/>
              </a:rPr>
              <a:t>زندگی </a:t>
            </a:r>
            <a:r>
              <a:rPr lang="fa-IR" dirty="0">
                <a:cs typeface="B Nazanin" pitchFamily="2" charset="-78"/>
              </a:rPr>
              <a:t>غربی</a:t>
            </a:r>
            <a:endParaRPr lang="en-US" dirty="0"/>
          </a:p>
        </p:txBody>
      </p:sp>
      <p:sp>
        <p:nvSpPr>
          <p:cNvPr id="30" name="Rounded Rectangle 29"/>
          <p:cNvSpPr/>
          <p:nvPr/>
        </p:nvSpPr>
        <p:spPr>
          <a:xfrm>
            <a:off x="3275856" y="3888973"/>
            <a:ext cx="2577138" cy="969818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fa-IR" dirty="0">
                <a:cs typeface="B Nazanin" pitchFamily="2" charset="-78"/>
              </a:rPr>
              <a:t>استفاده ابزاری از دين به عنوان مهم‌ترين عامل تأثيرگذار و موفق </a:t>
            </a:r>
            <a:r>
              <a:rPr lang="fa-IR" dirty="0" smtClean="0">
                <a:cs typeface="B Nazanin" pitchFamily="2" charset="-78"/>
              </a:rPr>
              <a:t>در اجرای سياست‌های کنترلی</a:t>
            </a:r>
            <a:endParaRPr lang="en-US" dirty="0"/>
          </a:p>
        </p:txBody>
      </p:sp>
      <p:sp>
        <p:nvSpPr>
          <p:cNvPr id="31" name="Rounded Rectangle 30"/>
          <p:cNvSpPr/>
          <p:nvPr/>
        </p:nvSpPr>
        <p:spPr>
          <a:xfrm>
            <a:off x="3241317" y="4154794"/>
            <a:ext cx="2342853" cy="881653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algn="ctr"/>
            <a:r>
              <a:rPr lang="fa-IR" dirty="0">
                <a:cs typeface="B Nazanin" pitchFamily="2" charset="-78"/>
              </a:rPr>
              <a:t>تاکيد بر اهميت منافع </a:t>
            </a:r>
            <a:r>
              <a:rPr lang="fa-IR" dirty="0" smtClean="0">
                <a:cs typeface="B Nazanin" pitchFamily="2" charset="-78"/>
              </a:rPr>
              <a:t>فردی</a:t>
            </a:r>
            <a:endParaRPr lang="en-US" dirty="0"/>
          </a:p>
        </p:txBody>
      </p:sp>
      <p:sp>
        <p:nvSpPr>
          <p:cNvPr id="32" name="Rounded Rectangle 31"/>
          <p:cNvSpPr/>
          <p:nvPr/>
        </p:nvSpPr>
        <p:spPr>
          <a:xfrm>
            <a:off x="251520" y="4068293"/>
            <a:ext cx="2342853" cy="728859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algn="ctr"/>
            <a:endParaRPr lang="fa-IR" dirty="0" smtClean="0">
              <a:cs typeface="B Nazanin" pitchFamily="2" charset="-78"/>
            </a:endParaRPr>
          </a:p>
          <a:p>
            <a:pPr marL="0" lvl="1" algn="ctr"/>
            <a:r>
              <a:rPr lang="fa-IR" dirty="0" smtClean="0">
                <a:cs typeface="B Nazanin" pitchFamily="2" charset="-78"/>
              </a:rPr>
              <a:t>عدم مغایرت سياست‌های کنترلی با </a:t>
            </a:r>
            <a:r>
              <a:rPr lang="fa-IR" dirty="0">
                <a:cs typeface="B Nazanin" pitchFamily="2" charset="-78"/>
              </a:rPr>
              <a:t>ارزش‌های </a:t>
            </a:r>
            <a:r>
              <a:rPr lang="fa-IR" dirty="0" smtClean="0">
                <a:cs typeface="B Nazanin" pitchFamily="2" charset="-78"/>
              </a:rPr>
              <a:t>دينی</a:t>
            </a:r>
            <a:endParaRPr lang="fa-IR" dirty="0"/>
          </a:p>
          <a:p>
            <a:pPr algn="ctr"/>
            <a:endParaRPr lang="en-US" dirty="0"/>
          </a:p>
        </p:txBody>
      </p:sp>
      <p:sp>
        <p:nvSpPr>
          <p:cNvPr id="33" name="Rounded Rectangle 32"/>
          <p:cNvSpPr/>
          <p:nvPr/>
        </p:nvSpPr>
        <p:spPr>
          <a:xfrm>
            <a:off x="2889276" y="2780928"/>
            <a:ext cx="2834852" cy="969818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>
                <a:cs typeface="B Nazanin" pitchFamily="2" charset="-78"/>
              </a:rPr>
              <a:t>تاکيد بر ضرورت کاهش جمعيت برای رسيدن به رشد اجتماعی و اقتصادی </a:t>
            </a:r>
            <a:endParaRPr lang="en-US" dirty="0"/>
          </a:p>
        </p:txBody>
      </p:sp>
      <p:cxnSp>
        <p:nvCxnSpPr>
          <p:cNvPr id="8" name="Straight Arrow Connector 7"/>
          <p:cNvCxnSpPr>
            <a:stCxn id="26" idx="1"/>
          </p:cNvCxnSpPr>
          <p:nvPr/>
        </p:nvCxnSpPr>
        <p:spPr>
          <a:xfrm flipH="1" flipV="1">
            <a:off x="5724128" y="2141635"/>
            <a:ext cx="479648" cy="47103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5724128" y="2697736"/>
            <a:ext cx="504056" cy="5792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Notched Right Arrow 33"/>
          <p:cNvSpPr/>
          <p:nvPr/>
        </p:nvSpPr>
        <p:spPr>
          <a:xfrm rot="10800000">
            <a:off x="2465103" y="1995212"/>
            <a:ext cx="378705" cy="305184"/>
          </a:xfrm>
          <a:prstGeom prst="notch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5635047" y="3433146"/>
            <a:ext cx="593138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5835166" y="4369251"/>
            <a:ext cx="393018" cy="1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Notched Right Arrow 24"/>
          <p:cNvSpPr/>
          <p:nvPr/>
        </p:nvSpPr>
        <p:spPr>
          <a:xfrm rot="10800000">
            <a:off x="2771801" y="4290437"/>
            <a:ext cx="378705" cy="305184"/>
          </a:xfrm>
          <a:prstGeom prst="notch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/>
          <p:cNvCxnSpPr>
            <a:stCxn id="18" idx="1"/>
            <a:endCxn id="31" idx="3"/>
          </p:cNvCxnSpPr>
          <p:nvPr/>
        </p:nvCxnSpPr>
        <p:spPr>
          <a:xfrm flipH="1" flipV="1">
            <a:off x="5584170" y="4595621"/>
            <a:ext cx="644014" cy="72212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18" idx="1"/>
          </p:cNvCxnSpPr>
          <p:nvPr/>
        </p:nvCxnSpPr>
        <p:spPr>
          <a:xfrm flipH="1">
            <a:off x="5600697" y="5317747"/>
            <a:ext cx="597607" cy="7123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3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894" y="5174749"/>
            <a:ext cx="1728788" cy="1342692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05" t="7956" r="3603" b="6950"/>
          <a:stretch/>
        </p:blipFill>
        <p:spPr>
          <a:xfrm>
            <a:off x="251520" y="5036006"/>
            <a:ext cx="1348653" cy="1310185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37" name="Picture 3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72" t="10929" r="26162" b="8304"/>
          <a:stretch/>
        </p:blipFill>
        <p:spPr>
          <a:xfrm>
            <a:off x="251520" y="5031322"/>
            <a:ext cx="1163783" cy="1710046"/>
          </a:xfrm>
          <a:prstGeom prst="rect">
            <a:avLst/>
          </a:prstGeom>
        </p:spPr>
      </p:pic>
      <p:sp>
        <p:nvSpPr>
          <p:cNvPr id="28" name="Rounded Rectangle 27"/>
          <p:cNvSpPr/>
          <p:nvPr/>
        </p:nvSpPr>
        <p:spPr>
          <a:xfrm>
            <a:off x="2771800" y="2897018"/>
            <a:ext cx="2834852" cy="881653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>
                <a:cs typeface="B Nazanin" pitchFamily="2" charset="-78"/>
              </a:rPr>
              <a:t>استفاده ابزاری از بهداشت </a:t>
            </a:r>
            <a:endParaRPr lang="en-US" dirty="0" smtClean="0">
              <a:cs typeface="B Nazanin" pitchFamily="2" charset="-78"/>
            </a:endParaRPr>
          </a:p>
          <a:p>
            <a:pPr algn="ctr"/>
            <a:r>
              <a:rPr lang="fa-IR" dirty="0" smtClean="0">
                <a:cs typeface="B Nazanin" pitchFamily="2" charset="-78"/>
              </a:rPr>
              <a:t>و </a:t>
            </a:r>
            <a:r>
              <a:rPr lang="fa-IR" dirty="0">
                <a:cs typeface="B Nazanin" pitchFamily="2" charset="-78"/>
              </a:rPr>
              <a:t>سلامت مادر و فرزند</a:t>
            </a:r>
            <a:endParaRPr lang="en-US" dirty="0"/>
          </a:p>
        </p:txBody>
      </p:sp>
      <p:sp>
        <p:nvSpPr>
          <p:cNvPr id="38" name="Rounded Rectangle 37"/>
          <p:cNvSpPr/>
          <p:nvPr/>
        </p:nvSpPr>
        <p:spPr>
          <a:xfrm>
            <a:off x="2483768" y="5741640"/>
            <a:ext cx="3118337" cy="881653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r" rtl="1"/>
            <a:r>
              <a:rPr lang="fa-IR" dirty="0">
                <a:cs typeface="B Nazanin" pitchFamily="2" charset="-78"/>
              </a:rPr>
              <a:t>تاکید بر کم بودن فرزندان برای برخورداری از زندگی با کیفیت</a:t>
            </a:r>
            <a:endParaRPr lang="en-US" dirty="0">
              <a:cs typeface="B Nazanin" pitchFamily="2" charset="-78"/>
            </a:endParaRPr>
          </a:p>
        </p:txBody>
      </p:sp>
      <p:cxnSp>
        <p:nvCxnSpPr>
          <p:cNvPr id="39" name="Straight Arrow Connector 38"/>
          <p:cNvCxnSpPr/>
          <p:nvPr/>
        </p:nvCxnSpPr>
        <p:spPr>
          <a:xfrm flipH="1">
            <a:off x="5635047" y="6237312"/>
            <a:ext cx="593137" cy="110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Users\Sheida\Desktop\qol_logo_vert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96395" l="0" r="100000">
                        <a14:foregroundMark x1="12469" y1="18495" x2="12469" y2="18495"/>
                        <a14:foregroundMark x1="28928" y1="16928" x2="28928" y2="16928"/>
                        <a14:foregroundMark x1="57606" y1="8307" x2="57606" y2="8307"/>
                        <a14:foregroundMark x1="76559" y1="14890" x2="76559" y2="14890"/>
                        <a14:foregroundMark x1="84539" y1="30878" x2="84539" y2="30878"/>
                        <a14:foregroundMark x1="51870" y1="42320" x2="51870" y2="42320"/>
                        <a14:foregroundMark x1="55112" y1="80408" x2="55112" y2="80408"/>
                        <a14:foregroundMark x1="55112" y1="80408" x2="55112" y2="80408"/>
                        <a14:foregroundMark x1="55112" y1="75235" x2="55112" y2="75235"/>
                        <a14:foregroundMark x1="66584" y1="73197" x2="66584" y2="73197"/>
                        <a14:foregroundMark x1="85536" y1="77743" x2="85536" y2="77743"/>
                        <a14:foregroundMark x1="33167" y1="70533" x2="33167" y2="70533"/>
                        <a14:foregroundMark x1="25686" y1="53135" x2="25686" y2="53135"/>
                        <a14:foregroundMark x1="29676" y1="56113" x2="29676" y2="56113"/>
                        <a14:foregroundMark x1="45387" y1="56113" x2="45387" y2="56113"/>
                        <a14:foregroundMark x1="59352" y1="55172" x2="59352" y2="55172"/>
                        <a14:foregroundMark x1="67332" y1="54075" x2="67332" y2="54075"/>
                        <a14:foregroundMark x1="67332" y1="48903" x2="67332" y2="48903"/>
                        <a14:foregroundMark x1="71571" y1="55172" x2="71571" y2="55172"/>
                        <a14:foregroundMark x1="81297" y1="56113" x2="81297" y2="56113"/>
                        <a14:foregroundMark x1="49377" y1="69122" x2="49377" y2="69122"/>
                        <a14:foregroundMark x1="60100" y1="65517" x2="60100" y2="6551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611" y="1717229"/>
            <a:ext cx="1667181" cy="264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</p:spPr>
        <p:txBody>
          <a:bodyPr/>
          <a:lstStyle/>
          <a:p>
            <a:r>
              <a:rPr lang="fa-IR" dirty="0" smtClean="0"/>
              <a:t>37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77208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4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1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8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2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7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7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7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7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7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7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7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4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7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7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0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7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400"/>
                            </p:stCondLst>
                            <p:childTnLst>
                              <p:par>
                                <p:cTn id="8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7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100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7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800"/>
                            </p:stCondLst>
                            <p:childTnLst>
                              <p:par>
                                <p:cTn id="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7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3500"/>
                            </p:stCondLst>
                            <p:childTnLst>
                              <p:par>
                                <p:cTn id="10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7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7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" dur="7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7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7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7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700"/>
                            </p:stCondLst>
                            <p:childTnLst>
                              <p:par>
                                <p:cTn id="1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7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400"/>
                            </p:stCondLst>
                            <p:childTnLst>
                              <p:par>
                                <p:cTn id="1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7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2100"/>
                            </p:stCondLst>
                            <p:childTnLst>
                              <p:par>
                                <p:cTn id="1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7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2800"/>
                            </p:stCondLst>
                            <p:childTnLst>
                              <p:par>
                                <p:cTn id="1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7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" dur="7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" dur="7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" dur="7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" dur="7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" dur="7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7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700"/>
                            </p:stCondLst>
                            <p:childTnLst>
                              <p:par>
                                <p:cTn id="16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7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1400"/>
                            </p:stCondLst>
                            <p:childTnLst>
                              <p:par>
                                <p:cTn id="1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7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" dur="7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" dur="7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7" grpId="0" animBg="1"/>
      <p:bldP spid="18" grpId="0" animBg="1"/>
      <p:bldP spid="20" grpId="0" animBg="1"/>
      <p:bldP spid="26" grpId="0" animBg="1"/>
      <p:bldP spid="6" grpId="0" animBg="1"/>
      <p:bldP spid="6" grpId="1" animBg="1"/>
      <p:bldP spid="27" grpId="0" animBg="1"/>
      <p:bldP spid="27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  <p:bldP spid="34" grpId="0" animBg="1"/>
      <p:bldP spid="34" grpId="1" animBg="1"/>
      <p:bldP spid="25" grpId="0" animBg="1"/>
      <p:bldP spid="25" grpId="1" animBg="1"/>
      <p:bldP spid="28" grpId="0" animBg="1"/>
      <p:bldP spid="28" grpId="1" animBg="1"/>
      <p:bldP spid="38" grpId="0" animBg="1"/>
      <p:bldP spid="38" grpId="1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Texturiz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348882"/>
            <a:ext cx="4680520" cy="2448270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rmAutofit/>
          </a:bodyPr>
          <a:lstStyle/>
          <a:p>
            <a:r>
              <a:rPr lang="fa-IR" sz="4000" dirty="0"/>
              <a:t>ایران الگوی </a:t>
            </a:r>
            <a:r>
              <a:rPr lang="fa-IR" sz="4000" dirty="0" smtClean="0"/>
              <a:t>نمونه !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856" y="1772816"/>
            <a:ext cx="8229600" cy="4389120"/>
          </a:xfrm>
        </p:spPr>
        <p:txBody>
          <a:bodyPr>
            <a:noAutofit/>
          </a:bodyPr>
          <a:lstStyle/>
          <a:p>
            <a:pPr algn="justLow"/>
            <a:r>
              <a:rPr lang="fa-IR" dirty="0"/>
              <a:t>اجرای موفق برنامه‌های کنترل جمعیتی در </a:t>
            </a:r>
            <a:r>
              <a:rPr lang="fa-IR" dirty="0" smtClean="0"/>
              <a:t>ایران</a:t>
            </a:r>
          </a:p>
          <a:p>
            <a:pPr algn="justLow"/>
            <a:endParaRPr lang="fa-IR" dirty="0" smtClean="0"/>
          </a:p>
          <a:p>
            <a:pPr algn="justLow"/>
            <a:r>
              <a:rPr lang="fa-IR" dirty="0" smtClean="0"/>
              <a:t>قرار </a:t>
            </a:r>
            <a:r>
              <a:rPr lang="fa-IR" dirty="0"/>
              <a:t>گرفتن ایران در بالاترین رده میان 75 کشور در حال توسعه، در زمینه کنترل جمعیت در </a:t>
            </a:r>
            <a:r>
              <a:rPr lang="fa-IR" dirty="0" smtClean="0"/>
              <a:t>سال1371 </a:t>
            </a:r>
            <a:endParaRPr lang="fa-IR" dirty="0"/>
          </a:p>
          <a:p>
            <a:pPr algn="justLow"/>
            <a:endParaRPr lang="fa-IR" dirty="0" smtClean="0"/>
          </a:p>
          <a:p>
            <a:pPr algn="justLow"/>
            <a:r>
              <a:rPr lang="fa-IR" dirty="0" smtClean="0"/>
              <a:t>درخواست رئیس </a:t>
            </a:r>
            <a:r>
              <a:rPr lang="fa-IR" dirty="0"/>
              <a:t>فدراسیون بین الملل خانواده در </a:t>
            </a:r>
            <a:r>
              <a:rPr lang="fa-IR" dirty="0" smtClean="0"/>
              <a:t>سال1373 </a:t>
            </a:r>
            <a:r>
              <a:rPr lang="fa-IR" dirty="0"/>
              <a:t>از </a:t>
            </a:r>
            <a:r>
              <a:rPr lang="fa-IR" dirty="0" smtClean="0"/>
              <a:t>کشورهای‌اسلامی برای پیروی </a:t>
            </a:r>
            <a:r>
              <a:rPr lang="fa-IR" dirty="0"/>
              <a:t>از الگوی کنترل جمعیت در </a:t>
            </a:r>
            <a:r>
              <a:rPr lang="fa-IR" dirty="0" smtClean="0"/>
              <a:t>ایران</a:t>
            </a:r>
          </a:p>
          <a:p>
            <a:pPr algn="justLow"/>
            <a:endParaRPr lang="fa-IR" dirty="0" smtClean="0"/>
          </a:p>
          <a:p>
            <a:pPr algn="justLow"/>
            <a:r>
              <a:rPr lang="fa-IR" dirty="0" smtClean="0"/>
              <a:t>اعطای </a:t>
            </a:r>
            <a:r>
              <a:rPr lang="ar-SA" dirty="0"/>
              <a:t>جایزه سال جمعیت‌شناسی </a:t>
            </a:r>
            <a:r>
              <a:rPr lang="ar-SA" dirty="0" smtClean="0"/>
              <a:t>سازمان</a:t>
            </a:r>
            <a:r>
              <a:rPr lang="fa-IR" dirty="0" smtClean="0"/>
              <a:t>‌</a:t>
            </a:r>
            <a:r>
              <a:rPr lang="ar-SA" dirty="0" smtClean="0"/>
              <a:t>ملل‌متحد</a:t>
            </a:r>
            <a:r>
              <a:rPr lang="fa-IR" dirty="0" smtClean="0"/>
              <a:t> </a:t>
            </a:r>
            <a:r>
              <a:rPr lang="fa-IR" dirty="0"/>
              <a:t>در </a:t>
            </a:r>
            <a:r>
              <a:rPr lang="fa-IR" dirty="0" smtClean="0"/>
              <a:t>سال‌1390</a:t>
            </a:r>
          </a:p>
          <a:p>
            <a:pPr marL="0" indent="0" algn="justLow">
              <a:buNone/>
            </a:pPr>
            <a:r>
              <a:rPr lang="fa-IR" dirty="0" smtClean="0"/>
              <a:t>   به استاد ایرانی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dirty="0" smtClean="0"/>
              <a:t>38</a:t>
            </a:r>
            <a:endParaRPr lang="en-US" dirty="0"/>
          </a:p>
        </p:txBody>
      </p:sp>
      <p:pic>
        <p:nvPicPr>
          <p:cNvPr id="1026" name="Picture 2" descr="C:\Users\Sheida\Desktop\n00002843-b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866" b="100000" l="9957" r="8989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4" y="4629104"/>
            <a:ext cx="2112264" cy="2112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8156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Autofit/>
          </a:bodyPr>
          <a:lstStyle/>
          <a:p>
            <a:r>
              <a:rPr lang="fa-IR" sz="4000" b="1" dirty="0" smtClean="0"/>
              <a:t>تأثیرات </a:t>
            </a:r>
            <a:r>
              <a:rPr lang="fa-IR" sz="4000" b="1" dirty="0"/>
              <a:t>اجرای برنامه </a:t>
            </a:r>
            <a:r>
              <a:rPr lang="fa-IR" sz="4000" b="1" dirty="0" smtClean="0"/>
              <a:t>تنظیم </a:t>
            </a:r>
            <a:r>
              <a:rPr lang="fa-IR" sz="4000" b="1" dirty="0"/>
              <a:t>خانواده در </a:t>
            </a:r>
            <a:r>
              <a:rPr lang="fa-IR" sz="4000" b="1" dirty="0" smtClean="0"/>
              <a:t>ایران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687" y="1268760"/>
            <a:ext cx="8229600" cy="4767808"/>
          </a:xfrm>
        </p:spPr>
        <p:txBody>
          <a:bodyPr>
            <a:noAutofit/>
          </a:bodyPr>
          <a:lstStyle/>
          <a:p>
            <a:pPr marL="0" indent="0" algn="r" rtl="1">
              <a:lnSpc>
                <a:spcPct val="150000"/>
              </a:lnSpc>
              <a:buNone/>
            </a:pPr>
            <a:r>
              <a:rPr lang="en-US" sz="2100" b="1" dirty="0" smtClean="0">
                <a:solidFill>
                  <a:srgbClr val="FF0000"/>
                </a:solidFill>
                <a:cs typeface="B Titr" pitchFamily="2" charset="-78"/>
              </a:rPr>
              <a:t> </a:t>
            </a:r>
            <a:endParaRPr lang="fa-IR" sz="2100" b="1" dirty="0">
              <a:solidFill>
                <a:srgbClr val="FF0000"/>
              </a:solidFill>
              <a:cs typeface="B Titr" pitchFamily="2" charset="-78"/>
            </a:endParaRPr>
          </a:p>
          <a:p>
            <a:pPr marL="0" indent="0" algn="r" rtl="1">
              <a:buNone/>
            </a:pPr>
            <a:r>
              <a:rPr lang="fa-IR" sz="2000" dirty="0" smtClean="0">
                <a:cs typeface="+mj-cs"/>
              </a:rPr>
              <a:t>1-آسیب‌های </a:t>
            </a:r>
            <a:r>
              <a:rPr lang="fa-IR" sz="2000" dirty="0">
                <a:cs typeface="+mj-cs"/>
              </a:rPr>
              <a:t>اخلاقی و </a:t>
            </a:r>
            <a:r>
              <a:rPr lang="fa-IR" sz="2000" dirty="0" smtClean="0">
                <a:cs typeface="+mj-cs"/>
              </a:rPr>
              <a:t>تربیتی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a-IR" sz="1900" dirty="0" smtClean="0">
                <a:cs typeface="+mj-cs"/>
              </a:rPr>
              <a:t>تاثیر سوء تک فرزندی و رفاه بر رفتار والدین و کودکان</a:t>
            </a:r>
          </a:p>
          <a:p>
            <a:pPr marL="0" indent="0">
              <a:buNone/>
            </a:pPr>
            <a:r>
              <a:rPr lang="fa-IR" sz="2000" dirty="0">
                <a:cs typeface="+mj-cs"/>
              </a:rPr>
              <a:t>2- بحران ساختاري </a:t>
            </a:r>
            <a:r>
              <a:rPr lang="fa-IR" sz="2000" dirty="0" smtClean="0">
                <a:cs typeface="+mj-cs"/>
              </a:rPr>
              <a:t>خانواده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a-IR" sz="1900" dirty="0" smtClean="0">
                <a:cs typeface="+mj-cs"/>
              </a:rPr>
              <a:t> </a:t>
            </a:r>
            <a:r>
              <a:rPr lang="fa-IR" sz="1900" dirty="0" smtClean="0"/>
              <a:t>تغییر </a:t>
            </a:r>
            <a:r>
              <a:rPr lang="fa-IR" sz="1900" dirty="0"/>
              <a:t>شکل سنتی تشکیل </a:t>
            </a:r>
            <a:r>
              <a:rPr lang="fa-IR" sz="1900" dirty="0" smtClean="0"/>
              <a:t>خانواده؛</a:t>
            </a:r>
          </a:p>
          <a:p>
            <a:pPr marL="0" indent="0">
              <a:buNone/>
            </a:pPr>
            <a:r>
              <a:rPr lang="fa-IR" sz="1900" dirty="0" smtClean="0"/>
              <a:t>       به </a:t>
            </a:r>
            <a:r>
              <a:rPr lang="fa-IR" sz="1900" dirty="0"/>
              <a:t>دلیل حضور بیشتر زنان در آموزش و اشتغال و شیوع ارزش‌های اجتماعی </a:t>
            </a:r>
            <a:r>
              <a:rPr lang="fa-IR" sz="1900" dirty="0" smtClean="0"/>
              <a:t>غرب </a:t>
            </a:r>
            <a:r>
              <a:rPr lang="fa-IR" sz="1900" dirty="0"/>
              <a:t>در </a:t>
            </a:r>
            <a:r>
              <a:rPr lang="fa-IR" sz="1900" dirty="0" smtClean="0"/>
              <a:t>جامعه</a:t>
            </a:r>
            <a:r>
              <a:rPr lang="fa-IR" sz="1900" b="1" dirty="0"/>
              <a:t> </a:t>
            </a:r>
            <a:endParaRPr lang="en-US" sz="1900" dirty="0"/>
          </a:p>
          <a:p>
            <a:pPr marL="0" indent="0">
              <a:buNone/>
            </a:pPr>
            <a:r>
              <a:rPr lang="fa-IR" sz="2000" dirty="0" smtClean="0">
                <a:cs typeface="+mj-cs"/>
              </a:rPr>
              <a:t>3-آموزش‌های جنسی نادرست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a-IR" sz="1900" dirty="0" smtClean="0">
                <a:cs typeface="+mj-cs"/>
              </a:rPr>
              <a:t>عادی نمودن روابط جنسی نامشروع</a:t>
            </a:r>
          </a:p>
          <a:p>
            <a:pPr marL="0" indent="0">
              <a:buNone/>
            </a:pPr>
            <a:r>
              <a:rPr lang="fa-IR" sz="2000" dirty="0" smtClean="0">
                <a:cs typeface="+mj-cs"/>
              </a:rPr>
              <a:t>4- </a:t>
            </a:r>
            <a:r>
              <a:rPr lang="fa-IR" sz="2000" dirty="0">
                <a:cs typeface="+mj-cs"/>
              </a:rPr>
              <a:t>سوء استفاده از عملکرد ایران به عنوان الگوی منطقه و کشورهای اسلامی </a:t>
            </a:r>
            <a:endParaRPr lang="fa-IR" sz="2000" dirty="0" smtClean="0">
              <a:cs typeface="+mj-cs"/>
            </a:endParaRPr>
          </a:p>
          <a:p>
            <a:pPr marL="0" indent="0">
              <a:buNone/>
            </a:pPr>
            <a:r>
              <a:rPr lang="fa-IR" sz="2000" dirty="0">
                <a:cs typeface="+mj-cs"/>
              </a:rPr>
              <a:t>5- همکاری در مورد تنظیم خانواده با سازمان ملل نقطه شروعی برای سایر </a:t>
            </a:r>
            <a:r>
              <a:rPr lang="fa-IR" sz="2000" dirty="0" smtClean="0">
                <a:cs typeface="+mj-cs"/>
              </a:rPr>
              <a:t>فعّالیّت‌ها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a-IR" sz="1900" dirty="0" smtClean="0">
                <a:cs typeface="+mj-cs"/>
              </a:rPr>
              <a:t>گسترش دیدگاه‌های غربی و فمینیستی توسط سازمان ملل</a:t>
            </a:r>
          </a:p>
          <a:p>
            <a:pPr marL="0" indent="0">
              <a:buNone/>
            </a:pPr>
            <a:r>
              <a:rPr lang="fa-IR" sz="2000" dirty="0">
                <a:cs typeface="+mj-cs"/>
              </a:rPr>
              <a:t>6</a:t>
            </a:r>
            <a:r>
              <a:rPr lang="fa-IR" sz="2000" dirty="0" smtClean="0">
                <a:cs typeface="+mj-cs"/>
              </a:rPr>
              <a:t>- </a:t>
            </a:r>
            <a:r>
              <a:rPr lang="fa-IR" sz="2000" dirty="0">
                <a:cs typeface="+mj-cs"/>
              </a:rPr>
              <a:t>کاهش جمعيت در سن کار و افزايش مهاجرين خارجي و تغييرات هويتي و </a:t>
            </a:r>
            <a:r>
              <a:rPr lang="fa-IR" sz="2000" dirty="0" smtClean="0">
                <a:cs typeface="+mj-cs"/>
              </a:rPr>
              <a:t>فرهنگي</a:t>
            </a:r>
            <a:endParaRPr lang="en-US" sz="2000" dirty="0" smtClean="0">
              <a:cs typeface="+mj-cs"/>
            </a:endParaRPr>
          </a:p>
          <a:p>
            <a:pPr lvl="1"/>
            <a:r>
              <a:rPr lang="fa-IR" sz="1700" dirty="0" smtClean="0">
                <a:cs typeface="+mj-cs"/>
              </a:rPr>
              <a:t>نرخ رشد جمعیت ملیت ایرانی:1.29</a:t>
            </a:r>
          </a:p>
          <a:p>
            <a:pPr lvl="1"/>
            <a:r>
              <a:rPr lang="fa-IR" sz="1700" dirty="0" smtClean="0">
                <a:cs typeface="+mj-cs"/>
              </a:rPr>
              <a:t>نرخ رشد جمعیت تابعیت افغانستان:3.7</a:t>
            </a:r>
            <a:endParaRPr lang="fa-IR" sz="17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dirty="0" smtClean="0"/>
              <a:t>39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363" y="1532491"/>
            <a:ext cx="2253421" cy="1608477"/>
          </a:xfrm>
          <a:prstGeom prst="round2DiagRect">
            <a:avLst/>
          </a:prstGeom>
        </p:spPr>
      </p:pic>
    </p:spTree>
    <p:extLst>
      <p:ext uri="{BB962C8B-B14F-4D97-AF65-F5344CB8AC3E}">
        <p14:creationId xmlns:p14="http://schemas.microsoft.com/office/powerpoint/2010/main" val="702050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</a:bodyPr>
          <a:lstStyle/>
          <a:p>
            <a:pPr rtl="1"/>
            <a:r>
              <a:rPr lang="fa-IR" sz="4000" dirty="0" smtClean="0">
                <a:cs typeface="B Titr" pitchFamily="2" charset="-78"/>
              </a:rPr>
              <a:t>نرخ </a:t>
            </a:r>
            <a:r>
              <a:rPr lang="fa-IR" sz="4000" dirty="0">
                <a:cs typeface="B Titr" pitchFamily="2" charset="-78"/>
              </a:rPr>
              <a:t>باروری در استان های </a:t>
            </a:r>
            <a:r>
              <a:rPr lang="fa-IR" sz="4000" dirty="0" smtClean="0">
                <a:cs typeface="B Titr" pitchFamily="2" charset="-78"/>
              </a:rPr>
              <a:t>مختلف </a:t>
            </a:r>
            <a:r>
              <a:rPr lang="fa-IR" sz="4000" dirty="0" smtClean="0"/>
              <a:t>در سال </a:t>
            </a:r>
            <a:r>
              <a:rPr lang="fa-IR" sz="3600" dirty="0" smtClean="0"/>
              <a:t>88</a:t>
            </a:r>
            <a:endParaRPr lang="en-US" sz="3600" dirty="0">
              <a:cs typeface="B Titr" pitchFamily="2" charset="-78"/>
            </a:endParaRPr>
          </a:p>
        </p:txBody>
      </p:sp>
      <p:pic>
        <p:nvPicPr>
          <p:cNvPr id="1028" name="Picture 4" descr="C:\Users\Sheida\Pictures\1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495800"/>
            <a:ext cx="457200" cy="1615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15616" y="4495800"/>
            <a:ext cx="7521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sz="1200" b="1" dirty="0" smtClean="0">
                <a:cs typeface="B Nazanin" pitchFamily="2" charset="-78"/>
              </a:rPr>
              <a:t>کمتر از 1.4</a:t>
            </a:r>
            <a:endParaRPr lang="en-US" sz="1200" b="1" dirty="0">
              <a:cs typeface="B Nazanin" pitchFamily="2" charset="-78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81200" y="1382955"/>
            <a:ext cx="5333999" cy="5238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43608" y="4783723"/>
            <a:ext cx="8675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sz="1200" b="1" dirty="0" smtClean="0">
                <a:cs typeface="B Nazanin" pitchFamily="2" charset="-78"/>
              </a:rPr>
              <a:t>بین 1.4 تا 1.6</a:t>
            </a:r>
            <a:endParaRPr lang="en-US" sz="1200" b="1" dirty="0">
              <a:cs typeface="B Nazanin" pitchFamily="2" charset="-7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43608" y="5122277"/>
            <a:ext cx="8819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sz="1200" b="1" dirty="0" smtClean="0">
                <a:cs typeface="B Nazanin" pitchFamily="2" charset="-78"/>
              </a:rPr>
              <a:t>بین 1.7 تا 1.9</a:t>
            </a:r>
            <a:endParaRPr lang="en-US" sz="1200" b="1" dirty="0">
              <a:cs typeface="B Nazanin" pitchFamily="2" charset="-7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15616" y="5460831"/>
            <a:ext cx="8114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sz="1200" b="1" dirty="0" smtClean="0">
                <a:cs typeface="B Nazanin" pitchFamily="2" charset="-78"/>
              </a:rPr>
              <a:t>بین 2 تا 2.2</a:t>
            </a:r>
            <a:endParaRPr lang="en-US" sz="1200" b="1" dirty="0">
              <a:cs typeface="B Nazanin" pitchFamily="2" charset="-7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15616" y="5756770"/>
            <a:ext cx="8370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sz="1200" b="1" dirty="0" smtClean="0">
                <a:cs typeface="B Nazanin" pitchFamily="2" charset="-78"/>
              </a:rPr>
              <a:t>بیشتر از 2.2</a:t>
            </a:r>
            <a:endParaRPr lang="en-US" sz="1200" b="1" dirty="0">
              <a:cs typeface="B Nazanin" pitchFamily="2" charset="-7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27584" y="4059529"/>
            <a:ext cx="4619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sz="1200" b="1" dirty="0" smtClean="0">
                <a:cs typeface="B Nazanin" pitchFamily="2" charset="-78"/>
              </a:rPr>
              <a:t>علائم</a:t>
            </a:r>
            <a:endParaRPr lang="en-US" sz="1200" b="1" dirty="0">
              <a:cs typeface="B Nazanin" pitchFamily="2" charset="-7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36962" y="1870306"/>
            <a:ext cx="6303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a-IR" sz="1200" dirty="0" smtClean="0">
                <a:solidFill>
                  <a:schemeClr val="bg1"/>
                </a:solidFill>
                <a:cs typeface="B Nazanin" pitchFamily="2" charset="-78"/>
              </a:rPr>
              <a:t>آذربایجان</a:t>
            </a:r>
          </a:p>
          <a:p>
            <a:pPr algn="ctr"/>
            <a:r>
              <a:rPr lang="fa-IR" sz="1200" dirty="0" smtClean="0">
                <a:solidFill>
                  <a:schemeClr val="bg1"/>
                </a:solidFill>
                <a:cs typeface="B Nazanin" pitchFamily="2" charset="-78"/>
              </a:rPr>
              <a:t>شرقی</a:t>
            </a:r>
            <a:endParaRPr lang="en-US" sz="1200" dirty="0">
              <a:solidFill>
                <a:schemeClr val="bg1"/>
              </a:solidFill>
              <a:cs typeface="B Nazanin" pitchFamily="2" charset="-7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29678" y="1962638"/>
            <a:ext cx="4812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sz="1200" dirty="0" smtClean="0">
                <a:solidFill>
                  <a:schemeClr val="bg1"/>
                </a:solidFill>
                <a:cs typeface="B Nazanin" pitchFamily="2" charset="-78"/>
              </a:rPr>
              <a:t>اردبیل</a:t>
            </a:r>
            <a:endParaRPr lang="en-US" sz="1200" dirty="0">
              <a:solidFill>
                <a:schemeClr val="bg1"/>
              </a:solidFill>
              <a:cs typeface="B Nazanin" pitchFamily="2" charset="-78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971630" y="1766835"/>
            <a:ext cx="4171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sz="1200" dirty="0" smtClean="0">
                <a:solidFill>
                  <a:schemeClr val="bg1"/>
                </a:solidFill>
                <a:cs typeface="B Nazanin" pitchFamily="2" charset="-78"/>
              </a:rPr>
              <a:t>غربی</a:t>
            </a:r>
            <a:endParaRPr lang="en-US" sz="1200" dirty="0">
              <a:solidFill>
                <a:schemeClr val="bg1"/>
              </a:solidFill>
              <a:cs typeface="B Nazanin" pitchFamily="2" charset="-78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999488" y="2181301"/>
            <a:ext cx="5421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a-IR" sz="1200" dirty="0" smtClean="0">
                <a:solidFill>
                  <a:schemeClr val="bg1"/>
                </a:solidFill>
                <a:cs typeface="B Nazanin" pitchFamily="2" charset="-78"/>
              </a:rPr>
              <a:t>خراسان</a:t>
            </a:r>
          </a:p>
          <a:p>
            <a:pPr algn="ctr"/>
            <a:r>
              <a:rPr lang="fa-IR" sz="1200" dirty="0" smtClean="0">
                <a:solidFill>
                  <a:schemeClr val="bg1"/>
                </a:solidFill>
                <a:cs typeface="B Nazanin" pitchFamily="2" charset="-78"/>
              </a:rPr>
              <a:t>شمالی</a:t>
            </a:r>
            <a:endParaRPr lang="en-US" sz="1200" dirty="0">
              <a:solidFill>
                <a:schemeClr val="bg1"/>
              </a:solidFill>
              <a:cs typeface="B Nazanin" pitchFamily="2" charset="-7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386385" y="2923401"/>
            <a:ext cx="870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sz="1200" dirty="0" smtClean="0">
                <a:solidFill>
                  <a:schemeClr val="bg1"/>
                </a:solidFill>
                <a:cs typeface="B Nazanin" pitchFamily="2" charset="-78"/>
              </a:rPr>
              <a:t>خراسان رضوی</a:t>
            </a:r>
            <a:endParaRPr lang="en-US" sz="1200" dirty="0">
              <a:solidFill>
                <a:schemeClr val="bg1"/>
              </a:solidFill>
              <a:cs typeface="B Nazanin" pitchFamily="2" charset="-78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715001" y="3936418"/>
            <a:ext cx="5421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a-IR" sz="1200" dirty="0" smtClean="0">
                <a:solidFill>
                  <a:schemeClr val="bg1"/>
                </a:solidFill>
                <a:cs typeface="B Nazanin" pitchFamily="2" charset="-78"/>
              </a:rPr>
              <a:t>خراسان</a:t>
            </a:r>
          </a:p>
          <a:p>
            <a:pPr algn="ctr"/>
            <a:r>
              <a:rPr lang="fa-IR" sz="1200" dirty="0" smtClean="0">
                <a:solidFill>
                  <a:schemeClr val="bg1"/>
                </a:solidFill>
                <a:cs typeface="B Nazanin" pitchFamily="2" charset="-78"/>
              </a:rPr>
              <a:t>جنوبی</a:t>
            </a:r>
            <a:endParaRPr lang="en-US" sz="1200" dirty="0">
              <a:solidFill>
                <a:schemeClr val="bg1"/>
              </a:solidFill>
              <a:cs typeface="B Nazanin" pitchFamily="2" charset="-78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219036" y="5185313"/>
            <a:ext cx="6543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sz="1200" dirty="0" smtClean="0">
                <a:solidFill>
                  <a:schemeClr val="bg1"/>
                </a:solidFill>
                <a:cs typeface="B Nazanin" pitchFamily="2" charset="-78"/>
              </a:rPr>
              <a:t>سیستان و</a:t>
            </a:r>
          </a:p>
          <a:p>
            <a:r>
              <a:rPr lang="fa-IR" sz="1200" dirty="0" smtClean="0">
                <a:solidFill>
                  <a:schemeClr val="bg1"/>
                </a:solidFill>
                <a:cs typeface="B Nazanin" pitchFamily="2" charset="-78"/>
              </a:rPr>
              <a:t>بلوچستان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953000" y="5416146"/>
            <a:ext cx="5886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sz="1200" dirty="0" smtClean="0">
                <a:solidFill>
                  <a:schemeClr val="bg1"/>
                </a:solidFill>
                <a:cs typeface="B Nazanin" pitchFamily="2" charset="-78"/>
              </a:rPr>
              <a:t>هرمزگان</a:t>
            </a:r>
            <a:endParaRPr lang="en-US" sz="1200" dirty="0">
              <a:solidFill>
                <a:schemeClr val="bg1"/>
              </a:solidFill>
              <a:cs typeface="B Nazanin" pitchFamily="2" charset="-78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328708" y="3562037"/>
            <a:ext cx="3898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sz="1200" dirty="0" smtClean="0">
                <a:solidFill>
                  <a:schemeClr val="bg1"/>
                </a:solidFill>
                <a:cs typeface="B Nazanin" pitchFamily="2" charset="-78"/>
              </a:rPr>
              <a:t>ایلام</a:t>
            </a:r>
            <a:endParaRPr lang="en-US" sz="1200" dirty="0">
              <a:solidFill>
                <a:schemeClr val="bg1"/>
              </a:solidFill>
              <a:cs typeface="B Nazanin" pitchFamily="2" charset="-78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810000" y="2610366"/>
            <a:ext cx="5725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sz="1200" dirty="0" smtClean="0">
                <a:solidFill>
                  <a:schemeClr val="bg1"/>
                </a:solidFill>
                <a:cs typeface="B Nazanin" pitchFamily="2" charset="-78"/>
              </a:rPr>
              <a:t>مازندران</a:t>
            </a:r>
            <a:endParaRPr lang="en-US" sz="1200" dirty="0">
              <a:solidFill>
                <a:schemeClr val="bg1"/>
              </a:solidFill>
              <a:cs typeface="B Nazanin" pitchFamily="2" charset="-78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200400" y="2404183"/>
            <a:ext cx="4619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sz="1200" dirty="0" smtClean="0">
                <a:solidFill>
                  <a:schemeClr val="bg1"/>
                </a:solidFill>
                <a:cs typeface="B Nazanin" pitchFamily="2" charset="-78"/>
              </a:rPr>
              <a:t>گیلان</a:t>
            </a:r>
            <a:endParaRPr lang="en-US" sz="1200" dirty="0">
              <a:solidFill>
                <a:schemeClr val="bg1"/>
              </a:solidFill>
              <a:cs typeface="B Nazanin" pitchFamily="2" charset="-78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446312" y="2346067"/>
            <a:ext cx="5341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sz="1200" dirty="0" smtClean="0">
                <a:solidFill>
                  <a:schemeClr val="bg1"/>
                </a:solidFill>
                <a:cs typeface="B Nazanin" pitchFamily="2" charset="-78"/>
              </a:rPr>
              <a:t>گلستان</a:t>
            </a:r>
            <a:endParaRPr lang="en-US" sz="1200" dirty="0">
              <a:solidFill>
                <a:schemeClr val="bg1"/>
              </a:solidFill>
              <a:cs typeface="B Nazanin" pitchFamily="2" charset="-78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729678" y="3553050"/>
            <a:ext cx="5132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sz="1200" dirty="0" smtClean="0">
                <a:solidFill>
                  <a:schemeClr val="bg1"/>
                </a:solidFill>
                <a:cs typeface="B Nazanin" pitchFamily="2" charset="-78"/>
              </a:rPr>
              <a:t>لرستان</a:t>
            </a:r>
            <a:endParaRPr lang="en-US" sz="1200" dirty="0">
              <a:solidFill>
                <a:schemeClr val="bg1"/>
              </a:solidFill>
              <a:cs typeface="B Nazanin" pitchFamily="2" charset="-78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373206" y="2772367"/>
            <a:ext cx="6062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sz="1200" dirty="0" smtClean="0">
                <a:solidFill>
                  <a:schemeClr val="bg1"/>
                </a:solidFill>
                <a:cs typeface="B Nazanin" pitchFamily="2" charset="-78"/>
              </a:rPr>
              <a:t>کردستان</a:t>
            </a:r>
            <a:endParaRPr lang="en-US" sz="1200" dirty="0">
              <a:solidFill>
                <a:schemeClr val="bg1"/>
              </a:solidFill>
              <a:cs typeface="B Nazanin" pitchFamily="2" charset="-78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228946" y="3200400"/>
            <a:ext cx="5854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sz="1200" dirty="0" smtClean="0">
                <a:solidFill>
                  <a:schemeClr val="bg1"/>
                </a:solidFill>
                <a:cs typeface="B Nazanin" pitchFamily="2" charset="-78"/>
              </a:rPr>
              <a:t>کرمانشاه</a:t>
            </a:r>
            <a:endParaRPr lang="en-US" sz="1200" dirty="0">
              <a:solidFill>
                <a:schemeClr val="bg1"/>
              </a:solidFill>
              <a:cs typeface="B Nazanin" pitchFamily="2" charset="-78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173148" y="3285038"/>
            <a:ext cx="5068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sz="1200" dirty="0" smtClean="0">
                <a:solidFill>
                  <a:schemeClr val="bg1"/>
                </a:solidFill>
                <a:cs typeface="B Nazanin" pitchFamily="2" charset="-78"/>
              </a:rPr>
              <a:t>مرکزی</a:t>
            </a:r>
            <a:endParaRPr lang="en-US" sz="1200" dirty="0">
              <a:solidFill>
                <a:schemeClr val="bg1"/>
              </a:solidFill>
              <a:cs typeface="B Nazanin" pitchFamily="2" charset="-78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837903" y="3036666"/>
            <a:ext cx="4940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sz="1200" dirty="0" smtClean="0">
                <a:solidFill>
                  <a:schemeClr val="bg1"/>
                </a:solidFill>
                <a:cs typeface="B Nazanin" pitchFamily="2" charset="-78"/>
              </a:rPr>
              <a:t>همدان</a:t>
            </a:r>
            <a:endParaRPr lang="en-US" sz="1200" dirty="0">
              <a:solidFill>
                <a:schemeClr val="bg1"/>
              </a:solidFill>
              <a:cs typeface="B Nazanin" pitchFamily="2" charset="-78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792160" y="4096593"/>
            <a:ext cx="6158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sz="1200" dirty="0" smtClean="0">
                <a:solidFill>
                  <a:schemeClr val="bg1"/>
                </a:solidFill>
                <a:cs typeface="B Nazanin" pitchFamily="2" charset="-78"/>
              </a:rPr>
              <a:t>خوزستان</a:t>
            </a:r>
            <a:endParaRPr lang="en-US" sz="1200" dirty="0">
              <a:solidFill>
                <a:schemeClr val="bg1"/>
              </a:solidFill>
              <a:cs typeface="B Nazanin" pitchFamily="2" charset="-78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565382" y="4983777"/>
            <a:ext cx="4635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sz="1200" dirty="0" smtClean="0">
                <a:solidFill>
                  <a:schemeClr val="bg1"/>
                </a:solidFill>
                <a:cs typeface="B Nazanin" pitchFamily="2" charset="-78"/>
              </a:rPr>
              <a:t>بوشهر</a:t>
            </a:r>
            <a:endParaRPr lang="en-US" sz="1200" dirty="0">
              <a:solidFill>
                <a:schemeClr val="bg1"/>
              </a:solidFill>
              <a:cs typeface="B Nazanin" pitchFamily="2" charset="-78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895995" y="4783723"/>
            <a:ext cx="4411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sz="1200" dirty="0" smtClean="0">
                <a:solidFill>
                  <a:schemeClr val="bg1"/>
                </a:solidFill>
                <a:cs typeface="B Nazanin" pitchFamily="2" charset="-78"/>
              </a:rPr>
              <a:t>فارس</a:t>
            </a:r>
            <a:endParaRPr lang="en-US" sz="1200" dirty="0">
              <a:solidFill>
                <a:schemeClr val="bg1"/>
              </a:solidFill>
              <a:cs typeface="B Nazanin" pitchFamily="2" charset="-78"/>
            </a:endParaRPr>
          </a:p>
        </p:txBody>
      </p:sp>
      <p:sp>
        <p:nvSpPr>
          <p:cNvPr id="1024" name="TextBox 1023"/>
          <p:cNvSpPr txBox="1"/>
          <p:nvPr/>
        </p:nvSpPr>
        <p:spPr>
          <a:xfrm>
            <a:off x="3284855" y="4341320"/>
            <a:ext cx="6062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sz="1200" dirty="0" smtClean="0">
                <a:solidFill>
                  <a:schemeClr val="bg1"/>
                </a:solidFill>
                <a:cs typeface="B Nazanin" pitchFamily="2" charset="-78"/>
              </a:rPr>
              <a:t>کهگیلویه</a:t>
            </a:r>
          </a:p>
        </p:txBody>
      </p:sp>
      <p:sp>
        <p:nvSpPr>
          <p:cNvPr id="1025" name="TextBox 1024"/>
          <p:cNvSpPr txBox="1"/>
          <p:nvPr/>
        </p:nvSpPr>
        <p:spPr>
          <a:xfrm>
            <a:off x="3265615" y="3936418"/>
            <a:ext cx="6607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sz="1200" dirty="0" smtClean="0">
                <a:solidFill>
                  <a:schemeClr val="bg1"/>
                </a:solidFill>
                <a:cs typeface="B Nazanin" pitchFamily="2" charset="-78"/>
              </a:rPr>
              <a:t>چهارمحال</a:t>
            </a:r>
          </a:p>
          <a:p>
            <a:endParaRPr lang="fa-IR" sz="1200" dirty="0" smtClean="0">
              <a:solidFill>
                <a:schemeClr val="bg1"/>
              </a:solidFill>
              <a:cs typeface="B Nazanin" pitchFamily="2" charset="-78"/>
            </a:endParaRPr>
          </a:p>
        </p:txBody>
      </p:sp>
      <p:sp>
        <p:nvSpPr>
          <p:cNvPr id="1026" name="TextBox 1025"/>
          <p:cNvSpPr txBox="1"/>
          <p:nvPr/>
        </p:nvSpPr>
        <p:spPr>
          <a:xfrm>
            <a:off x="2830260" y="2541815"/>
            <a:ext cx="4619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sz="1200" dirty="0" smtClean="0">
                <a:solidFill>
                  <a:schemeClr val="bg1"/>
                </a:solidFill>
                <a:cs typeface="B Nazanin" pitchFamily="2" charset="-78"/>
              </a:rPr>
              <a:t>زنجان</a:t>
            </a:r>
            <a:endParaRPr lang="en-US" sz="1200" dirty="0">
              <a:solidFill>
                <a:schemeClr val="bg1"/>
              </a:solidFill>
              <a:cs typeface="B Nazanin" pitchFamily="2" charset="-78"/>
            </a:endParaRPr>
          </a:p>
        </p:txBody>
      </p:sp>
      <p:sp>
        <p:nvSpPr>
          <p:cNvPr id="1029" name="TextBox 1028"/>
          <p:cNvSpPr txBox="1"/>
          <p:nvPr/>
        </p:nvSpPr>
        <p:spPr>
          <a:xfrm>
            <a:off x="4417276" y="2998565"/>
            <a:ext cx="5004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sz="1200" dirty="0" smtClean="0">
                <a:solidFill>
                  <a:schemeClr val="bg1"/>
                </a:solidFill>
                <a:cs typeface="B Nazanin" pitchFamily="2" charset="-78"/>
              </a:rPr>
              <a:t>سمنان</a:t>
            </a:r>
            <a:endParaRPr lang="en-US" sz="1200" dirty="0">
              <a:solidFill>
                <a:schemeClr val="bg1"/>
              </a:solidFill>
              <a:cs typeface="B Nazanin" pitchFamily="2" charset="-78"/>
            </a:endParaRPr>
          </a:p>
        </p:txBody>
      </p:sp>
      <p:sp>
        <p:nvSpPr>
          <p:cNvPr id="1030" name="TextBox 1029"/>
          <p:cNvSpPr txBox="1"/>
          <p:nvPr/>
        </p:nvSpPr>
        <p:spPr>
          <a:xfrm>
            <a:off x="3884649" y="3700536"/>
            <a:ext cx="5245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sz="1200" dirty="0" smtClean="0">
                <a:solidFill>
                  <a:schemeClr val="bg1"/>
                </a:solidFill>
                <a:cs typeface="B Nazanin" pitchFamily="2" charset="-78"/>
              </a:rPr>
              <a:t>اصفهان</a:t>
            </a:r>
            <a:endParaRPr lang="en-US" sz="1200" dirty="0">
              <a:solidFill>
                <a:schemeClr val="bg1"/>
              </a:solidFill>
              <a:cs typeface="B Nazanin" pitchFamily="2" charset="-78"/>
            </a:endParaRPr>
          </a:p>
        </p:txBody>
      </p:sp>
      <p:sp>
        <p:nvSpPr>
          <p:cNvPr id="1031" name="TextBox 1030"/>
          <p:cNvSpPr txBox="1"/>
          <p:nvPr/>
        </p:nvSpPr>
        <p:spPr>
          <a:xfrm>
            <a:off x="3565382" y="2784901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sz="1200" dirty="0" smtClean="0">
                <a:solidFill>
                  <a:schemeClr val="bg1"/>
                </a:solidFill>
                <a:cs typeface="B Nazanin" pitchFamily="2" charset="-78"/>
              </a:rPr>
              <a:t>تهران</a:t>
            </a:r>
            <a:endParaRPr lang="en-US" sz="1200" dirty="0">
              <a:solidFill>
                <a:schemeClr val="bg1"/>
              </a:solidFill>
              <a:cs typeface="B Nazanin" pitchFamily="2" charset="-78"/>
            </a:endParaRPr>
          </a:p>
        </p:txBody>
      </p:sp>
      <p:sp>
        <p:nvSpPr>
          <p:cNvPr id="1032" name="TextBox 1031"/>
          <p:cNvSpPr txBox="1"/>
          <p:nvPr/>
        </p:nvSpPr>
        <p:spPr>
          <a:xfrm>
            <a:off x="3514174" y="3146538"/>
            <a:ext cx="3000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sz="1200" dirty="0" smtClean="0">
                <a:solidFill>
                  <a:schemeClr val="bg1"/>
                </a:solidFill>
                <a:cs typeface="B Nazanin" pitchFamily="2" charset="-78"/>
              </a:rPr>
              <a:t>قم</a:t>
            </a:r>
            <a:endParaRPr lang="en-US" sz="1200" dirty="0">
              <a:solidFill>
                <a:schemeClr val="bg1"/>
              </a:solidFill>
              <a:cs typeface="B Nazanin" pitchFamily="2" charset="-78"/>
            </a:endParaRPr>
          </a:p>
        </p:txBody>
      </p:sp>
      <p:sp>
        <p:nvSpPr>
          <p:cNvPr id="1033" name="TextBox 1032"/>
          <p:cNvSpPr txBox="1"/>
          <p:nvPr/>
        </p:nvSpPr>
        <p:spPr>
          <a:xfrm>
            <a:off x="4638972" y="4002223"/>
            <a:ext cx="3353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sz="1200" dirty="0" smtClean="0">
                <a:solidFill>
                  <a:schemeClr val="bg1"/>
                </a:solidFill>
                <a:cs typeface="B Nazanin" pitchFamily="2" charset="-78"/>
              </a:rPr>
              <a:t>یزد</a:t>
            </a:r>
            <a:endParaRPr lang="en-US" sz="1200" dirty="0">
              <a:solidFill>
                <a:schemeClr val="bg1"/>
              </a:solidFill>
              <a:cs typeface="B Nazanin" pitchFamily="2" charset="-78"/>
            </a:endParaRPr>
          </a:p>
        </p:txBody>
      </p:sp>
      <p:sp>
        <p:nvSpPr>
          <p:cNvPr id="1034" name="TextBox 1033"/>
          <p:cNvSpPr txBox="1"/>
          <p:nvPr/>
        </p:nvSpPr>
        <p:spPr>
          <a:xfrm>
            <a:off x="5386385" y="4657337"/>
            <a:ext cx="4700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sz="1200" dirty="0" smtClean="0">
                <a:solidFill>
                  <a:schemeClr val="bg1"/>
                </a:solidFill>
                <a:cs typeface="B Nazanin" pitchFamily="2" charset="-78"/>
              </a:rPr>
              <a:t>کرمان</a:t>
            </a:r>
            <a:endParaRPr lang="en-US" sz="1200" dirty="0">
              <a:solidFill>
                <a:schemeClr val="bg1"/>
              </a:solidFill>
              <a:cs typeface="B Nazanin" pitchFamily="2" charset="-78"/>
            </a:endParaRPr>
          </a:p>
        </p:txBody>
      </p:sp>
      <p:sp>
        <p:nvSpPr>
          <p:cNvPr id="1035" name="TextBox 1034"/>
          <p:cNvSpPr txBox="1"/>
          <p:nvPr/>
        </p:nvSpPr>
        <p:spPr>
          <a:xfrm>
            <a:off x="3155462" y="2721566"/>
            <a:ext cx="4587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sz="1200" dirty="0" smtClean="0">
                <a:solidFill>
                  <a:schemeClr val="bg1"/>
                </a:solidFill>
                <a:cs typeface="B Nazanin" pitchFamily="2" charset="-78"/>
              </a:rPr>
              <a:t>قزوین</a:t>
            </a:r>
            <a:endParaRPr lang="en-US" sz="1200" dirty="0">
              <a:solidFill>
                <a:schemeClr val="bg1"/>
              </a:solidFill>
              <a:cs typeface="B Nazanin" pitchFamily="2" charset="-78"/>
            </a:endParaRPr>
          </a:p>
        </p:txBody>
      </p:sp>
      <p:sp>
        <p:nvSpPr>
          <p:cNvPr id="1036" name="TextBox 1035"/>
          <p:cNvSpPr txBox="1"/>
          <p:nvPr/>
        </p:nvSpPr>
        <p:spPr>
          <a:xfrm>
            <a:off x="3432429" y="1873524"/>
            <a:ext cx="7665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sz="1400" dirty="0" smtClean="0">
                <a:solidFill>
                  <a:schemeClr val="bg1"/>
                </a:solidFill>
                <a:cs typeface="B Nazanin" pitchFamily="2" charset="-78"/>
              </a:rPr>
              <a:t>دریای خزر</a:t>
            </a:r>
            <a:endParaRPr lang="en-US" sz="1400" dirty="0">
              <a:solidFill>
                <a:schemeClr val="bg1"/>
              </a:solidFill>
              <a:cs typeface="B Nazanin" pitchFamily="2" charset="-78"/>
            </a:endParaRPr>
          </a:p>
        </p:txBody>
      </p:sp>
      <p:sp>
        <p:nvSpPr>
          <p:cNvPr id="1037" name="TextBox 1036"/>
          <p:cNvSpPr txBox="1"/>
          <p:nvPr/>
        </p:nvSpPr>
        <p:spPr>
          <a:xfrm>
            <a:off x="3895995" y="5996937"/>
            <a:ext cx="8146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sz="1400" dirty="0" smtClean="0">
                <a:solidFill>
                  <a:schemeClr val="bg1"/>
                </a:solidFill>
                <a:cs typeface="B Nazanin" pitchFamily="2" charset="-78"/>
              </a:rPr>
              <a:t>خلیج فارس</a:t>
            </a:r>
            <a:endParaRPr lang="en-US" sz="1400" dirty="0">
              <a:solidFill>
                <a:schemeClr val="bg1"/>
              </a:solidFill>
              <a:cs typeface="B Nazanin" pitchFamily="2" charset="-78"/>
            </a:endParaRPr>
          </a:p>
        </p:txBody>
      </p:sp>
      <p:sp>
        <p:nvSpPr>
          <p:cNvPr id="1038" name="TextBox 1037"/>
          <p:cNvSpPr txBox="1"/>
          <p:nvPr/>
        </p:nvSpPr>
        <p:spPr>
          <a:xfrm>
            <a:off x="5764424" y="6249212"/>
            <a:ext cx="8338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sz="1400" dirty="0" smtClean="0">
                <a:solidFill>
                  <a:schemeClr val="bg1"/>
                </a:solidFill>
                <a:cs typeface="B Nazanin" pitchFamily="2" charset="-78"/>
              </a:rPr>
              <a:t>دریای عمان</a:t>
            </a:r>
            <a:endParaRPr lang="en-US" sz="1400" dirty="0">
              <a:solidFill>
                <a:schemeClr val="bg1"/>
              </a:solidFill>
              <a:cs typeface="B Nazanin" pitchFamily="2" charset="-78"/>
            </a:endParaRPr>
          </a:p>
        </p:txBody>
      </p:sp>
      <p:sp>
        <p:nvSpPr>
          <p:cNvPr id="46" name="Slide Number Placeholder 4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dirty="0" smtClean="0"/>
              <a:t>51</a:t>
            </a:r>
            <a:endParaRPr lang="en-US" dirty="0"/>
          </a:p>
        </p:txBody>
      </p:sp>
      <p:graphicFrame>
        <p:nvGraphicFramePr>
          <p:cNvPr id="48" name="Table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3411302"/>
              </p:ext>
            </p:extLst>
          </p:nvPr>
        </p:nvGraphicFramePr>
        <p:xfrm>
          <a:off x="179512" y="4005064"/>
          <a:ext cx="1773193" cy="2243335"/>
        </p:xfrm>
        <a:graphic>
          <a:graphicData uri="http://schemas.openxmlformats.org/drawingml/2006/table">
            <a:tbl>
              <a:tblPr/>
              <a:tblGrid>
                <a:gridCol w="1773193"/>
              </a:tblGrid>
              <a:tr h="224333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8617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fa-IR" dirty="0" smtClean="0"/>
          </a:p>
          <a:p>
            <a:pPr marL="0" indent="0">
              <a:buNone/>
            </a:pPr>
            <a:endParaRPr lang="fa-IR" dirty="0"/>
          </a:p>
          <a:p>
            <a:endParaRPr lang="fa-IR" dirty="0" smtClean="0"/>
          </a:p>
          <a:p>
            <a:pPr marL="0" indent="0">
              <a:buNone/>
            </a:pPr>
            <a:endParaRPr lang="fa-I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56376" y="6309320"/>
            <a:ext cx="762000" cy="365125"/>
          </a:xfrm>
        </p:spPr>
        <p:txBody>
          <a:bodyPr/>
          <a:lstStyle/>
          <a:p>
            <a:r>
              <a:rPr lang="fa-IR" dirty="0" smtClean="0"/>
              <a:t>17</a:t>
            </a:r>
          </a:p>
        </p:txBody>
      </p:sp>
      <p:sp>
        <p:nvSpPr>
          <p:cNvPr id="6" name="Oval 5"/>
          <p:cNvSpPr/>
          <p:nvPr/>
        </p:nvSpPr>
        <p:spPr>
          <a:xfrm>
            <a:off x="6130237" y="2276872"/>
            <a:ext cx="2232248" cy="1584176"/>
          </a:xfrm>
          <a:prstGeom prst="ellips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002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راهکار اولیه </a:t>
            </a:r>
            <a:endParaRPr 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500286" y="2262156"/>
            <a:ext cx="5840481" cy="1800200"/>
          </a:xfrm>
          <a:prstGeom prst="ellips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002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مهاجرپذیری برای جبران نیروی کار و عواقب سالخوردگی جمعیت </a:t>
            </a:r>
          </a:p>
        </p:txBody>
      </p:sp>
      <p:sp>
        <p:nvSpPr>
          <p:cNvPr id="17" name="Oval 16"/>
          <p:cNvSpPr/>
          <p:nvPr/>
        </p:nvSpPr>
        <p:spPr>
          <a:xfrm>
            <a:off x="6012160" y="4365104"/>
            <a:ext cx="2325216" cy="1800200"/>
          </a:xfrm>
          <a:prstGeom prst="ellips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002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راهکار ثانویه </a:t>
            </a:r>
            <a:endParaRPr 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8" name="Oval 17"/>
          <p:cNvSpPr/>
          <p:nvPr/>
        </p:nvSpPr>
        <p:spPr>
          <a:xfrm>
            <a:off x="559982" y="4485654"/>
            <a:ext cx="5840481" cy="1768041"/>
          </a:xfrm>
          <a:prstGeom prst="ellips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002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اتخاذ سیاست های حمایت از فرزند آوری </a:t>
            </a:r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1" name="Title 20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dirty="0" smtClean="0"/>
              <a:t>راهکارهای غرب در حل بحران جمعیتی</a:t>
            </a:r>
            <a:endParaRPr lang="en-US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37601">
            <a:off x="5097955" y="394028"/>
            <a:ext cx="3659437" cy="2208975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0835" y="2254006"/>
            <a:ext cx="3447826" cy="2799754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94300">
            <a:off x="968289" y="570448"/>
            <a:ext cx="3622140" cy="2315831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37223">
            <a:off x="3201729" y="3261944"/>
            <a:ext cx="5825440" cy="3206672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63836">
            <a:off x="513102" y="3019620"/>
            <a:ext cx="5041098" cy="2811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2116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rmAutofit/>
          </a:bodyPr>
          <a:lstStyle/>
          <a:p>
            <a:r>
              <a:rPr lang="fa-IR" sz="4000" dirty="0" smtClean="0"/>
              <a:t>تراکم ادیان در ایران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a-IR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dirty="0" smtClean="0"/>
              <a:t>52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556792"/>
            <a:ext cx="6619875" cy="530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251"/>
          <a:stretch/>
        </p:blipFill>
        <p:spPr bwMode="auto">
          <a:xfrm>
            <a:off x="6588224" y="968991"/>
            <a:ext cx="1857375" cy="18409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244843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dirty="0" smtClean="0"/>
              <a:t>53</a:t>
            </a:r>
          </a:p>
        </p:txBody>
      </p:sp>
      <p:pic>
        <p:nvPicPr>
          <p:cNvPr id="5" name="Picture 2" descr="C:\Users\Sheida\Downloads\n00453138-b.jp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799" y="728699"/>
            <a:ext cx="8208913" cy="6156685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3131840" y="980728"/>
            <a:ext cx="3744416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a-IR" sz="5000" dirty="0">
                <a:solidFill>
                  <a:schemeClr val="accent2">
                    <a:lumMod val="50000"/>
                  </a:schemeClr>
                </a:solidFill>
                <a:cs typeface="B Titr" pitchFamily="2" charset="-78"/>
              </a:rPr>
              <a:t>جمعیت شیعیان</a:t>
            </a:r>
            <a:endParaRPr lang="en-US" sz="5000" dirty="0">
              <a:solidFill>
                <a:schemeClr val="accent2">
                  <a:lumMod val="50000"/>
                </a:schemeClr>
              </a:solidFill>
              <a:cs typeface="B Titr" pitchFamily="2" charset="-78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83568" y="2122489"/>
            <a:ext cx="7959144" cy="2693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>
              <a:lnSpc>
                <a:spcPct val="130000"/>
              </a:lnSpc>
            </a:pPr>
            <a:r>
              <a:rPr lang="fa-IR" sz="2600" dirty="0"/>
              <a:t>با حسابی ساده و سرانگشتی، با این روش کنترلی موجود و در مقابل رشد جمعیت بالای برخی فرقه‌های مذهبی</a:t>
            </a:r>
            <a:r>
              <a:rPr lang="fa-IR" sz="2600" b="1" dirty="0"/>
              <a:t> سلفی </a:t>
            </a:r>
            <a:r>
              <a:rPr lang="fa-IR" sz="2600" dirty="0"/>
              <a:t>و </a:t>
            </a:r>
            <a:r>
              <a:rPr lang="fa-IR" sz="2600" b="1" dirty="0"/>
              <a:t>وهابی</a:t>
            </a:r>
            <a:r>
              <a:rPr lang="fa-IR" sz="2600" dirty="0"/>
              <a:t> که مطابق فتاوای فقهای خود نه تنها از روش کنترل جمعیت دیکته شده، پیروی نمی‌کنند بلکه نکاح زنان متعدد و کثرت اولاد را بر خود واجب می‌شناسد، طی سال‌های آتی ایران از زمره کشورهایی که جمعیت حداکثری</a:t>
            </a:r>
            <a:r>
              <a:rPr lang="en-US" sz="2600" dirty="0"/>
              <a:t> </a:t>
            </a:r>
            <a:r>
              <a:rPr lang="fa-IR" sz="2600" dirty="0"/>
              <a:t>آن شیعه است خارج می‌شود.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31474418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4414" y="1000108"/>
            <a:ext cx="7729534" cy="1428760"/>
          </a:xfrm>
          <a:prstGeom prst="flowChartAlternateProcess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fa-IR" sz="2400" b="1" dirty="0" smtClean="0">
                <a:solidFill>
                  <a:schemeClr val="accent2">
                    <a:lumMod val="75000"/>
                  </a:schemeClr>
                </a:solidFill>
              </a:rPr>
              <a:t>طول عمر:</a:t>
            </a:r>
          </a:p>
          <a:p>
            <a:r>
              <a:rPr lang="fa-IR" sz="2400" b="1" dirty="0" smtClean="0">
                <a:solidFill>
                  <a:schemeClr val="accent2">
                    <a:lumMod val="75000"/>
                  </a:schemeClr>
                </a:solidFill>
              </a:rPr>
              <a:t>طول عمر ايرانيان %20 </a:t>
            </a:r>
            <a:r>
              <a:rPr lang="fa-IR" sz="2400" b="1" dirty="0" smtClean="0">
                <a:solidFill>
                  <a:srgbClr val="FF0000"/>
                </a:solidFill>
              </a:rPr>
              <a:t>كمتر</a:t>
            </a:r>
            <a:r>
              <a:rPr lang="fa-IR" sz="2400" b="1" dirty="0" smtClean="0">
                <a:solidFill>
                  <a:schemeClr val="accent2">
                    <a:lumMod val="75000"/>
                  </a:schemeClr>
                </a:solidFill>
              </a:rPr>
              <a:t> از ميانگين جهاني است.</a:t>
            </a:r>
          </a:p>
          <a:p>
            <a:endParaRPr lang="fa-IR" sz="24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None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dirty="0" smtClean="0"/>
              <a:t>54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1142976" y="4429132"/>
            <a:ext cx="7786742" cy="1643074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2800" b="1" dirty="0" smtClean="0">
                <a:solidFill>
                  <a:schemeClr val="bg2">
                    <a:lumMod val="25000"/>
                  </a:schemeClr>
                </a:solidFill>
              </a:rPr>
              <a:t>60 درصد ایرانی ها مبتلا به </a:t>
            </a:r>
            <a:r>
              <a:rPr lang="fa-IR" sz="2800" b="1" dirty="0" smtClean="0">
                <a:solidFill>
                  <a:srgbClr val="FF0000"/>
                </a:solidFill>
              </a:rPr>
              <a:t>چاقی</a:t>
            </a:r>
            <a:r>
              <a:rPr lang="fa-IR" sz="2800" b="1" dirty="0" smtClean="0">
                <a:solidFill>
                  <a:schemeClr val="bg2">
                    <a:lumMod val="25000"/>
                  </a:schemeClr>
                </a:solidFill>
              </a:rPr>
              <a:t> هستند</a:t>
            </a:r>
          </a:p>
          <a:p>
            <a:pPr algn="ctr"/>
            <a:r>
              <a:rPr lang="fa-IR" sz="2800" b="1" dirty="0" smtClean="0">
                <a:solidFill>
                  <a:schemeClr val="bg2">
                    <a:lumMod val="25000"/>
                  </a:schemeClr>
                </a:solidFill>
              </a:rPr>
              <a:t>چاقی از مهمترین عوامل </a:t>
            </a:r>
            <a:r>
              <a:rPr lang="fa-IR" sz="2800" b="1" dirty="0" smtClean="0">
                <a:solidFill>
                  <a:srgbClr val="FF0000"/>
                </a:solidFill>
              </a:rPr>
              <a:t>ناباروری</a:t>
            </a:r>
            <a:r>
              <a:rPr lang="fa-IR" sz="2800" b="1" dirty="0" smtClean="0">
                <a:solidFill>
                  <a:schemeClr val="bg2">
                    <a:lumMod val="25000"/>
                  </a:schemeClr>
                </a:solidFill>
              </a:rPr>
              <a:t> است</a:t>
            </a:r>
            <a:endParaRPr lang="en-US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4098" name="Picture 2" descr="C:\Users\M&amp;A\Desktop\search\تنظیم خانواده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8233" cy="150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142979" y="2714620"/>
            <a:ext cx="7842050" cy="1464231"/>
          </a:xfrm>
          <a:prstGeom prst="flowChartAlternateProcess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1">
            <a:spAutoFit/>
          </a:bodyPr>
          <a:lstStyle/>
          <a:p>
            <a:pPr algn="r" rtl="1"/>
            <a:r>
              <a:rPr lang="fa-IR" sz="2000" b="1" dirty="0" smtClean="0">
                <a:solidFill>
                  <a:schemeClr val="accent2">
                    <a:lumMod val="75000"/>
                  </a:schemeClr>
                </a:solidFill>
              </a:rPr>
              <a:t>مرگ و مير:</a:t>
            </a:r>
          </a:p>
          <a:p>
            <a:pPr algn="r" rtl="1"/>
            <a:r>
              <a:rPr lang="fa-IR" sz="2000" b="1" dirty="0" smtClean="0">
                <a:solidFill>
                  <a:schemeClr val="accent2">
                    <a:lumMod val="75000"/>
                  </a:schemeClr>
                </a:solidFill>
              </a:rPr>
              <a:t>حدود %40 از مرگهاي روزانه به دليل </a:t>
            </a:r>
            <a:r>
              <a:rPr lang="fa-IR" sz="2000" b="1" dirty="0" smtClean="0">
                <a:solidFill>
                  <a:srgbClr val="FF0000"/>
                </a:solidFill>
              </a:rPr>
              <a:t>سوء تغذيه</a:t>
            </a:r>
            <a:r>
              <a:rPr lang="fa-IR" sz="2000" b="1" dirty="0" smtClean="0">
                <a:solidFill>
                  <a:schemeClr val="accent2">
                    <a:lumMod val="75000"/>
                  </a:schemeClr>
                </a:solidFill>
              </a:rPr>
              <a:t> مي‌باشد.</a:t>
            </a:r>
          </a:p>
          <a:p>
            <a:pPr algn="r" rtl="1"/>
            <a:r>
              <a:rPr lang="fa-IR" sz="2000" b="1" dirty="0" smtClean="0">
                <a:solidFill>
                  <a:schemeClr val="accent2">
                    <a:lumMod val="75000"/>
                  </a:schemeClr>
                </a:solidFill>
              </a:rPr>
              <a:t>در كشور ما از مجموع 800 مرگ روزانه 300 مورد مستقيماً به </a:t>
            </a:r>
            <a:r>
              <a:rPr lang="fa-IR" sz="2000" b="1" dirty="0" smtClean="0">
                <a:solidFill>
                  <a:srgbClr val="FF0000"/>
                </a:solidFill>
              </a:rPr>
              <a:t>تغذيه نامناسب </a:t>
            </a:r>
            <a:r>
              <a:rPr lang="fa-IR" sz="2000" b="1" dirty="0" smtClean="0">
                <a:solidFill>
                  <a:schemeClr val="accent2">
                    <a:lumMod val="75000"/>
                  </a:schemeClr>
                </a:solidFill>
              </a:rPr>
              <a:t>مربوط است.</a:t>
            </a:r>
          </a:p>
          <a:p>
            <a:pPr algn="r" rtl="1"/>
            <a:endParaRPr lang="fa-IR" sz="2000" dirty="0"/>
          </a:p>
        </p:txBody>
      </p:sp>
    </p:spTree>
    <p:extLst>
      <p:ext uri="{BB962C8B-B14F-4D97-AF65-F5344CB8AC3E}">
        <p14:creationId xmlns:p14="http://schemas.microsoft.com/office/powerpoint/2010/main" val="2519242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856" y="404664"/>
            <a:ext cx="8229600" cy="1143000"/>
          </a:xfrm>
        </p:spPr>
        <p:txBody>
          <a:bodyPr>
            <a:normAutofit/>
          </a:bodyPr>
          <a:lstStyle/>
          <a:p>
            <a:r>
              <a:rPr lang="fa-IR" sz="4000" dirty="0"/>
              <a:t>سياست‌هاي  جمعيتي كشور </a:t>
            </a:r>
            <a:r>
              <a:rPr lang="fa-IR" sz="4000" dirty="0" smtClean="0"/>
              <a:t>نروژ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5700" y="3370256"/>
            <a:ext cx="6391653" cy="5328400"/>
          </a:xfrm>
        </p:spPr>
        <p:txBody>
          <a:bodyPr>
            <a:normAutofit/>
          </a:bodyPr>
          <a:lstStyle/>
          <a:p>
            <a:pPr algn="just" rtl="1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fa-IR" sz="2000" dirty="0" smtClean="0"/>
              <a:t>میزان مشارکت بالای مادران در کار </a:t>
            </a:r>
          </a:p>
          <a:p>
            <a:pPr marL="457200" indent="-457200" algn="just" rtl="1">
              <a:lnSpc>
                <a:spcPct val="150000"/>
              </a:lnSpc>
              <a:buAutoNum type="arabicParenR"/>
            </a:pPr>
            <a:r>
              <a:rPr lang="fa-IR" sz="2000" dirty="0" smtClean="0"/>
              <a:t>12 ماه مرخصی  مادر ان با دریافت 80 درصد حقوق </a:t>
            </a:r>
          </a:p>
          <a:p>
            <a:pPr marL="457200" indent="-457200" algn="just" rtl="1">
              <a:lnSpc>
                <a:spcPct val="150000"/>
              </a:lnSpc>
              <a:buAutoNum type="arabicParenR"/>
            </a:pPr>
            <a:r>
              <a:rPr lang="fa-IR" sz="2000" dirty="0" smtClean="0"/>
              <a:t>4 ماه مرخصی پدران با دریافت حقوق کامل </a:t>
            </a:r>
          </a:p>
          <a:p>
            <a:pPr marL="457200" indent="-457200" algn="just" rtl="1">
              <a:lnSpc>
                <a:spcPct val="150000"/>
              </a:lnSpc>
              <a:buAutoNum type="arabicParenR"/>
            </a:pPr>
            <a:r>
              <a:rPr lang="fa-IR" sz="2000" dirty="0" smtClean="0"/>
              <a:t>اختصاص حق اولاد و مراقبت های رایگان از کودک از محل مالیات ها</a:t>
            </a:r>
          </a:p>
          <a:p>
            <a:pPr marL="0" indent="0" algn="just" rtl="1">
              <a:lnSpc>
                <a:spcPct val="150000"/>
              </a:lnSpc>
              <a:buNone/>
            </a:pPr>
            <a:endParaRPr lang="fa-IR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dirty="0" smtClean="0"/>
              <a:t>18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9713" y="1581047"/>
            <a:ext cx="4023625" cy="1743075"/>
          </a:xfrm>
          <a:prstGeom prst="rect">
            <a:avLst/>
          </a:prstGeom>
        </p:spPr>
      </p:pic>
      <p:sp>
        <p:nvSpPr>
          <p:cNvPr id="7" name="Horizontal Scroll 6"/>
          <p:cNvSpPr/>
          <p:nvPr/>
        </p:nvSpPr>
        <p:spPr>
          <a:xfrm>
            <a:off x="3071948" y="5697429"/>
            <a:ext cx="2979415" cy="1024046"/>
          </a:xfrm>
          <a:prstGeom prst="horizontalScroll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a-IR" sz="2800" b="1" dirty="0" smtClean="0">
                <a:cs typeface="2  Nazanin" pitchFamily="2" charset="-78"/>
              </a:rPr>
              <a:t>نرخ</a:t>
            </a:r>
            <a:r>
              <a:rPr lang="fa-IR" sz="3200" b="1" dirty="0" smtClean="0">
                <a:cs typeface="2  Nazanin" pitchFamily="2" charset="-78"/>
              </a:rPr>
              <a:t> باروری :1.89</a:t>
            </a:r>
          </a:p>
        </p:txBody>
      </p:sp>
    </p:spTree>
    <p:extLst>
      <p:ext uri="{BB962C8B-B14F-4D97-AF65-F5344CB8AC3E}">
        <p14:creationId xmlns:p14="http://schemas.microsoft.com/office/powerpoint/2010/main" val="936274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1" presetClass="entr" presetSubtype="0" fill="hold" grpId="1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6" presetClass="emph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 animBg="1"/>
      <p:bldP spid="7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France-Flag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9500" y="571500"/>
            <a:ext cx="6985000" cy="5715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692696"/>
            <a:ext cx="8229600" cy="1143000"/>
          </a:xfrm>
        </p:spPr>
        <p:txBody>
          <a:bodyPr>
            <a:normAutofit/>
          </a:bodyPr>
          <a:lstStyle/>
          <a:p>
            <a:r>
              <a:rPr lang="fa-IR" dirty="0">
                <a:solidFill>
                  <a:schemeClr val="bg2">
                    <a:lumMod val="25000"/>
                  </a:schemeClr>
                </a:solidFill>
              </a:rPr>
              <a:t>سياست‌هاي  جمعيتي </a:t>
            </a:r>
            <a:r>
              <a:rPr lang="fa-IR" dirty="0" smtClean="0">
                <a:solidFill>
                  <a:schemeClr val="bg2">
                    <a:lumMod val="25000"/>
                  </a:schemeClr>
                </a:solidFill>
              </a:rPr>
              <a:t>كشور فرانسه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dirty="0" smtClean="0"/>
              <a:t>19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23528" y="1967230"/>
            <a:ext cx="8229600" cy="43891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fa-IR" sz="4000" b="1" dirty="0" smtClean="0"/>
          </a:p>
          <a:p>
            <a:pPr marL="0" indent="0" algn="ctr">
              <a:buNone/>
            </a:pPr>
            <a:r>
              <a:rPr lang="fa-IR" sz="4000" b="1" dirty="0" smtClean="0">
                <a:solidFill>
                  <a:schemeClr val="bg1">
                    <a:lumMod val="85000"/>
                  </a:schemeClr>
                </a:solidFill>
              </a:rPr>
              <a:t>مزایای</a:t>
            </a:r>
            <a:r>
              <a:rPr lang="fa-IR" sz="4000" b="1" dirty="0" smtClean="0">
                <a:solidFill>
                  <a:schemeClr val="bg1">
                    <a:lumMod val="50000"/>
                  </a:schemeClr>
                </a:solidFill>
              </a:rPr>
              <a:t> بیشتر برای فرز</a:t>
            </a:r>
            <a:r>
              <a:rPr lang="fa-IR" sz="4000" b="1" dirty="0" smtClean="0">
                <a:solidFill>
                  <a:schemeClr val="bg1">
                    <a:lumMod val="85000"/>
                  </a:schemeClr>
                </a:solidFill>
              </a:rPr>
              <a:t>ند سوم </a:t>
            </a:r>
          </a:p>
          <a:p>
            <a:pPr marL="0" indent="0" algn="ctr">
              <a:buNone/>
            </a:pPr>
            <a:r>
              <a:rPr lang="fa-IR" sz="4000" b="1" dirty="0" smtClean="0">
                <a:solidFill>
                  <a:schemeClr val="bg1">
                    <a:lumMod val="85000"/>
                  </a:schemeClr>
                </a:solidFill>
              </a:rPr>
              <a:t>سه سال مرخ</a:t>
            </a:r>
            <a:r>
              <a:rPr lang="fa-IR" sz="4000" b="1" dirty="0" smtClean="0">
                <a:solidFill>
                  <a:schemeClr val="bg1">
                    <a:lumMod val="50000"/>
                  </a:schemeClr>
                </a:solidFill>
              </a:rPr>
              <a:t>صی بدون حقو</a:t>
            </a:r>
            <a:r>
              <a:rPr lang="fa-IR" sz="4000" b="1" dirty="0" smtClean="0">
                <a:solidFill>
                  <a:schemeClr val="bg1">
                    <a:lumMod val="85000"/>
                  </a:schemeClr>
                </a:solidFill>
              </a:rPr>
              <a:t>ق برای مادرا</a:t>
            </a:r>
            <a:r>
              <a:rPr lang="fa-IR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ن</a:t>
            </a:r>
            <a:r>
              <a:rPr lang="fa-IR" sz="4000" b="1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endParaRPr lang="en-US" sz="4000" b="1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03494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3" y="2193198"/>
            <a:ext cx="6264697" cy="21560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rmAutofit/>
          </a:bodyPr>
          <a:lstStyle/>
          <a:p>
            <a:r>
              <a:rPr lang="fa-IR" sz="4000" dirty="0"/>
              <a:t>سياست‌هاي  جمعيتي كشور </a:t>
            </a:r>
            <a:r>
              <a:rPr lang="fa-IR" sz="4000" dirty="0" smtClean="0"/>
              <a:t>سوئد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7146572"/>
          </a:xfrm>
        </p:spPr>
        <p:txBody>
          <a:bodyPr>
            <a:normAutofit/>
          </a:bodyPr>
          <a:lstStyle/>
          <a:p>
            <a:pPr algn="just" rtl="1"/>
            <a:r>
              <a:rPr lang="fa-IR" sz="2400" dirty="0" smtClean="0"/>
              <a:t> </a:t>
            </a:r>
            <a:r>
              <a:rPr lang="fa-IR" sz="2200" dirty="0" smtClean="0"/>
              <a:t>تخفیف ساعات کاری به همراه دریافت مزایای شغلی برای پدران و مادران </a:t>
            </a:r>
            <a:endParaRPr lang="en-US" sz="2200" dirty="0" smtClean="0"/>
          </a:p>
          <a:p>
            <a:pPr algn="just" rtl="1"/>
            <a:endParaRPr lang="en-US" sz="2200" dirty="0" smtClean="0"/>
          </a:p>
          <a:p>
            <a:pPr algn="just" rtl="1"/>
            <a:endParaRPr lang="en-US" sz="2200" dirty="0"/>
          </a:p>
          <a:p>
            <a:pPr algn="just" rtl="1"/>
            <a:endParaRPr lang="fa-IR" sz="2200" dirty="0" smtClean="0"/>
          </a:p>
          <a:p>
            <a:pPr algn="just" rtl="1"/>
            <a:endParaRPr lang="fa-IR" sz="2200" dirty="0" smtClean="0"/>
          </a:p>
          <a:p>
            <a:pPr algn="just" rtl="1"/>
            <a:endParaRPr lang="fa-IR" sz="2200" dirty="0" smtClean="0"/>
          </a:p>
          <a:p>
            <a:pPr marL="0" indent="0" algn="just" rtl="1">
              <a:buNone/>
            </a:pPr>
            <a:r>
              <a:rPr lang="fa-IR" sz="2200" dirty="0" smtClean="0"/>
              <a:t> </a:t>
            </a:r>
            <a:endParaRPr lang="en-US" sz="2200" dirty="0" smtClean="0"/>
          </a:p>
          <a:p>
            <a:pPr algn="just" rtl="1"/>
            <a:r>
              <a:rPr lang="fa-IR" sz="2200" dirty="0" smtClean="0"/>
              <a:t>تصویب قوانین گسترده در زمينه ايجاد مراكز حمايتي غيرانتفاعي برای مراقبت روزانه از كودكان</a:t>
            </a:r>
          </a:p>
          <a:p>
            <a:pPr algn="just" rtl="1"/>
            <a:r>
              <a:rPr lang="fa-IR" sz="2200" dirty="0" smtClean="0"/>
              <a:t> برخورداری از مزایای مرخصی ویژه، برای مادرانی که تا 30 ماه پس از تولد فرزند قبلی، فرزند دیگری بدنیا آورند.</a:t>
            </a:r>
            <a:endParaRPr lang="fa-IR" sz="2400" dirty="0" smtClean="0"/>
          </a:p>
          <a:p>
            <a:pPr marL="0" indent="0" algn="just" rtl="1">
              <a:buNone/>
            </a:pPr>
            <a:endParaRPr lang="en-US" sz="2400" dirty="0" smtClean="0"/>
          </a:p>
          <a:p>
            <a:pPr algn="just" rtl="1"/>
            <a:endParaRPr lang="fa-IR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dirty="0" smtClean="0"/>
              <a:t>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4647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4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24712"/>
          </a:xfrm>
        </p:spPr>
        <p:txBody>
          <a:bodyPr anchor="t" anchorCtr="1">
            <a:normAutofit fontScale="90000"/>
          </a:bodyPr>
          <a:lstStyle/>
          <a:p>
            <a:r>
              <a:rPr lang="fa-IR" sz="4000" dirty="0" smtClean="0"/>
              <a:t>سیاست های جمعیتی کشور ترکیه</a:t>
            </a:r>
            <a:br>
              <a:rPr lang="fa-IR" sz="4000" dirty="0" smtClean="0"/>
            </a:b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smtClean="0"/>
              <a:t>1</a:t>
            </a:r>
            <a:endParaRPr lang="fa-IR" dirty="0" smtClean="0"/>
          </a:p>
        </p:txBody>
      </p:sp>
      <p:pic>
        <p:nvPicPr>
          <p:cNvPr id="9" name="Content Placeholder 8" descr="tumblr_li28csyZjZ1qeah3jo1_50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214942" y="2071678"/>
            <a:ext cx="3643306" cy="304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3" name="Rounded Rectangular Callout 12"/>
          <p:cNvSpPr/>
          <p:nvPr/>
        </p:nvSpPr>
        <p:spPr>
          <a:xfrm>
            <a:off x="0" y="1643050"/>
            <a:ext cx="6000792" cy="1643074"/>
          </a:xfrm>
          <a:prstGeom prst="wedgeRoundRectCallout">
            <a:avLst>
              <a:gd name="adj1" fmla="val 59841"/>
              <a:gd name="adj2" fmla="val 24651"/>
              <a:gd name="adj3" fmla="val 16667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اگر خانواده ها در ترکیه 3 فرزند داشته باشندکشور می تواند تاحدودی ساختار فعلی راحفظ کند.ولی برای پویایی در رشد جمعیت باید تعداد فرزندان افزایش یابد</a:t>
            </a:r>
            <a:endParaRPr lang="fa-IR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1357290" y="3429000"/>
            <a:ext cx="3771920" cy="1857388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2800" b="1" dirty="0" smtClean="0"/>
              <a:t>ممنوعیت سقط جنین در ترکیه</a:t>
            </a:r>
            <a:endParaRPr lang="fa-IR" sz="2800" b="1" dirty="0"/>
          </a:p>
        </p:txBody>
      </p:sp>
      <p:sp>
        <p:nvSpPr>
          <p:cNvPr id="17" name="Oval 16"/>
          <p:cNvSpPr/>
          <p:nvPr/>
        </p:nvSpPr>
        <p:spPr>
          <a:xfrm>
            <a:off x="0" y="4786298"/>
            <a:ext cx="3929058" cy="2071702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2800" b="1" dirty="0" smtClean="0"/>
              <a:t>معالجه رایگان عقیم سازی  زنان و مردان در ترکیه </a:t>
            </a:r>
            <a:endParaRPr lang="fa-IR" sz="2800" b="1" dirty="0"/>
          </a:p>
        </p:txBody>
      </p:sp>
    </p:spTree>
    <p:extLst>
      <p:ext uri="{BB962C8B-B14F-4D97-AF65-F5344CB8AC3E}">
        <p14:creationId xmlns:p14="http://schemas.microsoft.com/office/powerpoint/2010/main" val="5381989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rmAutofit/>
          </a:bodyPr>
          <a:lstStyle/>
          <a:p>
            <a:r>
              <a:rPr lang="fa-IR" sz="4000" dirty="0"/>
              <a:t>سياست‌هاي  جمعيتي كشور </a:t>
            </a:r>
            <a:r>
              <a:rPr lang="fa-IR" sz="4000" dirty="0" smtClean="0"/>
              <a:t>روسیه</a:t>
            </a:r>
            <a:endParaRPr lang="en-US" sz="4000" dirty="0"/>
          </a:p>
        </p:txBody>
      </p:sp>
      <p:sp>
        <p:nvSpPr>
          <p:cNvPr id="6" name="Rectangle 5"/>
          <p:cNvSpPr/>
          <p:nvPr/>
        </p:nvSpPr>
        <p:spPr>
          <a:xfrm>
            <a:off x="2143108" y="1857364"/>
            <a:ext cx="41424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a-IR" sz="2400" b="1" dirty="0" smtClean="0"/>
              <a:t>تقدیر</a:t>
            </a:r>
            <a:r>
              <a:rPr lang="ar-SA" sz="2400" b="1" dirty="0" smtClean="0"/>
              <a:t> پوتين از خانواده‌هاي پر جمعيت </a:t>
            </a:r>
            <a:endParaRPr lang="en-US" sz="2400" b="1" dirty="0"/>
          </a:p>
        </p:txBody>
      </p:sp>
      <p:pic>
        <p:nvPicPr>
          <p:cNvPr id="8" name="Picture 7" descr="http://tasvirnet.com/TasvirNet_Media/FolderImage/12060501/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4500570"/>
            <a:ext cx="3643338" cy="2020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http://tasvirnet.com/TasvirNet_Media/FolderImage/12060501/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2357430"/>
            <a:ext cx="3500462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http://tasvirnet.com/TasvirNet_Media/FolderImage/12060501/7.jpg"/>
          <p:cNvPicPr/>
          <p:nvPr/>
        </p:nvPicPr>
        <p:blipFill>
          <a:blip r:embed="rId4" cstate="print"/>
          <a:srcRect r="7250"/>
          <a:stretch>
            <a:fillRect/>
          </a:stretch>
        </p:blipFill>
        <p:spPr bwMode="auto">
          <a:xfrm>
            <a:off x="4714876" y="4572008"/>
            <a:ext cx="3714776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http://tasvirnet.com/TasvirNet_Media/FolderImage/12060501/2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39342" y="2500306"/>
            <a:ext cx="3690310" cy="1937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smtClean="0"/>
              <a:t>1</a:t>
            </a:r>
            <a:endParaRPr lang="fa-IR" dirty="0" smtClean="0"/>
          </a:p>
        </p:txBody>
      </p:sp>
    </p:spTree>
    <p:extLst>
      <p:ext uri="{BB962C8B-B14F-4D97-AF65-F5344CB8AC3E}">
        <p14:creationId xmlns:p14="http://schemas.microsoft.com/office/powerpoint/2010/main" val="1872049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143000"/>
          </a:xfrm>
        </p:spPr>
        <p:txBody>
          <a:bodyPr>
            <a:normAutofit/>
          </a:bodyPr>
          <a:lstStyle/>
          <a:p>
            <a:pPr algn="r"/>
            <a:r>
              <a:rPr lang="fa-IR" sz="4000" dirty="0" smtClean="0"/>
              <a:t>عقیده دین یهود برای تولید نسل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85327"/>
            <a:ext cx="8229600" cy="5272673"/>
          </a:xfrm>
        </p:spPr>
        <p:txBody>
          <a:bodyPr>
            <a:normAutofit/>
          </a:bodyPr>
          <a:lstStyle/>
          <a:p>
            <a:pPr marL="0" indent="0" fontAlgn="base">
              <a:buNone/>
            </a:pPr>
            <a:endParaRPr lang="fa-IR" sz="2700" dirty="0" smtClean="0"/>
          </a:p>
          <a:p>
            <a:pPr marL="0" indent="0" fontAlgn="base">
              <a:buNone/>
            </a:pPr>
            <a:endParaRPr lang="fa-IR" sz="2700" dirty="0" smtClean="0"/>
          </a:p>
          <a:p>
            <a:pPr marL="0" indent="0" fontAlgn="base">
              <a:buNone/>
            </a:pPr>
            <a:endParaRPr lang="fa-IR" sz="2700" dirty="0" smtClean="0"/>
          </a:p>
          <a:p>
            <a:pPr marL="0" indent="0" fontAlgn="base">
              <a:buNone/>
            </a:pPr>
            <a:endParaRPr lang="fa-IR" sz="2700" dirty="0" smtClean="0"/>
          </a:p>
          <a:p>
            <a:pPr marL="0" indent="0" fontAlgn="base">
              <a:buNone/>
            </a:pPr>
            <a:endParaRPr lang="fa-IR" sz="2700" dirty="0" smtClean="0"/>
          </a:p>
          <a:p>
            <a:pPr marL="0" indent="0" fontAlgn="base">
              <a:buNone/>
            </a:pPr>
            <a:endParaRPr lang="fa-IR" sz="2700" dirty="0" smtClean="0"/>
          </a:p>
          <a:p>
            <a:pPr marL="0" indent="0" fontAlgn="base">
              <a:buNone/>
            </a:pPr>
            <a:endParaRPr lang="fa-IR" sz="2700" dirty="0" smtClean="0"/>
          </a:p>
          <a:p>
            <a:pPr marL="0" indent="0" fontAlgn="base">
              <a:buNone/>
            </a:pPr>
            <a:endParaRPr lang="fa-IR" sz="2700" dirty="0" smtClean="0"/>
          </a:p>
          <a:p>
            <a:pPr marL="0" indent="0" algn="ctr" fontAlgn="base">
              <a:buNone/>
            </a:pPr>
            <a:r>
              <a:rPr lang="fa-IR" sz="2700" b="1" dirty="0" smtClean="0">
                <a:solidFill>
                  <a:srgbClr val="0070C0"/>
                </a:solidFill>
              </a:rPr>
              <a:t>زنی برای قوم یهود متدین و مفید است که دارای 8 فرزند باشد</a:t>
            </a:r>
            <a:r>
              <a:rPr lang="fa-IR" sz="2700" b="1" dirty="0" smtClean="0"/>
              <a:t>.</a:t>
            </a:r>
            <a:endParaRPr lang="fa-IR" sz="27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dirty="0" smtClean="0"/>
              <a:t>21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0"/>
            <a:ext cx="2638310" cy="1978732"/>
          </a:xfrm>
          <a:prstGeom prst="star6">
            <a:avLst>
              <a:gd name="adj" fmla="val 30101"/>
              <a:gd name="hf" fmla="val 115470"/>
            </a:avLst>
          </a:prstGeom>
          <a:effectLst>
            <a:softEdge rad="31750"/>
          </a:effectLst>
        </p:spPr>
      </p:pic>
      <p:sp>
        <p:nvSpPr>
          <p:cNvPr id="14" name="Rounded Rectangle 13"/>
          <p:cNvSpPr/>
          <p:nvPr/>
        </p:nvSpPr>
        <p:spPr>
          <a:xfrm>
            <a:off x="5857884" y="1928802"/>
            <a:ext cx="2571768" cy="100013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3600" b="1" dirty="0" smtClean="0">
                <a:solidFill>
                  <a:schemeClr val="tx2">
                    <a:lumMod val="75000"/>
                  </a:schemeClr>
                </a:solidFill>
              </a:rPr>
              <a:t>تاهل و ازدواج </a:t>
            </a:r>
            <a:endParaRPr lang="fa-IR" sz="3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" name="Left Arrow 14"/>
          <p:cNvSpPr/>
          <p:nvPr/>
        </p:nvSpPr>
        <p:spPr>
          <a:xfrm>
            <a:off x="3786182" y="2214554"/>
            <a:ext cx="1428760" cy="57150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6" name="Rounded Rectangle 15"/>
          <p:cNvSpPr/>
          <p:nvPr/>
        </p:nvSpPr>
        <p:spPr>
          <a:xfrm>
            <a:off x="928662" y="1928802"/>
            <a:ext cx="2500330" cy="107157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800" b="1" dirty="0" smtClean="0">
                <a:solidFill>
                  <a:schemeClr val="tx2">
                    <a:lumMod val="75000"/>
                  </a:schemeClr>
                </a:solidFill>
              </a:rPr>
              <a:t>ازدیاد قوم </a:t>
            </a:r>
          </a:p>
          <a:p>
            <a:pPr algn="ctr"/>
            <a:r>
              <a:rPr lang="fa-IR" sz="2800" b="1" dirty="0" smtClean="0">
                <a:solidFill>
                  <a:schemeClr val="tx2">
                    <a:lumMod val="75000"/>
                  </a:schemeClr>
                </a:solidFill>
              </a:rPr>
              <a:t>بنی اسرائیل</a:t>
            </a:r>
            <a:endParaRPr lang="fa-IR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5857884" y="2928934"/>
            <a:ext cx="2571768" cy="107157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800" b="1" dirty="0" smtClean="0">
                <a:solidFill>
                  <a:schemeClr val="tx2">
                    <a:lumMod val="75000"/>
                  </a:schemeClr>
                </a:solidFill>
              </a:rPr>
              <a:t>عدم ازدواج</a:t>
            </a:r>
            <a:endParaRPr lang="fa-IR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" name="Left Arrow 17"/>
          <p:cNvSpPr/>
          <p:nvPr/>
        </p:nvSpPr>
        <p:spPr>
          <a:xfrm>
            <a:off x="3857620" y="3214686"/>
            <a:ext cx="1428760" cy="50006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9" name="Rounded Rectangle 18"/>
          <p:cNvSpPr/>
          <p:nvPr/>
        </p:nvSpPr>
        <p:spPr>
          <a:xfrm>
            <a:off x="928662" y="3000372"/>
            <a:ext cx="2571768" cy="114300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3600" dirty="0" smtClean="0">
                <a:solidFill>
                  <a:schemeClr val="bg2">
                    <a:lumMod val="25000"/>
                  </a:schemeClr>
                </a:solidFill>
              </a:rPr>
              <a:t>گناهی بزرگ</a:t>
            </a:r>
            <a:endParaRPr lang="fa-IR" sz="36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5857884" y="4000504"/>
            <a:ext cx="2571768" cy="107157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3600" b="1" dirty="0" smtClean="0">
                <a:solidFill>
                  <a:schemeClr val="bg2">
                    <a:lumMod val="25000"/>
                  </a:schemeClr>
                </a:solidFill>
              </a:rPr>
              <a:t>سقط جنین </a:t>
            </a:r>
            <a:endParaRPr lang="fa-IR" sz="36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1" name="Left Arrow 20"/>
          <p:cNvSpPr/>
          <p:nvPr/>
        </p:nvSpPr>
        <p:spPr>
          <a:xfrm>
            <a:off x="3857620" y="4286256"/>
            <a:ext cx="1500198" cy="50006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22" name="Rounded Rectangle 21"/>
          <p:cNvSpPr/>
          <p:nvPr/>
        </p:nvSpPr>
        <p:spPr>
          <a:xfrm>
            <a:off x="928662" y="4143380"/>
            <a:ext cx="2571768" cy="100013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3200" b="1" dirty="0" smtClean="0">
                <a:solidFill>
                  <a:schemeClr val="bg2">
                    <a:lumMod val="25000"/>
                  </a:schemeClr>
                </a:solidFill>
              </a:rPr>
              <a:t>قتل</a:t>
            </a:r>
            <a:endParaRPr lang="fa-IR" sz="32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3494458"/>
      </p:ext>
    </p:ext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2189</Words>
  <Application>Microsoft Office PowerPoint</Application>
  <PresentationFormat>On-screen Show (4:3)</PresentationFormat>
  <Paragraphs>372</Paragraphs>
  <Slides>32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Office Theme</vt:lpstr>
      <vt:lpstr>PowerPoint Presentation</vt:lpstr>
      <vt:lpstr>سیاست‌های جمعیتی در کشورهای غربی</vt:lpstr>
      <vt:lpstr>راهکارهای غرب در حل بحران جمعیتی</vt:lpstr>
      <vt:lpstr>سياست‌هاي  جمعيتي كشور نروژ</vt:lpstr>
      <vt:lpstr>سياست‌هاي  جمعيتي كشور فرانسه</vt:lpstr>
      <vt:lpstr>سياست‌هاي  جمعيتي كشور سوئد</vt:lpstr>
      <vt:lpstr>سیاست های جمعیتی کشور ترکیه </vt:lpstr>
      <vt:lpstr>سياست‌هاي  جمعيتي كشور روسیه</vt:lpstr>
      <vt:lpstr>عقیده دین یهود برای تولید نسل</vt:lpstr>
      <vt:lpstr>سياست‌هاي  جمعيتي رژیم صهیونیستی</vt:lpstr>
      <vt:lpstr>PowerPoint Presentation</vt:lpstr>
      <vt:lpstr>مقایسه نرخ باروری</vt:lpstr>
      <vt:lpstr>آمار نرخ باروری در کشورهای مختلف جهان در سال 2010</vt:lpstr>
      <vt:lpstr>PowerPoint Presentation</vt:lpstr>
      <vt:lpstr>یک سوال!</vt:lpstr>
      <vt:lpstr> تناقض فعالیت‌های غرب! </vt:lpstr>
      <vt:lpstr> اعمال سیاست های دوگانه!  محققان آمریکایی: افزایش جمعیت در کشورهای در حال توسعه نه تنها موقعیت سیاسی برتر آمریکا را به خطر می اندازد بلکه مانع اصلی در راه توسعه جهانی است.</vt:lpstr>
      <vt:lpstr>عملیات نظامی بدون اسلحه</vt:lpstr>
      <vt:lpstr>PowerPoint Presentation</vt:lpstr>
      <vt:lpstr>جنگ جمعیتی در جهان</vt:lpstr>
      <vt:lpstr>ایدز:گلوله بیولوژیک آرپا</vt:lpstr>
      <vt:lpstr>بنیاد خانواده راکفلر و گیتز</vt:lpstr>
      <vt:lpstr>کاهش جمعیت جهانی،  از طرح‌های شورای امنیت ملی آمریکا</vt:lpstr>
      <vt:lpstr>استراتژی ایجاد تعادل!</vt:lpstr>
      <vt:lpstr>PowerPoint Presentation</vt:lpstr>
      <vt:lpstr>تغییر ارزش‌ها</vt:lpstr>
      <vt:lpstr>ایران الگوی نمونه !</vt:lpstr>
      <vt:lpstr>تأثیرات اجرای برنامه تنظیم خانواده در ایران</vt:lpstr>
      <vt:lpstr>نرخ باروری در استان های مختلف در سال 88</vt:lpstr>
      <vt:lpstr>تراکم ادیان در ایران</vt:lpstr>
      <vt:lpstr>PowerPoint Presentation</vt:lpstr>
      <vt:lpstr>PowerPoint Presentation</vt:lpstr>
    </vt:vector>
  </TitlesOfParts>
  <Company>MRT www.Win2Farsi.com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aliasghar imani</dc:creator>
  <cp:lastModifiedBy>aliasghar imani</cp:lastModifiedBy>
  <cp:revision>2</cp:revision>
  <dcterms:created xsi:type="dcterms:W3CDTF">2014-07-07T10:23:14Z</dcterms:created>
  <dcterms:modified xsi:type="dcterms:W3CDTF">2014-07-07T10:36:55Z</dcterms:modified>
</cp:coreProperties>
</file>